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D973B-9A16-4AED-B46F-A5FD310BA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4190F8-4381-4197-BA2B-B1544D6F5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A55668-8100-4D15-8792-D3FE1B7FB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624FA7-BB79-44E2-95E9-4197EBD2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94FF91-32DB-4214-A2D5-2CA6A2C7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79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46D07-7B94-4F4F-A1A2-B300389EE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ECFB393-DC54-4B56-86DC-F050D7B87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992DB2-DFAC-4F32-B4F7-3BA379EA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0149E7-0477-4052-820D-EE44804F0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A13774-0FA9-4935-834A-1CDE1F9C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73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7BD107F-C74A-44AE-B9E0-209BBD233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1DED07F-1F2A-4930-950A-4E9ED43D3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9EB4D7-109F-4FAE-BE37-B4218E612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6B63E1-22BD-4360-81F0-0DAB24A4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7A004E-5F13-44EF-B88B-3CE5243C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86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850A1-ABA1-4E8C-B677-DF0165E04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AAB430-1434-46FA-A4A7-82A169AA4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175BF28-DD04-44D9-BBC4-0E902703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0B982A-C26B-4580-AAB7-A48A4ABC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E9903F-38EF-4925-B364-E5472DB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373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B20D0-31B1-4227-A110-4FB6ED9F7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21ADC3-72B1-4DAA-B812-2402E6D02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BE6326-BA72-4645-A03A-A11BB89D2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BB7B0A-A381-4D7F-8B51-03383D418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F335EA-7A83-4383-9BC3-0E1200B7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759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39B41-D02C-4A40-A6F1-C310483DC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222065-557C-4405-80E8-B18DAD619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027A4F1-C22C-49D1-9744-C8FA1BAD0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992E38-34DC-4198-B6B7-1B0C3C0AD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CF33002-293C-4372-AAB0-2511789FE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1792BC-E865-47C0-A635-3EA67FD54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5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74D99E-B32C-44E6-A8D3-80FC21734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53586D-7EF0-4F04-A606-C55E68CA7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96B581-9536-4959-A41A-E507C4FF4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BD02410-C5DB-4F03-9EFC-48EE278508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C729571-C2AC-46EA-A835-38DB3C1AFB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E5901A5-4684-427F-A1EA-2306C6DCC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CF7A500-2DC5-4544-8F2A-26D8C4278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D650535-1C96-447A-A5B1-FCB295B7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99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50004-2838-417C-8BA6-F9BDCDB53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73507A9-CB6B-4331-92D2-28AA8AA7E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C33C2EF-C64D-4540-AB07-0949E5B77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4ACD690-3066-492B-BCFF-6F4867052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22422CF-2409-4769-9B6B-BBBDC478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A9FD313-A31E-42A9-B66B-1B1DDD87D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1EAD479-B78A-4BCA-B1FB-D414C41F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3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0D5FB-42E7-4E70-A6FA-12BA678FC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4EA186-515B-48D0-8150-6418031E8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0D3EEBC-CAB6-4883-B9A6-5A8C40E13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0803542-1662-4C0E-9ED7-DC3EDB174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AAD5588-3E73-4D81-9FFC-80A9D13A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96637B-5B44-4631-AA13-4224E5DA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67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19252-3EE9-49E3-97BD-EC8B955B3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4BCD30E-E380-459D-844C-D26A14CCB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1D9EF6F-D415-49AA-A16D-095FB9467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B1021AC-EC27-44E8-A55B-22483DA3D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00D606-780F-4ADA-845B-ADDA4BA2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9FEE0AF-AB3C-4DBD-9F26-670C097C8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21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5F9F32B-524D-4927-BA62-94B5845D6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8448E6-1002-4AD7-B7B0-39E805C42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A7ECF0-D8FF-4E8E-A1F9-1C203C7B7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20B0E-59AC-4D89-9521-6259C70FED81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D13366-8129-4E59-8576-2A3BF56B9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F1162F-0233-4FB6-974C-5958B4FA1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2C63B-5A5E-4DEF-92E7-F95D6EF12D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eta: para Baixo 29">
            <a:extLst>
              <a:ext uri="{FF2B5EF4-FFF2-40B4-BE49-F238E27FC236}">
                <a16:creationId xmlns:a16="http://schemas.microsoft.com/office/drawing/2014/main" id="{1AE90169-9609-4609-9150-C68188DE8D45}"/>
              </a:ext>
            </a:extLst>
          </p:cNvPr>
          <p:cNvSpPr/>
          <p:nvPr/>
        </p:nvSpPr>
        <p:spPr>
          <a:xfrm rot="18466268" flipH="1">
            <a:off x="3555909" y="906964"/>
            <a:ext cx="211368" cy="2501842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Seta: para Baixo 45">
            <a:extLst>
              <a:ext uri="{FF2B5EF4-FFF2-40B4-BE49-F238E27FC236}">
                <a16:creationId xmlns:a16="http://schemas.microsoft.com/office/drawing/2014/main" id="{A1DE5A0A-F617-4705-B7F9-6C8C9654F801}"/>
              </a:ext>
            </a:extLst>
          </p:cNvPr>
          <p:cNvSpPr/>
          <p:nvPr/>
        </p:nvSpPr>
        <p:spPr>
          <a:xfrm rot="3229333">
            <a:off x="8010688" y="1093744"/>
            <a:ext cx="154057" cy="2288118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Seta: para Baixo 47">
            <a:extLst>
              <a:ext uri="{FF2B5EF4-FFF2-40B4-BE49-F238E27FC236}">
                <a16:creationId xmlns:a16="http://schemas.microsoft.com/office/drawing/2014/main" id="{F7B4EDF8-81AA-493B-B8C8-00948F9B4E79}"/>
              </a:ext>
            </a:extLst>
          </p:cNvPr>
          <p:cNvSpPr/>
          <p:nvPr/>
        </p:nvSpPr>
        <p:spPr>
          <a:xfrm rot="5400000">
            <a:off x="8182007" y="2863650"/>
            <a:ext cx="161362" cy="1238813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470E9BEC-266B-42DC-B3D5-2D05F907A438}"/>
              </a:ext>
            </a:extLst>
          </p:cNvPr>
          <p:cNvSpPr/>
          <p:nvPr/>
        </p:nvSpPr>
        <p:spPr>
          <a:xfrm>
            <a:off x="4262019" y="5305038"/>
            <a:ext cx="3136954" cy="72160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Vigilância em Saúde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C363BD6-846D-44D2-B82B-611A80818506}"/>
              </a:ext>
            </a:extLst>
          </p:cNvPr>
          <p:cNvSpPr/>
          <p:nvPr/>
        </p:nvSpPr>
        <p:spPr>
          <a:xfrm>
            <a:off x="3974852" y="2737119"/>
            <a:ext cx="3668429" cy="15576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Pós-covid: pessoas com complicações crônicas, covid prolongada e sequelas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6607764B-9297-4480-93C2-A39F58F8B45D}"/>
              </a:ext>
            </a:extLst>
          </p:cNvPr>
          <p:cNvSpPr/>
          <p:nvPr/>
        </p:nvSpPr>
        <p:spPr>
          <a:xfrm>
            <a:off x="4090591" y="766220"/>
            <a:ext cx="3371359" cy="107292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Gestão do Trabalho e Educação na Saúde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EF98660E-6451-46BF-A06E-7964E4022B72}"/>
              </a:ext>
            </a:extLst>
          </p:cNvPr>
          <p:cNvSpPr/>
          <p:nvPr/>
        </p:nvSpPr>
        <p:spPr>
          <a:xfrm>
            <a:off x="111560" y="3440782"/>
            <a:ext cx="3136953" cy="66438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Atenção Especializada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2C6913A1-3235-4204-984E-08B0B80D89B2}"/>
              </a:ext>
            </a:extLst>
          </p:cNvPr>
          <p:cNvSpPr/>
          <p:nvPr/>
        </p:nvSpPr>
        <p:spPr>
          <a:xfrm>
            <a:off x="8944489" y="947896"/>
            <a:ext cx="3106756" cy="88568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Ciência e Tecnologia</a:t>
            </a:r>
          </a:p>
        </p:txBody>
      </p:sp>
      <p:sp>
        <p:nvSpPr>
          <p:cNvPr id="40" name="Retângulo: Cantos Arredondados 39">
            <a:extLst>
              <a:ext uri="{FF2B5EF4-FFF2-40B4-BE49-F238E27FC236}">
                <a16:creationId xmlns:a16="http://schemas.microsoft.com/office/drawing/2014/main" id="{71ABAE90-AE84-43A8-B835-90892E40F545}"/>
              </a:ext>
            </a:extLst>
          </p:cNvPr>
          <p:cNvSpPr/>
          <p:nvPr/>
        </p:nvSpPr>
        <p:spPr>
          <a:xfrm>
            <a:off x="8597995" y="4656469"/>
            <a:ext cx="3486567" cy="1557648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Fazer isto vai importar para quem?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Existem: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Dados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Dados públicos?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Acesso aos dados?</a:t>
            </a:r>
          </a:p>
        </p:txBody>
      </p:sp>
      <p:pic>
        <p:nvPicPr>
          <p:cNvPr id="33" name="Gráfico 32" descr="Caneta com preenchimento sólido">
            <a:extLst>
              <a:ext uri="{FF2B5EF4-FFF2-40B4-BE49-F238E27FC236}">
                <a16:creationId xmlns:a16="http://schemas.microsoft.com/office/drawing/2014/main" id="{32BD410B-F202-4C7E-870C-7BAF7349F3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224409" y="5527403"/>
            <a:ext cx="551773" cy="551773"/>
          </a:xfrm>
          <a:prstGeom prst="rect">
            <a:avLst/>
          </a:prstGeom>
        </p:spPr>
      </p:pic>
      <p:sp>
        <p:nvSpPr>
          <p:cNvPr id="42" name="Seta: para a Direita 41">
            <a:extLst>
              <a:ext uri="{FF2B5EF4-FFF2-40B4-BE49-F238E27FC236}">
                <a16:creationId xmlns:a16="http://schemas.microsoft.com/office/drawing/2014/main" id="{15BCCEE6-853C-4CD5-BE85-34BDA9BE7A9B}"/>
              </a:ext>
            </a:extLst>
          </p:cNvPr>
          <p:cNvSpPr/>
          <p:nvPr/>
        </p:nvSpPr>
        <p:spPr>
          <a:xfrm rot="20876163">
            <a:off x="3244392" y="3644799"/>
            <a:ext cx="762594" cy="188233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Seta: para a Direita 42">
            <a:extLst>
              <a:ext uri="{FF2B5EF4-FFF2-40B4-BE49-F238E27FC236}">
                <a16:creationId xmlns:a16="http://schemas.microsoft.com/office/drawing/2014/main" id="{73CA730A-52D3-42CC-9AFD-4D4303870A34}"/>
              </a:ext>
            </a:extLst>
          </p:cNvPr>
          <p:cNvSpPr/>
          <p:nvPr/>
        </p:nvSpPr>
        <p:spPr>
          <a:xfrm rot="19491490">
            <a:off x="2096458" y="4570831"/>
            <a:ext cx="2439518" cy="150892"/>
          </a:xfrm>
          <a:prstGeom prst="rightArrow">
            <a:avLst>
              <a:gd name="adj1" fmla="val 49800"/>
              <a:gd name="adj2" fmla="val 5000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Seta: para Baixo 51">
            <a:extLst>
              <a:ext uri="{FF2B5EF4-FFF2-40B4-BE49-F238E27FC236}">
                <a16:creationId xmlns:a16="http://schemas.microsoft.com/office/drawing/2014/main" id="{43D9ED8A-A34D-4C40-8220-9E697FC85D7C}"/>
              </a:ext>
            </a:extLst>
          </p:cNvPr>
          <p:cNvSpPr/>
          <p:nvPr/>
        </p:nvSpPr>
        <p:spPr>
          <a:xfrm rot="10800000">
            <a:off x="5659625" y="4340088"/>
            <a:ext cx="170871" cy="927972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35534CD5-D005-44C2-9607-FA746891C424}"/>
              </a:ext>
            </a:extLst>
          </p:cNvPr>
          <p:cNvSpPr/>
          <p:nvPr/>
        </p:nvSpPr>
        <p:spPr>
          <a:xfrm>
            <a:off x="8882095" y="2950026"/>
            <a:ext cx="3329162" cy="93266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Executiva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DCA1D240-3C25-419C-9EAE-7C4A7CC5EF36}"/>
              </a:ext>
            </a:extLst>
          </p:cNvPr>
          <p:cNvSpPr/>
          <p:nvPr/>
        </p:nvSpPr>
        <p:spPr>
          <a:xfrm>
            <a:off x="0" y="10123"/>
            <a:ext cx="12191999" cy="5053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Yu Mincho Demibold" panose="020B0400000000000000" pitchFamily="18" charset="-128"/>
                <a:cs typeface="Browallia New" panose="020B0502040204020203" pitchFamily="34" charset="-34"/>
              </a:rPr>
              <a:t>Ações possíveis para o cuidado de pessoas pós covid, com covid prolongada ou sequelas</a:t>
            </a:r>
            <a:endParaRPr kumimoji="0" lang="pt-BR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Yu Mincho Demibold" panose="020B0400000000000000" pitchFamily="18" charset="-128"/>
              <a:cs typeface="Browallia New" panose="020B0502040204020203" pitchFamily="34" charset="-34"/>
            </a:endParaRPr>
          </a:p>
        </p:txBody>
      </p:sp>
      <p:sp>
        <p:nvSpPr>
          <p:cNvPr id="35" name="Seta: para a Direita 34">
            <a:extLst>
              <a:ext uri="{FF2B5EF4-FFF2-40B4-BE49-F238E27FC236}">
                <a16:creationId xmlns:a16="http://schemas.microsoft.com/office/drawing/2014/main" id="{B695CC38-9D0A-4962-B589-0B6177A5994C}"/>
              </a:ext>
            </a:extLst>
          </p:cNvPr>
          <p:cNvSpPr/>
          <p:nvPr/>
        </p:nvSpPr>
        <p:spPr>
          <a:xfrm rot="5400000">
            <a:off x="5294672" y="2207922"/>
            <a:ext cx="900778" cy="170870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B975D7DA-8850-4A82-B887-0BC0BD063BAE}"/>
              </a:ext>
            </a:extLst>
          </p:cNvPr>
          <p:cNvSpPr/>
          <p:nvPr/>
        </p:nvSpPr>
        <p:spPr>
          <a:xfrm>
            <a:off x="83669" y="752814"/>
            <a:ext cx="3241724" cy="72097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Atenção Básica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D7F19AEB-4EB5-4C99-9939-A77732ED1C42}"/>
              </a:ext>
            </a:extLst>
          </p:cNvPr>
          <p:cNvSpPr/>
          <p:nvPr/>
        </p:nvSpPr>
        <p:spPr>
          <a:xfrm>
            <a:off x="184554" y="5268060"/>
            <a:ext cx="3030346" cy="90286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Saúde Indígena</a:t>
            </a:r>
          </a:p>
        </p:txBody>
      </p:sp>
    </p:spTree>
    <p:extLst>
      <p:ext uri="{BB962C8B-B14F-4D97-AF65-F5344CB8AC3E}">
        <p14:creationId xmlns:p14="http://schemas.microsoft.com/office/powerpoint/2010/main" val="58301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CA1D240-3C25-419C-9EAE-7C4A7CC5EF36}"/>
              </a:ext>
            </a:extLst>
          </p:cNvPr>
          <p:cNvSpPr/>
          <p:nvPr/>
        </p:nvSpPr>
        <p:spPr>
          <a:xfrm>
            <a:off x="0" y="10123"/>
            <a:ext cx="12191999" cy="5053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Yu Mincho Demibold" panose="020B0400000000000000" pitchFamily="18" charset="-128"/>
                <a:cs typeface="Browallia New" panose="020B0502040204020203" pitchFamily="34" charset="-34"/>
              </a:rPr>
              <a:t>Ações possíveis para o cuidado de pessoas pós covid, com covid prolongada ou sequelas</a:t>
            </a:r>
            <a:endParaRPr kumimoji="0" lang="pt-BR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Yu Mincho Demibold" panose="020B0400000000000000" pitchFamily="18" charset="-128"/>
              <a:cs typeface="Browallia New" panose="020B0502040204020203" pitchFamily="34" charset="-34"/>
            </a:endParaRPr>
          </a:p>
        </p:txBody>
      </p: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F0A71CEA-43DF-420D-8ECB-D92E000BB75C}"/>
              </a:ext>
            </a:extLst>
          </p:cNvPr>
          <p:cNvSpPr/>
          <p:nvPr/>
        </p:nvSpPr>
        <p:spPr>
          <a:xfrm>
            <a:off x="3233157" y="666485"/>
            <a:ext cx="5910843" cy="260889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Qualificação para as equipes de AB identificarem os casos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Estímulo para a busca ativa pelas equipes dos casos, com foco no ACS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Produção de material (caderno) para orientação das equipes, incluindo PTS para pessoas com situações mais complexas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Estímulo ao matriciamento com as equipes de saúde mental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Articulação com o Telessaúde – orientação e referência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Discussão sobre serviço</a:t>
            </a: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 específico e temporário de Psicologia na AB??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Realização de seminário nacional em conjunto com a SAES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Troca de experiências com outros países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Estímulo à realização de seminários estaduais/regionais sobre o tema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B975D7DA-8850-4A82-B887-0BC0BD063BAE}"/>
              </a:ext>
            </a:extLst>
          </p:cNvPr>
          <p:cNvSpPr/>
          <p:nvPr/>
        </p:nvSpPr>
        <p:spPr>
          <a:xfrm>
            <a:off x="83669" y="752814"/>
            <a:ext cx="3241724" cy="72097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Atenção Básica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D7F19AEB-4EB5-4C99-9939-A77732ED1C42}"/>
              </a:ext>
            </a:extLst>
          </p:cNvPr>
          <p:cNvSpPr/>
          <p:nvPr/>
        </p:nvSpPr>
        <p:spPr>
          <a:xfrm>
            <a:off x="83669" y="2008723"/>
            <a:ext cx="3241723" cy="80159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Saúde Indígena</a:t>
            </a:r>
          </a:p>
        </p:txBody>
      </p:sp>
      <p:sp>
        <p:nvSpPr>
          <p:cNvPr id="29" name="Retângulo: Cantos Arredondados 28">
            <a:extLst>
              <a:ext uri="{FF2B5EF4-FFF2-40B4-BE49-F238E27FC236}">
                <a16:creationId xmlns:a16="http://schemas.microsoft.com/office/drawing/2014/main" id="{ECEF1051-2918-4E70-9AB8-DC4768294B85}"/>
              </a:ext>
            </a:extLst>
          </p:cNvPr>
          <p:cNvSpPr/>
          <p:nvPr/>
        </p:nvSpPr>
        <p:spPr>
          <a:xfrm>
            <a:off x="3081704" y="3426377"/>
            <a:ext cx="6062296" cy="3301593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Estímulo para a produção pelas áreas técnicas de material específico para grupos – pessoas idosas, gestantes, pessoas com deficiência, etc.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Articulação com os hospitais universitários que implantaram ambulatórios de referência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Discussão do papel do</a:t>
            </a: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s Centros de Reabilitação e da RAPS no cuidado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Articulação da Saúde Mental para o apoio às equipes de AB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Reforço temporário para contratação adicional nos CAPS??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Discussão sobre implantação de serviços temporários de fisioterapia/terapia ocupacional??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Realização de </a:t>
            </a: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estudos sobre pacientes com covid egressos de UTI com sequelas?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Troca de experiências com outros países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Realização de seminário nacional, junto com a SAPS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Estímulo à realização de seminários estaduais/regionais sobre o tema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EF98660E-6451-46BF-A06E-7964E4022B72}"/>
              </a:ext>
            </a:extLst>
          </p:cNvPr>
          <p:cNvSpPr/>
          <p:nvPr/>
        </p:nvSpPr>
        <p:spPr>
          <a:xfrm>
            <a:off x="75081" y="4355500"/>
            <a:ext cx="3136953" cy="66438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Atenção Especializada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C363BD6-846D-44D2-B82B-611A80818506}"/>
              </a:ext>
            </a:extLst>
          </p:cNvPr>
          <p:cNvSpPr/>
          <p:nvPr/>
        </p:nvSpPr>
        <p:spPr>
          <a:xfrm>
            <a:off x="8523570" y="2650176"/>
            <a:ext cx="3668429" cy="15576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Pós-covid: pessoas com complicações crônicas, covid prolongada e sequelas</a:t>
            </a:r>
          </a:p>
        </p:txBody>
      </p:sp>
    </p:spTree>
    <p:extLst>
      <p:ext uri="{BB962C8B-B14F-4D97-AF65-F5344CB8AC3E}">
        <p14:creationId xmlns:p14="http://schemas.microsoft.com/office/powerpoint/2010/main" val="137268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CA1D240-3C25-419C-9EAE-7C4A7CC5EF36}"/>
              </a:ext>
            </a:extLst>
          </p:cNvPr>
          <p:cNvSpPr/>
          <p:nvPr/>
        </p:nvSpPr>
        <p:spPr>
          <a:xfrm>
            <a:off x="0" y="10123"/>
            <a:ext cx="12191999" cy="5053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Yu Mincho Demibold" panose="020B0400000000000000" pitchFamily="18" charset="-128"/>
                <a:cs typeface="Browallia New" panose="020B0502040204020203" pitchFamily="34" charset="-34"/>
              </a:rPr>
              <a:t>Ações possíveis para o cuidado de pessoas pós covid, com covid prolongada ou sequelas</a:t>
            </a:r>
            <a:endParaRPr kumimoji="0" lang="pt-BR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Yu Mincho Demibold" panose="020B0400000000000000" pitchFamily="18" charset="-128"/>
              <a:cs typeface="Browallia New" panose="020B0502040204020203" pitchFamily="34" charset="-34"/>
            </a:endParaRPr>
          </a:p>
        </p:txBody>
      </p: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F0A71CEA-43DF-420D-8ECB-D92E000BB75C}"/>
              </a:ext>
            </a:extLst>
          </p:cNvPr>
          <p:cNvSpPr/>
          <p:nvPr/>
        </p:nvSpPr>
        <p:spPr>
          <a:xfrm>
            <a:off x="3159648" y="658199"/>
            <a:ext cx="5432671" cy="1791489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Realização de inquéritos/estudos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Estímulo para a articulação local das equipes de vigilância em saúde e </a:t>
            </a: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AB para a busca ativa de casos </a:t>
            </a:r>
            <a:r>
              <a:rPr lang="pt-BR" sz="1400" dirty="0">
                <a:solidFill>
                  <a:srgbClr val="FF0000"/>
                </a:solidFill>
                <a:latin typeface="Calibri" panose="020F0502020204030204"/>
              </a:rPr>
              <a:t>???</a:t>
            </a:r>
            <a:endParaRPr lang="pt-BR" sz="14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Discussão para </a:t>
            </a: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a notificação destas situações?? (</a:t>
            </a:r>
            <a:r>
              <a:rPr lang="pt-BR" sz="1400" dirty="0">
                <a:solidFill>
                  <a:srgbClr val="FF0000"/>
                </a:solidFill>
                <a:latin typeface="Calibri" panose="020F0502020204030204"/>
              </a:rPr>
              <a:t>não olhei se já está sendo feito)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Troca de experiências com outros países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Estímulo à realização de seminários estaduais/regionais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tângulo: Cantos Arredondados 28">
            <a:extLst>
              <a:ext uri="{FF2B5EF4-FFF2-40B4-BE49-F238E27FC236}">
                <a16:creationId xmlns:a16="http://schemas.microsoft.com/office/drawing/2014/main" id="{ECEF1051-2918-4E70-9AB8-DC4768294B85}"/>
              </a:ext>
            </a:extLst>
          </p:cNvPr>
          <p:cNvSpPr/>
          <p:nvPr/>
        </p:nvSpPr>
        <p:spPr>
          <a:xfrm>
            <a:off x="3170883" y="4899170"/>
            <a:ext cx="5421436" cy="1837085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Discussão com a UNASUS para realização de cursos à distância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Articulação com o Telessaúde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Fomento à inclusão do tema nos cursos de graduação em saúde e residências em saúde, em articulação com o MEC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Articulação com a CNRM e CNRMS??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Troca de experiências com outros países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Estímulo à realização de seminários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estaduais/regionais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B4864A1A-523B-4D82-A20B-37B92CE704DF}"/>
              </a:ext>
            </a:extLst>
          </p:cNvPr>
          <p:cNvSpPr/>
          <p:nvPr/>
        </p:nvSpPr>
        <p:spPr>
          <a:xfrm>
            <a:off x="3159648" y="2742875"/>
            <a:ext cx="5432671" cy="1972689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Inclusão do tema na Agenda de Prioridades de Pesquisa, garantindo recursos para estudos sobre o tema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Elaboração de Diretrizes Terapêuticas sobre o tema</a:t>
            </a:r>
            <a:r>
              <a:rPr lang="pt-BR" sz="1400" dirty="0">
                <a:solidFill>
                  <a:srgbClr val="FF0000"/>
                </a:solidFill>
                <a:latin typeface="Calibri" panose="020F0502020204030204"/>
              </a:rPr>
              <a:t>??</a:t>
            </a:r>
            <a:endParaRPr lang="pt-BR" sz="14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Levantamento de pesquisas nacionais em andamento e articulação para a divulgação dos resultados das mesmas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Estímulo aos NATS sobre o tema, em articulação com a REBRATS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Troca de experiências com outros países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Estímulo à realização de seminários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estaduais/regionais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D7F19AEB-4EB5-4C99-9939-A77732ED1C42}"/>
              </a:ext>
            </a:extLst>
          </p:cNvPr>
          <p:cNvSpPr/>
          <p:nvPr/>
        </p:nvSpPr>
        <p:spPr>
          <a:xfrm>
            <a:off x="-29691" y="3162413"/>
            <a:ext cx="3241723" cy="80159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Ciência e Tecnologia  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B975D7DA-8850-4A82-B887-0BC0BD063BAE}"/>
              </a:ext>
            </a:extLst>
          </p:cNvPr>
          <p:cNvSpPr/>
          <p:nvPr/>
        </p:nvSpPr>
        <p:spPr>
          <a:xfrm>
            <a:off x="-8567" y="1252867"/>
            <a:ext cx="3241724" cy="72097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>
                <a:solidFill>
                  <a:prstClr val="black"/>
                </a:solidFill>
                <a:latin typeface="Comic Sans MS" panose="030F0702030302020204" pitchFamily="66" charset="0"/>
              </a:rPr>
              <a:t>Vigilância em Saúde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EF98660E-6451-46BF-A06E-7964E4022B72}"/>
              </a:ext>
            </a:extLst>
          </p:cNvPr>
          <p:cNvSpPr/>
          <p:nvPr/>
        </p:nvSpPr>
        <p:spPr>
          <a:xfrm>
            <a:off x="22695" y="5152934"/>
            <a:ext cx="3210462" cy="90439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Gestão do Trabalho e Educação na Saúde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C363BD6-846D-44D2-B82B-611A80818506}"/>
              </a:ext>
            </a:extLst>
          </p:cNvPr>
          <p:cNvSpPr/>
          <p:nvPr/>
        </p:nvSpPr>
        <p:spPr>
          <a:xfrm>
            <a:off x="8448490" y="2803802"/>
            <a:ext cx="3668429" cy="15576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Pós-covid: pessoas com complicações crônicas, covid prolongada e sequelas</a:t>
            </a:r>
          </a:p>
        </p:txBody>
      </p:sp>
    </p:spTree>
    <p:extLst>
      <p:ext uri="{BB962C8B-B14F-4D97-AF65-F5344CB8AC3E}">
        <p14:creationId xmlns:p14="http://schemas.microsoft.com/office/powerpoint/2010/main" val="306937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CA1D240-3C25-419C-9EAE-7C4A7CC5EF36}"/>
              </a:ext>
            </a:extLst>
          </p:cNvPr>
          <p:cNvSpPr/>
          <p:nvPr/>
        </p:nvSpPr>
        <p:spPr>
          <a:xfrm>
            <a:off x="0" y="10123"/>
            <a:ext cx="12191999" cy="5053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Yu Mincho Demibold" panose="020B0400000000000000" pitchFamily="18" charset="-128"/>
                <a:cs typeface="Browallia New" panose="020B0502040204020203" pitchFamily="34" charset="-34"/>
              </a:rPr>
              <a:t>Ações possíveis para o cuidado de pessoas pós covid, com covid prolongada ou sequelas</a:t>
            </a:r>
            <a:endParaRPr kumimoji="0" lang="pt-BR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Yu Mincho Demibold" panose="020B0400000000000000" pitchFamily="18" charset="-128"/>
              <a:cs typeface="Browallia New" panose="020B0502040204020203" pitchFamily="34" charset="-34"/>
            </a:endParaRP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B4864A1A-523B-4D82-A20B-37B92CE704DF}"/>
              </a:ext>
            </a:extLst>
          </p:cNvPr>
          <p:cNvSpPr/>
          <p:nvPr/>
        </p:nvSpPr>
        <p:spPr>
          <a:xfrm>
            <a:off x="3159648" y="2742875"/>
            <a:ext cx="5432671" cy="1972689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Discussão do tema na CIT e estímulo </a:t>
            </a: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à discussão nas </a:t>
            </a:r>
            <a:r>
              <a:rPr lang="pt-BR" sz="1400" dirty="0" err="1">
                <a:solidFill>
                  <a:prstClr val="black"/>
                </a:solidFill>
                <a:latin typeface="Calibri" panose="020F0502020204030204"/>
              </a:rPr>
              <a:t>CIB’s</a:t>
            </a: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 e </a:t>
            </a:r>
            <a:r>
              <a:rPr lang="pt-BR" sz="1400" dirty="0" err="1">
                <a:solidFill>
                  <a:prstClr val="black"/>
                </a:solidFill>
                <a:latin typeface="Calibri" panose="020F0502020204030204"/>
              </a:rPr>
              <a:t>CIR’s</a:t>
            </a: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, observando a RAS da região e o PRI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Colocação do tema na agenda do CNS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Articulação com a OPAS para t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roca de experiências com outros países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 panose="020F0502020204030204"/>
              </a:rPr>
              <a:t>Estímulo à realização de seminário internacional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D7F19AEB-4EB5-4C99-9939-A77732ED1C42}"/>
              </a:ext>
            </a:extLst>
          </p:cNvPr>
          <p:cNvSpPr/>
          <p:nvPr/>
        </p:nvSpPr>
        <p:spPr>
          <a:xfrm>
            <a:off x="-29691" y="3162413"/>
            <a:ext cx="3241723" cy="80159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Executiva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C363BD6-846D-44D2-B82B-611A80818506}"/>
              </a:ext>
            </a:extLst>
          </p:cNvPr>
          <p:cNvSpPr/>
          <p:nvPr/>
        </p:nvSpPr>
        <p:spPr>
          <a:xfrm>
            <a:off x="8448490" y="2803802"/>
            <a:ext cx="3668429" cy="15576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Pós-covid: pessoas com complicações crônicas, covid prolongada e sequelas</a:t>
            </a:r>
          </a:p>
        </p:txBody>
      </p:sp>
    </p:spTree>
    <p:extLst>
      <p:ext uri="{BB962C8B-B14F-4D97-AF65-F5344CB8AC3E}">
        <p14:creationId xmlns:p14="http://schemas.microsoft.com/office/powerpoint/2010/main" val="2615914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</Words>
  <Application>Microsoft Office PowerPoint</Application>
  <PresentationFormat>Widescreen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3" baseType="lpstr">
      <vt:lpstr>Arial</vt:lpstr>
      <vt:lpstr>Browallia New</vt:lpstr>
      <vt:lpstr>Calibri</vt:lpstr>
      <vt:lpstr>Calibri Light</vt:lpstr>
      <vt:lpstr>Comic Sans MS</vt:lpstr>
      <vt:lpstr>Microsoft Sans Serif</vt:lpstr>
      <vt:lpstr>Wingdings</vt:lpstr>
      <vt:lpstr>Yu Mincho Demibold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 Lacerda</dc:creator>
  <cp:lastModifiedBy>Rodrigo Lacerda</cp:lastModifiedBy>
  <cp:revision>1</cp:revision>
  <dcterms:modified xsi:type="dcterms:W3CDTF">2021-10-05T20:28:40Z</dcterms:modified>
</cp:coreProperties>
</file>