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3" r:id="rId4"/>
    <p:sldId id="265" r:id="rId5"/>
    <p:sldId id="270" r:id="rId6"/>
    <p:sldId id="272" r:id="rId7"/>
    <p:sldId id="271" r:id="rId8"/>
    <p:sldId id="273" r:id="rId9"/>
    <p:sldId id="264" r:id="rId1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8040"/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A03B71-4ACF-4390-9477-B1E5E8400F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53057A0-FAF3-408F-A6C1-AD6E44A491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0888A67-3287-46A4-862D-2B42555FA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9CA8E-D9CD-4BCF-B243-D0EE84D9474A}" type="datetimeFigureOut">
              <a:rPr lang="pt-BR" smtClean="0"/>
              <a:t>30/03/2023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2C1CBA2-16F3-4416-B021-0ED6F7851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46ECFA3-3883-4D86-9692-712CE5AAA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BC08-3408-4B78-8BE1-AEDAB9A521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3450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3AC507-EBF0-4100-8463-9E5F5A152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5603267-2C5B-40F5-B459-23D44F9C51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D3AB1C8-3850-4095-A5E8-257CFC5FB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9CA8E-D9CD-4BCF-B243-D0EE84D9474A}" type="datetimeFigureOut">
              <a:rPr lang="pt-BR" smtClean="0"/>
              <a:t>30/03/2023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6CDCC57-BCC2-4477-A940-262FD875F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FDC149D-DB3E-4093-A389-A63FA8568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BC08-3408-4B78-8BE1-AEDAB9A521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3882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2B00D5E-08E9-4401-9994-7615690CED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7A8A16A-A0AB-4E8C-B99C-DFEECDA65C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30B472F-C2BA-4A6F-85CB-12163B0E7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9CA8E-D9CD-4BCF-B243-D0EE84D9474A}" type="datetimeFigureOut">
              <a:rPr lang="pt-BR" smtClean="0"/>
              <a:t>30/03/2023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8973C94-E923-4601-A608-171BC298C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96A3162-C318-4EAA-AEF4-3C433F2E5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BC08-3408-4B78-8BE1-AEDAB9A521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6759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D9E820-967C-425B-B3F0-DEA509670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C9782D5-DEAF-45C8-AE79-2DA808BEAD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06106E4-5149-451B-8E4C-ACFDC9548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9CA8E-D9CD-4BCF-B243-D0EE84D9474A}" type="datetimeFigureOut">
              <a:rPr lang="pt-BR" smtClean="0"/>
              <a:t>30/03/2023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815BEA6-44EA-4E1D-B9A3-D44C61213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DA147EE-D24A-4539-8F82-6B5B7D9DD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BC08-3408-4B78-8BE1-AEDAB9A521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4315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90FEFA-11A4-4D5C-B82C-A2D8D90C3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D457C05-4CB6-468B-9A88-4D11F05FA3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91207B3-9200-46AE-89F6-F8B7C2A06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9CA8E-D9CD-4BCF-B243-D0EE84D9474A}" type="datetimeFigureOut">
              <a:rPr lang="pt-BR" smtClean="0"/>
              <a:t>30/03/2023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56FDFB2-E776-4E05-9568-DFE62FEA8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7DFAF77-6D91-4450-B0FB-A7A36073C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BC08-3408-4B78-8BE1-AEDAB9A521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6060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93BB6D-EA60-4003-94FE-4DFB15BF6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26FD9BD-4F8A-43F2-9F48-0DC7942DE0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FFECF4E-8332-46E7-B790-8557D9A213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BF081B7-9C19-41C5-8D49-27C0C8CC8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9CA8E-D9CD-4BCF-B243-D0EE84D9474A}" type="datetimeFigureOut">
              <a:rPr lang="pt-BR" smtClean="0"/>
              <a:t>30/03/2023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E2C35E9-D1D2-4157-8E2B-1B07272E3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55E8084-2DAE-4271-B05E-804A889B9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BC08-3408-4B78-8BE1-AEDAB9A521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048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B8AC81-E3C9-4F59-9849-B3EB1F5B8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9268B87-440A-4826-A494-2035BA499C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D3866F4-A533-45EE-9815-99DC6990E4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83720BFB-D748-4D28-B746-85723AA3FB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2C46B4C-6CFB-4EED-8C2F-03869C7A5E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736411BB-490F-4BF3-A1E3-47B7B68B4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9CA8E-D9CD-4BCF-B243-D0EE84D9474A}" type="datetimeFigureOut">
              <a:rPr lang="pt-BR" smtClean="0"/>
              <a:t>30/03/2023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3E80B087-7A75-4EF9-BF08-114E40FAA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3C787601-DAFA-4DD5-A3D2-7EDECC0CB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BC08-3408-4B78-8BE1-AEDAB9A521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5372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EF6C89-3897-4B9F-BB8A-5CEA2ECCD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1CB9CC78-B353-485D-91CD-506DDFFB04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9CA8E-D9CD-4BCF-B243-D0EE84D9474A}" type="datetimeFigureOut">
              <a:rPr lang="pt-BR" smtClean="0"/>
              <a:t>30/03/2023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93529C5B-07AD-4F6F-98D8-FC6543D4F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1572AD1C-CE15-4B73-BBDD-523379A21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BC08-3408-4B78-8BE1-AEDAB9A521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8616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9711324C-EBB1-447A-B419-0BCC77C94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9CA8E-D9CD-4BCF-B243-D0EE84D9474A}" type="datetimeFigureOut">
              <a:rPr lang="pt-BR" smtClean="0"/>
              <a:t>30/03/2023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1EA00675-D343-4DFA-9E96-16EA37E21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C6E99921-AAD3-4ECA-AAF4-994D15E2C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BC08-3408-4B78-8BE1-AEDAB9A521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6436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BFC284-E3FF-4A8A-8F6C-ECC1633A8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4CB52F9-BCE1-4038-A455-208BB6A4F2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C160570-B11E-4EA5-8809-4E08D4864F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D08359D-AFE8-4BB9-BE60-49DA6EF05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9CA8E-D9CD-4BCF-B243-D0EE84D9474A}" type="datetimeFigureOut">
              <a:rPr lang="pt-BR" smtClean="0"/>
              <a:t>30/03/2023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4777A0E-43FB-4BD6-B693-C431B5CE9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8F73B95-07A7-494A-AC43-0934995AF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BC08-3408-4B78-8BE1-AEDAB9A521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7566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31C6A1-D4D3-477F-AC65-21FBBE136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2BFAC02F-CA21-44FD-B5C4-5DA207721C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5CB194D-FAE3-4DEA-9799-D816FEC291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355A5CB-0422-4064-BACD-5837B3B64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9CA8E-D9CD-4BCF-B243-D0EE84D9474A}" type="datetimeFigureOut">
              <a:rPr lang="pt-BR" smtClean="0"/>
              <a:t>30/03/2023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ACE3C4E-6813-4E23-A3C2-E7D6B09FC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E0DB162-6BCB-45CC-887F-561499C48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BC08-3408-4B78-8BE1-AEDAB9A521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9106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7A4AF9E0-EF79-4434-B91D-65DB407CD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63E4AD6-4E4F-4F99-BF22-D76DC7C69A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27069B9-6F1F-4872-8602-D64DF73999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19CA8E-D9CD-4BCF-B243-D0EE84D9474A}" type="datetimeFigureOut">
              <a:rPr lang="pt-BR" smtClean="0"/>
              <a:t>30/03/2023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75B81E2-8A1F-41D7-B3C2-E6954CBE41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125B935-1B14-4835-BF72-DC267FBF4E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CDBC08-3408-4B78-8BE1-AEDAB9A521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1235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coes.arboviroses@saude.sc.gov.br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>
            <a:extLst>
              <a:ext uri="{FF2B5EF4-FFF2-40B4-BE49-F238E27FC236}">
                <a16:creationId xmlns:a16="http://schemas.microsoft.com/office/drawing/2014/main" id="{D788B0C6-DDB7-44BB-8424-4DDA24E92B9E}"/>
              </a:ext>
            </a:extLst>
          </p:cNvPr>
          <p:cNvSpPr/>
          <p:nvPr/>
        </p:nvSpPr>
        <p:spPr>
          <a:xfrm>
            <a:off x="255639" y="235974"/>
            <a:ext cx="11651226" cy="6381136"/>
          </a:xfrm>
          <a:prstGeom prst="rect">
            <a:avLst/>
          </a:prstGeom>
          <a:solidFill>
            <a:srgbClr val="0E80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C5939DD3-222A-4A88-84C1-D089EFDEE32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6669" y="0"/>
            <a:ext cx="9809165" cy="6033787"/>
          </a:xfrm>
        </p:spPr>
      </p:pic>
      <p:sp>
        <p:nvSpPr>
          <p:cNvPr id="8" name="Título 1">
            <a:extLst>
              <a:ext uri="{FF2B5EF4-FFF2-40B4-BE49-F238E27FC236}">
                <a16:creationId xmlns:a16="http://schemas.microsoft.com/office/drawing/2014/main" id="{FC64AF8A-5A09-4488-8121-B8C6BD426E56}"/>
              </a:ext>
            </a:extLst>
          </p:cNvPr>
          <p:cNvSpPr txBox="1">
            <a:spLocks/>
          </p:cNvSpPr>
          <p:nvPr/>
        </p:nvSpPr>
        <p:spPr>
          <a:xfrm>
            <a:off x="1625752" y="4245925"/>
            <a:ext cx="9144000" cy="13863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3600" b="1" dirty="0">
                <a:solidFill>
                  <a:schemeClr val="bg1"/>
                </a:solidFill>
              </a:rPr>
              <a:t>PORTARIA SES N° 256 DE 29 DE MARÇO DE 2023</a:t>
            </a:r>
            <a:endParaRPr lang="pt-BR" sz="72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2DAE564B-6F16-3318-8C98-4E687DB541F7}"/>
              </a:ext>
            </a:extLst>
          </p:cNvPr>
          <p:cNvSpPr txBox="1"/>
          <p:nvPr/>
        </p:nvSpPr>
        <p:spPr>
          <a:xfrm>
            <a:off x="7826621" y="5868248"/>
            <a:ext cx="38943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i="1" dirty="0">
                <a:solidFill>
                  <a:schemeClr val="bg1"/>
                </a:solidFill>
              </a:rPr>
              <a:t>Orientações para adesão</a:t>
            </a:r>
          </a:p>
        </p:txBody>
      </p:sp>
    </p:spTree>
    <p:extLst>
      <p:ext uri="{BB962C8B-B14F-4D97-AF65-F5344CB8AC3E}">
        <p14:creationId xmlns:p14="http://schemas.microsoft.com/office/powerpoint/2010/main" val="3399927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85ECE2BF-FC55-4013-83E8-28E73E7D93E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0035" y="-589935"/>
            <a:ext cx="12382035" cy="7616404"/>
          </a:xfrm>
        </p:spPr>
      </p:pic>
      <p:sp>
        <p:nvSpPr>
          <p:cNvPr id="6" name="Subtítulo 2">
            <a:extLst>
              <a:ext uri="{FF2B5EF4-FFF2-40B4-BE49-F238E27FC236}">
                <a16:creationId xmlns:a16="http://schemas.microsoft.com/office/drawing/2014/main" id="{0303DBB7-D785-49FE-A01B-238FF3800836}"/>
              </a:ext>
            </a:extLst>
          </p:cNvPr>
          <p:cNvSpPr txBox="1">
            <a:spLocks/>
          </p:cNvSpPr>
          <p:nvPr/>
        </p:nvSpPr>
        <p:spPr>
          <a:xfrm>
            <a:off x="6000981" y="3020267"/>
            <a:ext cx="6052473" cy="5957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000" dirty="0">
                <a:solidFill>
                  <a:schemeClr val="bg1"/>
                </a:solidFill>
              </a:rPr>
              <a:t>Maria Cristina Willemann – coord. Técnica </a:t>
            </a:r>
            <a:r>
              <a:rPr lang="pt-BR" sz="2000" dirty="0" err="1">
                <a:solidFill>
                  <a:schemeClr val="bg1"/>
                </a:solidFill>
              </a:rPr>
              <a:t>Cosems</a:t>
            </a:r>
            <a:endParaRPr lang="pt-BR" sz="2000" dirty="0">
              <a:solidFill>
                <a:schemeClr val="bg1"/>
              </a:solidFill>
            </a:endParaRPr>
          </a:p>
          <a:p>
            <a:r>
              <a:rPr lang="pt-BR" sz="2000" dirty="0">
                <a:solidFill>
                  <a:schemeClr val="bg1"/>
                </a:solidFill>
              </a:rPr>
              <a:t>Fábio Gaudenzi de Faria – coord. COE DENGUE - SES</a:t>
            </a:r>
          </a:p>
        </p:txBody>
      </p:sp>
    </p:spTree>
    <p:extLst>
      <p:ext uri="{BB962C8B-B14F-4D97-AF65-F5344CB8AC3E}">
        <p14:creationId xmlns:p14="http://schemas.microsoft.com/office/powerpoint/2010/main" val="783870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E3E826E3-E693-4EB2-BE20-BFC8598B42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304" y="-44258"/>
            <a:ext cx="12295962" cy="6918348"/>
          </a:xfr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24A9E189-BBFE-41E5-BB10-B52D2260B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4877" y="581447"/>
            <a:ext cx="10515600" cy="1325563"/>
          </a:xfrm>
        </p:spPr>
        <p:txBody>
          <a:bodyPr/>
          <a:lstStyle/>
          <a:p>
            <a:r>
              <a:rPr lang="pt-BR" b="1" dirty="0">
                <a:solidFill>
                  <a:srgbClr val="0E8040"/>
                </a:solidFill>
              </a:rPr>
              <a:t>Objetivos</a:t>
            </a:r>
          </a:p>
        </p:txBody>
      </p:sp>
      <p:sp>
        <p:nvSpPr>
          <p:cNvPr id="6" name="Espaço Reservado para Conteúdo 2">
            <a:extLst>
              <a:ext uri="{FF2B5EF4-FFF2-40B4-BE49-F238E27FC236}">
                <a16:creationId xmlns:a16="http://schemas.microsoft.com/office/drawing/2014/main" id="{63DB0B37-F673-4E02-A361-FE1546AD375E}"/>
              </a:ext>
            </a:extLst>
          </p:cNvPr>
          <p:cNvSpPr txBox="1">
            <a:spLocks/>
          </p:cNvSpPr>
          <p:nvPr/>
        </p:nvSpPr>
        <p:spPr>
          <a:xfrm>
            <a:off x="864877" y="1907010"/>
            <a:ext cx="10515600" cy="36879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pt-BR" sz="1800" dirty="0"/>
              <a:t>Orientar o repasse de até R$ 10.000.000,00 do tesouro estadual aos fundos municipais</a:t>
            </a:r>
          </a:p>
          <a:p>
            <a:pPr>
              <a:lnSpc>
                <a:spcPct val="150000"/>
              </a:lnSpc>
            </a:pPr>
            <a:r>
              <a:rPr lang="pt-BR" sz="1800" dirty="0"/>
              <a:t>as ações de assistência à saúde e organização da rede municipal para </a:t>
            </a:r>
            <a:r>
              <a:rPr lang="pt-BR" sz="1800" b="1" dirty="0"/>
              <a:t>manejo dos casos</a:t>
            </a:r>
            <a:r>
              <a:rPr lang="pt-BR" sz="1800" dirty="0"/>
              <a:t> suspeitos de dengue </a:t>
            </a:r>
            <a:r>
              <a:rPr lang="pt-BR" sz="1800" b="1" dirty="0"/>
              <a:t>na atenção primária em saúde </a:t>
            </a:r>
            <a:r>
              <a:rPr lang="pt-BR" sz="1800" dirty="0"/>
              <a:t>(APS) e nas demais </a:t>
            </a:r>
            <a:r>
              <a:rPr lang="pt-BR" sz="1800" b="1" dirty="0"/>
              <a:t>portas da rede de urgência e emergência</a:t>
            </a:r>
            <a:r>
              <a:rPr lang="pt-BR" sz="1800" dirty="0"/>
              <a:t>, em conformidade com as diretrizes do SUS, visando: </a:t>
            </a:r>
          </a:p>
          <a:p>
            <a:pPr lvl="1">
              <a:lnSpc>
                <a:spcPct val="150000"/>
              </a:lnSpc>
            </a:pPr>
            <a:r>
              <a:rPr lang="pt-BR" sz="1800" dirty="0"/>
              <a:t>I - </a:t>
            </a:r>
            <a:r>
              <a:rPr lang="pt-BR" sz="1800" b="1" dirty="0"/>
              <a:t>Ampliação de horário </a:t>
            </a:r>
            <a:r>
              <a:rPr lang="pt-BR" sz="1800" dirty="0"/>
              <a:t>das unidades da APS; </a:t>
            </a:r>
          </a:p>
          <a:p>
            <a:pPr lvl="1">
              <a:lnSpc>
                <a:spcPct val="150000"/>
              </a:lnSpc>
            </a:pPr>
            <a:r>
              <a:rPr lang="pt-BR" sz="1800" dirty="0"/>
              <a:t>II - </a:t>
            </a:r>
            <a:r>
              <a:rPr lang="pt-BR" sz="1800" b="1" dirty="0"/>
              <a:t>Ampliação de equipe</a:t>
            </a:r>
            <a:r>
              <a:rPr lang="pt-BR" sz="1800" dirty="0"/>
              <a:t> nas unidades da APS e/ou das unidades de pronto atendimento ou serviços de emergência, sendo a equipe composta por </a:t>
            </a:r>
            <a:r>
              <a:rPr lang="pt-BR" sz="1800" b="1" dirty="0"/>
              <a:t>médico, enfermeiro, técnico de enfermagem e técnico de apoio para reforço da hidratação dos pacientes</a:t>
            </a:r>
            <a:r>
              <a:rPr lang="pt-BR" sz="1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26693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E3E826E3-E693-4EB2-BE20-BFC8598B42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304" y="-44258"/>
            <a:ext cx="12295962" cy="6918348"/>
          </a:xfr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24A9E189-BBFE-41E5-BB10-B52D2260B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658" y="345699"/>
            <a:ext cx="10515600" cy="1325563"/>
          </a:xfrm>
        </p:spPr>
        <p:txBody>
          <a:bodyPr/>
          <a:lstStyle/>
          <a:p>
            <a:r>
              <a:rPr lang="pt-BR" b="1" dirty="0">
                <a:solidFill>
                  <a:srgbClr val="0E8040"/>
                </a:solidFill>
              </a:rPr>
              <a:t>Requisitos para adesão</a:t>
            </a:r>
          </a:p>
        </p:txBody>
      </p:sp>
      <p:sp>
        <p:nvSpPr>
          <p:cNvPr id="6" name="Espaço Reservado para Conteúdo 2">
            <a:extLst>
              <a:ext uri="{FF2B5EF4-FFF2-40B4-BE49-F238E27FC236}">
                <a16:creationId xmlns:a16="http://schemas.microsoft.com/office/drawing/2014/main" id="{63DB0B37-F673-4E02-A361-FE1546AD375E}"/>
              </a:ext>
            </a:extLst>
          </p:cNvPr>
          <p:cNvSpPr txBox="1">
            <a:spLocks/>
          </p:cNvSpPr>
          <p:nvPr/>
        </p:nvSpPr>
        <p:spPr>
          <a:xfrm>
            <a:off x="611658" y="1836137"/>
            <a:ext cx="11078594" cy="50218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pt-BR" sz="1800" dirty="0"/>
              <a:t>I - Município infestado pelo Aedes aegypti; </a:t>
            </a:r>
            <a:r>
              <a:rPr lang="pt-BR" sz="1800" dirty="0">
                <a:solidFill>
                  <a:srgbClr val="FF0000"/>
                </a:solidFill>
              </a:rPr>
              <a:t>CONSIDERADO PELO COE BASEADO </a:t>
            </a:r>
            <a:r>
              <a:rPr lang="pt-BR" sz="1800" dirty="0">
                <a:solidFill>
                  <a:srgbClr val="FF0000"/>
                </a:solidFill>
                <a:highlight>
                  <a:srgbClr val="FFFF00"/>
                </a:highlight>
              </a:rPr>
              <a:t>NO ÍNDICE DE INFESTAÇÃO</a:t>
            </a:r>
          </a:p>
          <a:p>
            <a:pPr>
              <a:lnSpc>
                <a:spcPct val="150000"/>
              </a:lnSpc>
            </a:pPr>
            <a:r>
              <a:rPr lang="pt-BR" sz="1800" dirty="0"/>
              <a:t>II - Taxa de incidência de dengue no ano de 2023 igual ou superior a 50 casos por 100.000 habitantes; </a:t>
            </a:r>
            <a:r>
              <a:rPr lang="pt-BR" sz="1800" dirty="0">
                <a:solidFill>
                  <a:srgbClr val="FF0000"/>
                </a:solidFill>
              </a:rPr>
              <a:t>CALCULADO PELO COE BASEADO EM CASOS CONFIRMADOS (ENCERRADOS) NO SINAN</a:t>
            </a:r>
          </a:p>
          <a:p>
            <a:pPr>
              <a:lnSpc>
                <a:spcPct val="150000"/>
              </a:lnSpc>
            </a:pPr>
            <a:r>
              <a:rPr lang="pt-BR" sz="1800" dirty="0"/>
              <a:t>III - </a:t>
            </a:r>
            <a:r>
              <a:rPr lang="pt-BR" sz="1800" b="1" dirty="0"/>
              <a:t>Decreto municipal </a:t>
            </a:r>
            <a:r>
              <a:rPr lang="pt-BR" sz="1800" dirty="0"/>
              <a:t>vigente promulgando emergência em saúde pública por aumento dos casos de </a:t>
            </a:r>
            <a:r>
              <a:rPr lang="pt-BR" sz="1800" b="1" dirty="0"/>
              <a:t>dengue</a:t>
            </a:r>
            <a:r>
              <a:rPr lang="pt-BR" sz="1800" dirty="0"/>
              <a:t> em seu território; </a:t>
            </a:r>
            <a:r>
              <a:rPr lang="pt-BR" sz="1800" dirty="0">
                <a:solidFill>
                  <a:srgbClr val="FF0000"/>
                </a:solidFill>
              </a:rPr>
              <a:t>ENVIAR ANEXO AO TERMO DE REQUISIÇÃO</a:t>
            </a:r>
            <a:endParaRPr lang="pt-BR" sz="1800" dirty="0"/>
          </a:p>
          <a:p>
            <a:pPr>
              <a:lnSpc>
                <a:spcPct val="150000"/>
              </a:lnSpc>
            </a:pPr>
            <a:r>
              <a:rPr lang="pt-BR" sz="1800" dirty="0"/>
              <a:t>IV - </a:t>
            </a:r>
            <a:r>
              <a:rPr lang="pt-BR" sz="1800" b="1" dirty="0"/>
              <a:t>Centro de Operações em Emergências em Saúde (COES) municipal implantado</a:t>
            </a:r>
            <a:r>
              <a:rPr lang="pt-BR" sz="1800" dirty="0"/>
              <a:t> para monitoramento e intensificação das ações de controle do mosquito Aedes aegypti e assistência aos casos; </a:t>
            </a:r>
            <a:r>
              <a:rPr lang="pt-BR" sz="1800" dirty="0">
                <a:solidFill>
                  <a:srgbClr val="FF0000"/>
                </a:solidFill>
              </a:rPr>
              <a:t>ENVIAR ANEXO AO TERMO DE REQUISIÇÃO</a:t>
            </a:r>
            <a:endParaRPr lang="pt-BR" sz="1800" dirty="0"/>
          </a:p>
          <a:p>
            <a:pPr>
              <a:lnSpc>
                <a:spcPct val="150000"/>
              </a:lnSpc>
            </a:pPr>
            <a:endParaRPr lang="pt-BR" sz="1800" dirty="0">
              <a:solidFill>
                <a:srgbClr val="0E8040"/>
              </a:solidFill>
            </a:endParaRPr>
          </a:p>
          <a:p>
            <a:pPr lvl="2">
              <a:lnSpc>
                <a:spcPct val="150000"/>
              </a:lnSpc>
            </a:pPr>
            <a:endParaRPr lang="pt-BR" sz="1800" dirty="0">
              <a:solidFill>
                <a:srgbClr val="0E8040"/>
              </a:solidFill>
            </a:endParaRPr>
          </a:p>
          <a:p>
            <a:pPr>
              <a:lnSpc>
                <a:spcPct val="150000"/>
              </a:lnSpc>
            </a:pPr>
            <a:endParaRPr lang="pt-BR" sz="1800" dirty="0">
              <a:solidFill>
                <a:srgbClr val="0E8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9886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E3E826E3-E693-4EB2-BE20-BFC8598B42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304" y="-44258"/>
            <a:ext cx="12295962" cy="6918348"/>
          </a:xfrm>
        </p:spPr>
      </p:pic>
      <p:sp>
        <p:nvSpPr>
          <p:cNvPr id="6" name="Espaço Reservado para Conteúdo 2">
            <a:extLst>
              <a:ext uri="{FF2B5EF4-FFF2-40B4-BE49-F238E27FC236}">
                <a16:creationId xmlns:a16="http://schemas.microsoft.com/office/drawing/2014/main" id="{63DB0B37-F673-4E02-A361-FE1546AD375E}"/>
              </a:ext>
            </a:extLst>
          </p:cNvPr>
          <p:cNvSpPr txBox="1">
            <a:spLocks/>
          </p:cNvSpPr>
          <p:nvPr/>
        </p:nvSpPr>
        <p:spPr>
          <a:xfrm>
            <a:off x="436098" y="731822"/>
            <a:ext cx="11535508" cy="36304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70000"/>
              </a:lnSpc>
            </a:pPr>
            <a:r>
              <a:rPr lang="pt-BR" sz="1800" dirty="0"/>
              <a:t>Repassado de acordo com os valores solicitados no termo de requisição de incentivo financeiro excepcional e complementar de custeio para as ações de atenção à saúde</a:t>
            </a:r>
            <a:r>
              <a:rPr lang="pt-BR" sz="1800" b="1" dirty="0"/>
              <a:t>, </a:t>
            </a:r>
            <a:r>
              <a:rPr lang="pt-BR" sz="1800" b="1" u="sng" dirty="0">
                <a:solidFill>
                  <a:srgbClr val="FF0000"/>
                </a:solidFill>
              </a:rPr>
              <a:t>mediante avaliação do Centro de Operações em Emergências em Saúde </a:t>
            </a:r>
            <a:r>
              <a:rPr lang="pt-BR" sz="1800" dirty="0"/>
              <a:t>- Arboviroses (COE-ARB), da Secretaria de Estado da Saúde (SES/SC) - </a:t>
            </a:r>
            <a:r>
              <a:rPr lang="pt-BR" sz="1800" b="1" dirty="0">
                <a:solidFill>
                  <a:srgbClr val="FF0000"/>
                </a:solidFill>
              </a:rPr>
              <a:t>poderá proceder visita e avaliação da manutenção do funcionamento dos serviços a qualquer tempo</a:t>
            </a:r>
            <a:endParaRPr lang="pt-BR" sz="1800" b="1" dirty="0"/>
          </a:p>
          <a:p>
            <a:pPr>
              <a:lnSpc>
                <a:spcPct val="170000"/>
              </a:lnSpc>
            </a:pPr>
            <a:r>
              <a:rPr lang="pt-BR" sz="1800" b="1" dirty="0"/>
              <a:t>Duas parcelas mensais </a:t>
            </a:r>
            <a:r>
              <a:rPr lang="pt-BR" sz="1800" dirty="0"/>
              <a:t>– pode ser prorrogado se ainda cumprir os requisitos – </a:t>
            </a:r>
            <a:r>
              <a:rPr lang="pt-BR" sz="1800" dirty="0">
                <a:highlight>
                  <a:srgbClr val="FFFF00"/>
                </a:highlight>
              </a:rPr>
              <a:t>solicitar novamente</a:t>
            </a:r>
          </a:p>
          <a:p>
            <a:pPr lvl="1">
              <a:lnSpc>
                <a:spcPct val="170000"/>
              </a:lnSpc>
            </a:pPr>
            <a:r>
              <a:rPr lang="pt-BR" sz="1800" b="1" dirty="0">
                <a:solidFill>
                  <a:srgbClr val="FF0000"/>
                </a:solidFill>
              </a:rPr>
              <a:t>Custeio de horas extras e contratação temporária – respeitando regramento local</a:t>
            </a:r>
          </a:p>
          <a:p>
            <a:pPr lvl="1">
              <a:lnSpc>
                <a:spcPct val="170000"/>
              </a:lnSpc>
            </a:pPr>
            <a:r>
              <a:rPr lang="pt-BR" sz="1800" b="1" dirty="0">
                <a:solidFill>
                  <a:srgbClr val="FF0000"/>
                </a:solidFill>
              </a:rPr>
              <a:t>Primeiro pagamento ao fim próximo exercício</a:t>
            </a:r>
          </a:p>
          <a:p>
            <a:pPr>
              <a:lnSpc>
                <a:spcPct val="170000"/>
              </a:lnSpc>
            </a:pPr>
            <a:r>
              <a:rPr lang="pt-BR" sz="1800" dirty="0"/>
              <a:t>Podem ser solicitados a qualquer tempo pelo município, enquanto durar a situação de emergência relacionada à dengue em Santa Catarina ou diante da piora da situação epidemiológica local</a:t>
            </a:r>
          </a:p>
          <a:p>
            <a:pPr>
              <a:lnSpc>
                <a:spcPct val="170000"/>
              </a:lnSpc>
            </a:pPr>
            <a:r>
              <a:rPr lang="pt-BR" sz="1800" dirty="0"/>
              <a:t>O município deverá incluir a ação na Programação Anual de Saúde – PAS e prestar contas por meio do Relatório Anual de Gestão – RAG. </a:t>
            </a:r>
          </a:p>
          <a:p>
            <a:pPr>
              <a:lnSpc>
                <a:spcPct val="170000"/>
              </a:lnSpc>
            </a:pPr>
            <a:endParaRPr lang="pt-BR" sz="1800" dirty="0">
              <a:solidFill>
                <a:srgbClr val="0E8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2818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E3E826E3-E693-4EB2-BE20-BFC8598B42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304" y="-44258"/>
            <a:ext cx="12295962" cy="6918348"/>
          </a:xfrm>
        </p:spPr>
      </p:pic>
      <p:sp>
        <p:nvSpPr>
          <p:cNvPr id="6" name="Espaço Reservado para Conteúdo 2">
            <a:extLst>
              <a:ext uri="{FF2B5EF4-FFF2-40B4-BE49-F238E27FC236}">
                <a16:creationId xmlns:a16="http://schemas.microsoft.com/office/drawing/2014/main" id="{63DB0B37-F673-4E02-A361-FE1546AD375E}"/>
              </a:ext>
            </a:extLst>
          </p:cNvPr>
          <p:cNvSpPr txBox="1">
            <a:spLocks/>
          </p:cNvSpPr>
          <p:nvPr/>
        </p:nvSpPr>
        <p:spPr>
          <a:xfrm>
            <a:off x="541321" y="1069446"/>
            <a:ext cx="10641037" cy="52328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pt-BR" sz="1800" dirty="0"/>
              <a:t>a - Ampliação de horário de atendimento de unidade básica das 19h às 22h de segunda a sexta-feira: R$ 18.800,00 mensais; </a:t>
            </a:r>
          </a:p>
          <a:p>
            <a:pPr>
              <a:lnSpc>
                <a:spcPct val="150000"/>
              </a:lnSpc>
            </a:pPr>
            <a:r>
              <a:rPr lang="pt-BR" sz="1800" dirty="0"/>
              <a:t>b - Abertura de unidade básica aos sábados, domingos e feriados por 12 horas: R$ 30.700,00; </a:t>
            </a:r>
          </a:p>
          <a:p>
            <a:pPr>
              <a:lnSpc>
                <a:spcPct val="150000"/>
              </a:lnSpc>
            </a:pPr>
            <a:r>
              <a:rPr lang="pt-BR" sz="1800" dirty="0"/>
              <a:t>c - Ampliação de horário de atendimento de unidades básicas das 19h às 22h de segunda a sexta-feira e abertura de UBS nos sábados, domingos e feriados por 12 horas: R$49.500,00; </a:t>
            </a:r>
          </a:p>
          <a:p>
            <a:pPr>
              <a:lnSpc>
                <a:spcPct val="150000"/>
              </a:lnSpc>
            </a:pPr>
            <a:r>
              <a:rPr lang="pt-BR" sz="1800" dirty="0"/>
              <a:t>d - Ampliação de equipe completa em unidade básica em regime de plantão por 12 horas diárias R$ 102.300,00; </a:t>
            </a:r>
          </a:p>
          <a:p>
            <a:pPr>
              <a:lnSpc>
                <a:spcPct val="150000"/>
              </a:lnSpc>
            </a:pPr>
            <a:r>
              <a:rPr lang="pt-BR" sz="1800" dirty="0"/>
              <a:t>e - Ampliação de equipe completa em Unidade de Pronto Atendimento ou serviço de emergência em regime de plantão de 12 horas diárias: R$ 102.300,00; </a:t>
            </a:r>
          </a:p>
          <a:p>
            <a:pPr>
              <a:lnSpc>
                <a:spcPct val="150000"/>
              </a:lnSpc>
            </a:pPr>
            <a:r>
              <a:rPr lang="pt-BR" sz="1800" dirty="0"/>
              <a:t>f - Ampliação de equipe completa em Unidade de Pronto Atendimento ou serviço de emergência em regime de plantão de 24 horas diárias: R$ R$ 204.600,00</a:t>
            </a:r>
            <a:endParaRPr lang="pt-BR" sz="1800" dirty="0">
              <a:solidFill>
                <a:srgbClr val="0E8040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02EA53C-86E3-6B7A-2144-55A32328A8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321" y="47636"/>
            <a:ext cx="10515600" cy="1325563"/>
          </a:xfrm>
        </p:spPr>
        <p:txBody>
          <a:bodyPr>
            <a:normAutofit/>
          </a:bodyPr>
          <a:lstStyle/>
          <a:p>
            <a:r>
              <a:rPr lang="pt-BR" sz="2800" b="1" dirty="0">
                <a:solidFill>
                  <a:srgbClr val="0E8040"/>
                </a:solidFill>
              </a:rPr>
              <a:t>Possibilidades e valores</a:t>
            </a:r>
          </a:p>
        </p:txBody>
      </p:sp>
    </p:spTree>
    <p:extLst>
      <p:ext uri="{BB962C8B-B14F-4D97-AF65-F5344CB8AC3E}">
        <p14:creationId xmlns:p14="http://schemas.microsoft.com/office/powerpoint/2010/main" val="6074060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E3E826E3-E693-4EB2-BE20-BFC8598B42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304" y="-44258"/>
            <a:ext cx="12295962" cy="6918348"/>
          </a:xfr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A31EC31C-8785-5E25-606A-0D8F32DCF4EF}"/>
              </a:ext>
            </a:extLst>
          </p:cNvPr>
          <p:cNvSpPr txBox="1"/>
          <p:nvPr/>
        </p:nvSpPr>
        <p:spPr>
          <a:xfrm>
            <a:off x="523735" y="391780"/>
            <a:ext cx="11197884" cy="60462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000" dirty="0"/>
              <a:t>[logo do município] </a:t>
            </a:r>
          </a:p>
          <a:p>
            <a:pPr algn="ctr">
              <a:lnSpc>
                <a:spcPct val="150000"/>
              </a:lnSpc>
            </a:pPr>
            <a:r>
              <a:rPr lang="pt-BR" sz="2000" b="1" dirty="0"/>
              <a:t>TERMO DE REQUISIÇÃO DE INCENTIVO FINANCEIRO EXCEPCIONAL E COMPLEMENTAR DE CUSTEIO PARA AS AÇÕES DE ATENÇÃO À SAÚDE DESTINADO AO ENFRENTAMENTO DOS CASOS DE DENGUE </a:t>
            </a:r>
          </a:p>
          <a:p>
            <a:pPr>
              <a:lnSpc>
                <a:spcPct val="150000"/>
              </a:lnSpc>
            </a:pPr>
            <a:endParaRPr lang="pt-BR" sz="2000" dirty="0"/>
          </a:p>
          <a:p>
            <a:pPr>
              <a:lnSpc>
                <a:spcPct val="150000"/>
              </a:lnSpc>
            </a:pPr>
            <a:r>
              <a:rPr lang="pt-BR" sz="2000" dirty="0"/>
              <a:t>O Secretário de Saúde do Município de </a:t>
            </a:r>
            <a:r>
              <a:rPr lang="pt-BR" sz="2000" b="1" dirty="0"/>
              <a:t>____________</a:t>
            </a:r>
            <a:r>
              <a:rPr lang="pt-BR" sz="2000" dirty="0"/>
              <a:t>, requisita, nos termos da Portaria SES n° 256 de 29 de março de 2023, incentivo financeiro excepcional e complementar de custeio para as ações de atenção à saúde destinado ao enfrentamento dos casos de dengue, para ____________________________(preencher com modalidade de ampliação) da unidade ________________________________ (preencher com o nome da unidade que irá receber a ampliação) [ repetir quantas vezes necessário] Declara ainda que os requisitos estabelecidos no Art.3º da Portaria SES 256 de 29 de março de 2023 foram cumpridos. </a:t>
            </a:r>
          </a:p>
          <a:p>
            <a:pPr>
              <a:lnSpc>
                <a:spcPct val="150000"/>
              </a:lnSpc>
            </a:pPr>
            <a:r>
              <a:rPr lang="pt-BR" sz="2000" dirty="0"/>
              <a:t>Município, ___ de ________ de 2023</a:t>
            </a:r>
          </a:p>
          <a:p>
            <a:pPr>
              <a:lnSpc>
                <a:spcPct val="150000"/>
              </a:lnSpc>
            </a:pPr>
            <a:r>
              <a:rPr lang="pt-BR" sz="2000" dirty="0"/>
              <a:t>Assinatura do secretário municipal de saúde</a:t>
            </a:r>
          </a:p>
        </p:txBody>
      </p:sp>
    </p:spTree>
    <p:extLst>
      <p:ext uri="{BB962C8B-B14F-4D97-AF65-F5344CB8AC3E}">
        <p14:creationId xmlns:p14="http://schemas.microsoft.com/office/powerpoint/2010/main" val="2724486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E3E826E3-E693-4EB2-BE20-BFC8598B42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304" y="-44258"/>
            <a:ext cx="12295962" cy="6918348"/>
          </a:xfr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A31EC31C-8785-5E25-606A-0D8F32DCF4EF}"/>
              </a:ext>
            </a:extLst>
          </p:cNvPr>
          <p:cNvSpPr txBox="1"/>
          <p:nvPr/>
        </p:nvSpPr>
        <p:spPr>
          <a:xfrm>
            <a:off x="523735" y="546076"/>
            <a:ext cx="11197884" cy="58663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endParaRPr lang="pt-BR" b="1" dirty="0"/>
          </a:p>
          <a:p>
            <a:pPr algn="ctr">
              <a:lnSpc>
                <a:spcPct val="150000"/>
              </a:lnSpc>
            </a:pPr>
            <a:r>
              <a:rPr lang="pt-BR" b="1" dirty="0"/>
              <a:t>TERMO DE REQUISIÇÃO DE INCENTIVO FINANCEIRO EXCEPCIONAL E COMPLEMENTAR DE CUSTEIO PARA AS AÇÕES DE ATENÇÃO À SAÚDE DESTINADO AO ENFRENTAMENTO DOS CASOS DE DENGUE </a:t>
            </a:r>
            <a:endParaRPr lang="pt-BR" dirty="0"/>
          </a:p>
          <a:p>
            <a:pPr>
              <a:lnSpc>
                <a:spcPct val="150000"/>
              </a:lnSpc>
            </a:pPr>
            <a:r>
              <a:rPr lang="pt-BR" dirty="0"/>
              <a:t>O Secretário de Saúde do Município de </a:t>
            </a:r>
            <a:r>
              <a:rPr lang="pt-BR" dirty="0">
                <a:solidFill>
                  <a:srgbClr val="FF0000"/>
                </a:solidFill>
              </a:rPr>
              <a:t>São José</a:t>
            </a:r>
            <a:r>
              <a:rPr lang="pt-BR" dirty="0"/>
              <a:t>, requisita, nos termos da Portaria SES n° 256 de 29 de março de 2023, incentivo financeiro excepcional e complementar de custeio para as ações de atenção à saúde destinado ao enfrentamento dos casos de dengue, para </a:t>
            </a:r>
            <a:r>
              <a:rPr lang="pt-BR" u="sng" dirty="0">
                <a:solidFill>
                  <a:srgbClr val="FF0000"/>
                </a:solidFill>
              </a:rPr>
              <a:t>Ampliação de horário de atendimento de unidade básica </a:t>
            </a:r>
            <a:r>
              <a:rPr lang="pt-BR" b="1" i="0" u="sng" dirty="0">
                <a:solidFill>
                  <a:srgbClr val="FF0000"/>
                </a:solidFill>
                <a:effectLst/>
                <a:latin typeface="Google Sans"/>
              </a:rPr>
              <a:t>Bela Vista </a:t>
            </a:r>
            <a:r>
              <a:rPr lang="pt-BR" u="sng" dirty="0">
                <a:solidFill>
                  <a:srgbClr val="FF0000"/>
                </a:solidFill>
              </a:rPr>
              <a:t>das 19h às 22h de segunda a sexta-feira no valor no valor de R$ 18.800,00 mensais</a:t>
            </a:r>
            <a:r>
              <a:rPr lang="pt-BR" dirty="0">
                <a:solidFill>
                  <a:srgbClr val="FF0000"/>
                </a:solidFill>
              </a:rPr>
              <a:t>; </a:t>
            </a:r>
            <a:r>
              <a:rPr lang="pt-BR" u="sng" dirty="0">
                <a:solidFill>
                  <a:srgbClr val="FF0000"/>
                </a:solidFill>
              </a:rPr>
              <a:t>Ampliação de horário de atendimento da unidade básica </a:t>
            </a:r>
            <a:r>
              <a:rPr lang="pt-BR" b="1" u="sng" dirty="0" err="1">
                <a:solidFill>
                  <a:srgbClr val="FF0000"/>
                </a:solidFill>
              </a:rPr>
              <a:t>Ceniro</a:t>
            </a:r>
            <a:r>
              <a:rPr lang="pt-BR" b="1" u="sng" dirty="0">
                <a:solidFill>
                  <a:srgbClr val="FF0000"/>
                </a:solidFill>
              </a:rPr>
              <a:t> Martins </a:t>
            </a:r>
            <a:r>
              <a:rPr lang="pt-BR" u="sng" dirty="0">
                <a:solidFill>
                  <a:srgbClr val="FF0000"/>
                </a:solidFill>
              </a:rPr>
              <a:t>das 19h às 22h de segunda a sexta-feira e abertura de UBS nos sábados, domingos e feriados por 12 hora no valor de  R$49.500,00; </a:t>
            </a:r>
            <a:r>
              <a:rPr lang="pt-BR" u="sng" dirty="0">
                <a:solidFill>
                  <a:srgbClr val="FF0000"/>
                </a:solidFill>
                <a:highlight>
                  <a:srgbClr val="FFFF00"/>
                </a:highlight>
              </a:rPr>
              <a:t>[</a:t>
            </a:r>
            <a:r>
              <a:rPr lang="pt-BR" dirty="0">
                <a:solidFill>
                  <a:srgbClr val="FF0000"/>
                </a:solidFill>
                <a:highlight>
                  <a:srgbClr val="FFFF00"/>
                </a:highlight>
              </a:rPr>
              <a:t>listar todas as unidades com adesão imediata, se posteriormente outras unidades necessitarem de abertura, fazer outro termo]</a:t>
            </a:r>
            <a:endParaRPr lang="pt-BR" dirty="0">
              <a:highlight>
                <a:srgbClr val="FFFF00"/>
              </a:highlight>
            </a:endParaRPr>
          </a:p>
          <a:p>
            <a:pPr>
              <a:lnSpc>
                <a:spcPct val="150000"/>
              </a:lnSpc>
            </a:pPr>
            <a:r>
              <a:rPr lang="pt-BR" dirty="0"/>
              <a:t>Declara ainda que os requisitos estabelecidos no Art.3º da Portaria SES 256 de 29 de março de 2023 foram cumpridos. </a:t>
            </a:r>
          </a:p>
          <a:p>
            <a:pPr>
              <a:lnSpc>
                <a:spcPct val="150000"/>
              </a:lnSpc>
            </a:pPr>
            <a:r>
              <a:rPr lang="pt-BR" i="1" dirty="0"/>
              <a:t>Município</a:t>
            </a:r>
            <a:r>
              <a:rPr lang="pt-BR" b="1" i="1" dirty="0">
                <a:solidFill>
                  <a:srgbClr val="FF0000"/>
                </a:solidFill>
              </a:rPr>
              <a:t>, 04 de abril </a:t>
            </a:r>
            <a:r>
              <a:rPr lang="pt-BR" i="1" dirty="0">
                <a:solidFill>
                  <a:srgbClr val="FF0000"/>
                </a:solidFill>
              </a:rPr>
              <a:t>de 2023</a:t>
            </a:r>
          </a:p>
          <a:p>
            <a:pPr>
              <a:lnSpc>
                <a:spcPct val="150000"/>
              </a:lnSpc>
            </a:pPr>
            <a:r>
              <a:rPr lang="pt-BR" i="1" dirty="0">
                <a:solidFill>
                  <a:srgbClr val="FF0000"/>
                </a:solidFill>
              </a:rPr>
              <a:t>Sinara Simioni</a:t>
            </a:r>
          </a:p>
          <a:p>
            <a:pPr>
              <a:lnSpc>
                <a:spcPct val="150000"/>
              </a:lnSpc>
            </a:pPr>
            <a:endParaRPr lang="pt-BR" i="1" dirty="0"/>
          </a:p>
        </p:txBody>
      </p:sp>
      <p:pic>
        <p:nvPicPr>
          <p:cNvPr id="1026" name="Picture 2" descr="Resultado de imagem para logo municipio de sao jose">
            <a:extLst>
              <a:ext uri="{FF2B5EF4-FFF2-40B4-BE49-F238E27FC236}">
                <a16:creationId xmlns:a16="http://schemas.microsoft.com/office/drawing/2014/main" id="{8CF7D6C5-A531-88AE-4D8A-85C575A80F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7248" y="391780"/>
            <a:ext cx="857503" cy="770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36938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>
            <a:extLst>
              <a:ext uri="{FF2B5EF4-FFF2-40B4-BE49-F238E27FC236}">
                <a16:creationId xmlns:a16="http://schemas.microsoft.com/office/drawing/2014/main" id="{07FEF998-37A5-45DB-9EE5-56876D7D4D9F}"/>
              </a:ext>
            </a:extLst>
          </p:cNvPr>
          <p:cNvSpPr/>
          <p:nvPr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rgbClr val="0E80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400" b="1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4622FCA-C4CF-4CA9-A2C6-67D217CDF7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8" y="970035"/>
            <a:ext cx="10767647" cy="4333485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u="sng" dirty="0">
                <a:solidFill>
                  <a:schemeClr val="bg1"/>
                </a:solidFill>
              </a:rPr>
              <a:t>Envio do termo e anexos </a:t>
            </a:r>
            <a:r>
              <a:rPr lang="pt-BR" b="1" dirty="0">
                <a:solidFill>
                  <a:schemeClr val="bg1"/>
                </a:solidFill>
              </a:rPr>
              <a:t>ou dúvidas</a:t>
            </a:r>
            <a:br>
              <a:rPr lang="pt-BR" b="1" dirty="0">
                <a:solidFill>
                  <a:schemeClr val="bg1"/>
                </a:solidFill>
              </a:rPr>
            </a:br>
            <a:r>
              <a:rPr lang="pt-BR" b="1" dirty="0">
                <a:solidFill>
                  <a:schemeClr val="bg1"/>
                </a:solidFill>
              </a:rPr>
              <a:t> </a:t>
            </a:r>
            <a:br>
              <a:rPr lang="pt-BR" b="1" dirty="0">
                <a:solidFill>
                  <a:schemeClr val="bg1"/>
                </a:solidFill>
              </a:rPr>
            </a:br>
            <a:r>
              <a:rPr lang="pt-BR" b="1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coes.arboviroses@saude.sc.gov.br</a:t>
            </a:r>
            <a:br>
              <a:rPr lang="pt-BR" sz="3600" b="1" dirty="0">
                <a:solidFill>
                  <a:schemeClr val="bg1"/>
                </a:solidFill>
              </a:rPr>
            </a:br>
            <a:br>
              <a:rPr lang="pt-BR" sz="3600" b="1" dirty="0">
                <a:solidFill>
                  <a:schemeClr val="bg1"/>
                </a:solidFill>
              </a:rPr>
            </a:br>
            <a:br>
              <a:rPr lang="pt-BR" sz="3600" b="1" dirty="0">
                <a:solidFill>
                  <a:schemeClr val="bg1"/>
                </a:solidFill>
              </a:rPr>
            </a:br>
            <a:br>
              <a:rPr lang="pt-BR" sz="3600" b="1" dirty="0">
                <a:solidFill>
                  <a:schemeClr val="bg1"/>
                </a:solidFill>
              </a:rPr>
            </a:br>
            <a:br>
              <a:rPr lang="pt-BR" sz="2700" b="1" dirty="0">
                <a:solidFill>
                  <a:schemeClr val="bg1"/>
                </a:solidFill>
              </a:rPr>
            </a:br>
            <a:br>
              <a:rPr lang="pt-BR" sz="2700" b="1" dirty="0">
                <a:solidFill>
                  <a:schemeClr val="bg1"/>
                </a:solidFill>
              </a:rPr>
            </a:br>
            <a:endParaRPr lang="pt-BR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38641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</TotalTime>
  <Words>945</Words>
  <Application>Microsoft Office PowerPoint</Application>
  <PresentationFormat>Widescreen</PresentationFormat>
  <Paragraphs>41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Google Sans</vt:lpstr>
      <vt:lpstr>Tema do Office</vt:lpstr>
      <vt:lpstr>Apresentação do PowerPoint</vt:lpstr>
      <vt:lpstr>Apresentação do PowerPoint</vt:lpstr>
      <vt:lpstr>Objetivos</vt:lpstr>
      <vt:lpstr>Requisitos para adesão</vt:lpstr>
      <vt:lpstr>Apresentação do PowerPoint</vt:lpstr>
      <vt:lpstr>Possibilidades e valores</vt:lpstr>
      <vt:lpstr>Apresentação do PowerPoint</vt:lpstr>
      <vt:lpstr>Apresentação do PowerPoint</vt:lpstr>
      <vt:lpstr>Envio do termo e anexos ou dúvidas   coes.arboviroses@saude.sc.gov.br 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MATERIAL VISUAL PARA APRESENTAÇÃO</dc:title>
  <dc:creator>Renan Binda</dc:creator>
  <cp:lastModifiedBy>Maria Cristina Willemann</cp:lastModifiedBy>
  <cp:revision>24</cp:revision>
  <dcterms:created xsi:type="dcterms:W3CDTF">2022-03-30T12:43:10Z</dcterms:created>
  <dcterms:modified xsi:type="dcterms:W3CDTF">2023-03-30T17:58:49Z</dcterms:modified>
</cp:coreProperties>
</file>