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306" r:id="rId5"/>
    <p:sldId id="310" r:id="rId6"/>
    <p:sldId id="288" r:id="rId7"/>
    <p:sldId id="261" r:id="rId8"/>
    <p:sldId id="262" r:id="rId9"/>
    <p:sldId id="266" r:id="rId10"/>
    <p:sldId id="289" r:id="rId11"/>
    <p:sldId id="308" r:id="rId12"/>
    <p:sldId id="283" r:id="rId13"/>
    <p:sldId id="313" r:id="rId14"/>
    <p:sldId id="284" r:id="rId15"/>
    <p:sldId id="285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6"/>
    <p:restoredTop sz="94044"/>
  </p:normalViewPr>
  <p:slideViewPr>
    <p:cSldViewPr snapToGrid="0" snapToObjects="1">
      <p:cViewPr varScale="1">
        <p:scale>
          <a:sx n="76" d="100"/>
          <a:sy n="76" d="100"/>
        </p:scale>
        <p:origin x="216" y="6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3DB30-299A-CC46-93AB-BF3FC5BC761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33531-4D99-4B41-9163-92AA100EA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5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348f564e0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348f564e05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41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348f564e0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348f564e05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00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8f564e0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8f564e0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7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f44043021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f44043021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00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57281a62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57281a628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09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B9830-B9A3-E644-A60D-08FCFBDA7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32C8D-ECE5-4742-AB4E-B62BC26B1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7E11E-FECD-1F44-81D5-06515C2A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82C1-289B-E14D-BCDC-23F22635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63B82-603A-D940-92D1-EDDC73B3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1EE-3CE4-5A41-B907-E769C510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0E875-2E43-3949-97AD-1B755492A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88755-DF57-774E-8CB0-3AF568BC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BC5D-50AF-2C4E-A33D-2BFDB2C0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DB0D-8BB0-5145-A550-41C72617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DDCFE-4B2C-0146-BCF1-DC0BA7321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18D96-DC95-0444-BFE2-4B911B81B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1467F-06B8-304D-8926-288C1445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DA8DA-CE7E-464F-BBD9-3EA42DB1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2623-DBAF-404F-A805-9506C511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35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732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B7C8-E6EF-6441-B1B2-0EFA3CBD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41C15-041F-B84C-82E6-5C46079BB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6825F-07AA-8342-9585-9A97B96C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D1E7-659B-FD4C-93AD-59F16242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0ADD0-D9AE-7C44-8F69-4D798143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2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1902-BED6-7D4B-B255-A0429A63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D9D3-1276-FF40-9227-D5B67AA8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B691E-DC22-0142-B931-231C4CD9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71E9-1E68-BC48-966A-EFADAFA4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E6DE8-53DA-7041-A54F-446710A2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3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4F71-52B6-A247-A656-2B70199A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3AE9A-1B61-8B46-AD51-FFD0EB2F9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71297-5486-184B-8335-BB7BCE568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1196D-C9EA-C549-BDBF-2E8B3E3E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8FE34-1A56-1F4D-82C2-F4192D23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E6D53-0856-974B-88FA-8655D8D2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6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77D2-FEEE-404E-A07D-FAA5EF11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71CC3-FBF4-4540-B953-DA90E2D2B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E54C0-5DAA-3945-9E20-6162F81F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E966E-B729-8948-8CA8-6BBC7FAA3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B5EC9-4E0C-6D43-B4D0-60113F4EF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0F9A1-4C12-F449-8E46-8CF19020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1BF37-50E4-E845-AD56-A2A38E81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8AAA-932D-374D-A428-9C841A7A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1DF-73F7-6F45-BD73-AC6C1432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B1C984-CEFA-0446-B6DC-E41951A9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B6E3C-7A14-F045-91E8-EE0C92AD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F1EA6-2A8A-B44C-A98F-E606F6D3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9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3E00F-96FC-A247-8107-B28DB904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8C574-5FBA-384E-8AAB-15E5A233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BC9DE-31C8-1346-8708-6D42BCA0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2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75E1-7B80-144C-BC7B-B4B825B2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10FE-22BA-2E4E-98E5-B46FFF151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1F39A-23F0-AC4F-BBB8-C73B54357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F463E-FDBA-084D-B049-037465A8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0E46F-3979-C84F-931F-2E7AB95D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BED5-0A01-984D-8463-54240409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3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3E6B-D666-BA4C-AA9F-55B0BC36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E9E14-64A0-E54C-A549-38627C97B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1BB19-CC70-FE45-B508-9596F0991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E8C13-47D5-4043-91F6-77F40844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616CA-B08B-D64B-B168-D47E82BA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6C730-CB51-FB4A-ACB3-363B958B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AE19B-914E-A941-8140-741B8402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A57CF-A215-8A48-B574-9C6EDE035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47934-7C40-BA44-8B2E-8D6BDD26A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C5220-2982-4941-AF05-B3EF55F53D95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2859B-F6FB-124F-9989-7BB3CC5EA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2D16-3AEE-2842-9239-0788CFF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74B80-C252-D542-9CF8-5C3C46AD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tif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8BD3-D08C-1746-B717-CC8B23CB3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25569"/>
            <a:ext cx="9144000" cy="16853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500" b="1" dirty="0" err="1">
                <a:solidFill>
                  <a:srgbClr val="C00000"/>
                </a:solidFill>
              </a:rPr>
              <a:t>Desafios</a:t>
            </a:r>
            <a:r>
              <a:rPr lang="en-US" sz="4500" b="1" dirty="0">
                <a:solidFill>
                  <a:srgbClr val="C00000"/>
                </a:solidFill>
              </a:rPr>
              <a:t> da </a:t>
            </a:r>
            <a:r>
              <a:rPr lang="en-US" sz="4500" b="1" dirty="0" err="1">
                <a:solidFill>
                  <a:srgbClr val="C00000"/>
                </a:solidFill>
              </a:rPr>
              <a:t>Comunicação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em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Saúde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em</a:t>
            </a:r>
            <a:r>
              <a:rPr lang="en-US" sz="4500" b="1" dirty="0">
                <a:solidFill>
                  <a:srgbClr val="C00000"/>
                </a:solidFill>
              </a:rPr>
              <a:t> tempos de </a:t>
            </a:r>
            <a:r>
              <a:rPr lang="en-US" sz="4500" b="1" dirty="0" err="1">
                <a:solidFill>
                  <a:srgbClr val="C00000"/>
                </a:solidFill>
              </a:rPr>
              <a:t>transformação</a:t>
            </a:r>
            <a:r>
              <a:rPr lang="en-US" sz="4500" b="1" dirty="0">
                <a:solidFill>
                  <a:srgbClr val="C00000"/>
                </a:solidFill>
              </a:rPr>
              <a:t> da 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491F0-BFC2-314D-82E6-008103F37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046794"/>
            <a:ext cx="9144000" cy="1234657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Ricardo </a:t>
            </a:r>
            <a:r>
              <a:rPr lang="en-US" sz="2000" dirty="0" err="1"/>
              <a:t>Fabrino</a:t>
            </a:r>
            <a:r>
              <a:rPr lang="en-US" sz="2000" dirty="0"/>
              <a:t> </a:t>
            </a:r>
            <a:r>
              <a:rPr lang="en-US" sz="2000" dirty="0" err="1"/>
              <a:t>Mendonça</a:t>
            </a:r>
            <a:endParaRPr lang="en-US" sz="2000" dirty="0"/>
          </a:p>
        </p:txBody>
      </p:sp>
      <p:pic>
        <p:nvPicPr>
          <p:cNvPr id="4" name="Google Shape;168;p29" descr="http://www.vet.ufmg.br/ARQUIVOS/FCK/image/UFMG%20marca%20nova.jpg">
            <a:extLst>
              <a:ext uri="{FF2B5EF4-FFF2-40B4-BE49-F238E27FC236}">
                <a16:creationId xmlns:a16="http://schemas.microsoft.com/office/drawing/2014/main" id="{BF61BD39-9A3C-2D42-87AA-0C8DA0EA2F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7280" y="5626974"/>
            <a:ext cx="2347384" cy="91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170A3-5EF0-6D40-BDC2-13D203822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17" y="-218701"/>
            <a:ext cx="3033211" cy="1753898"/>
          </a:xfrm>
          <a:prstGeom prst="rect">
            <a:avLst/>
          </a:prstGeom>
        </p:spPr>
      </p:pic>
      <p:pic>
        <p:nvPicPr>
          <p:cNvPr id="7" name="Google Shape;169;p29" descr="https://scontent.fplu3-1.fna.fbcdn.net/v/t1.15752-9/42687613_2275106922714286_3411462995312640000_n.jpg?_nc_cat=107&amp;oh=f26b5fd958a33c7c1971ba39adf4114a&amp;oe=5C58D045">
            <a:extLst>
              <a:ext uri="{FF2B5EF4-FFF2-40B4-BE49-F238E27FC236}">
                <a16:creationId xmlns:a16="http://schemas.microsoft.com/office/drawing/2014/main" id="{DCB582DB-4FE6-1445-856D-348A2AD307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9423" y="5553263"/>
            <a:ext cx="2290824" cy="1063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65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154A-67AA-FB4E-B491-9B7B0E4D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Cultura</a:t>
            </a:r>
            <a:r>
              <a:rPr lang="en-US" b="1" dirty="0">
                <a:solidFill>
                  <a:srgbClr val="C00000"/>
                </a:solidFill>
              </a:rPr>
              <a:t> da </a:t>
            </a:r>
            <a:r>
              <a:rPr lang="en-US" b="1" dirty="0" err="1">
                <a:solidFill>
                  <a:srgbClr val="C00000"/>
                </a:solidFill>
              </a:rPr>
              <a:t>desinformação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CB87-65BD-264C-93A2-417CAB17F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778"/>
            <a:ext cx="10515600" cy="4351338"/>
          </a:xfrm>
        </p:spPr>
        <p:txBody>
          <a:bodyPr>
            <a:normAutofit/>
          </a:bodyPr>
          <a:lstStyle/>
          <a:p>
            <a:pPr marL="228600" lvl="1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apenas</a:t>
            </a:r>
            <a:r>
              <a:rPr lang="en-US" sz="2800" dirty="0"/>
              <a:t> com </a:t>
            </a:r>
            <a:r>
              <a:rPr lang="en-US" sz="2800" dirty="0" err="1"/>
              <a:t>educação</a:t>
            </a:r>
            <a:r>
              <a:rPr lang="en-US" sz="2800" dirty="0"/>
              <a:t> digital que se resolve o </a:t>
            </a:r>
            <a:r>
              <a:rPr lang="en-US" sz="2800" dirty="0" err="1"/>
              <a:t>problema</a:t>
            </a:r>
            <a:endParaRPr lang="en-US" sz="2800" dirty="0"/>
          </a:p>
          <a:p>
            <a:pPr marL="228600" lvl="1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apenas</a:t>
            </a:r>
            <a:r>
              <a:rPr lang="en-US" sz="2800" dirty="0"/>
              <a:t> (e </a:t>
            </a:r>
            <a:r>
              <a:rPr lang="en-US" sz="2800" dirty="0" err="1"/>
              <a:t>fundamentalmente</a:t>
            </a:r>
            <a:r>
              <a:rPr lang="en-US" sz="2800" dirty="0"/>
              <a:t>) com </a:t>
            </a:r>
            <a:r>
              <a:rPr lang="en-US" sz="2800" dirty="0" err="1"/>
              <a:t>negação</a:t>
            </a:r>
            <a:r>
              <a:rPr lang="en-US" sz="2800" dirty="0"/>
              <a:t> que se resolve o </a:t>
            </a:r>
            <a:r>
              <a:rPr lang="en-US" sz="2800" dirty="0" err="1"/>
              <a:t>problema</a:t>
            </a:r>
            <a:endParaRPr lang="en-US" sz="2800" dirty="0"/>
          </a:p>
          <a:p>
            <a:pPr marL="228600" lvl="1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preciso</a:t>
            </a:r>
            <a:r>
              <a:rPr lang="en-US" sz="2800" dirty="0"/>
              <a:t> lidar com a </a:t>
            </a:r>
            <a:r>
              <a:rPr lang="en-US" sz="2800" dirty="0" err="1"/>
              <a:t>dimensão</a:t>
            </a:r>
            <a:r>
              <a:rPr lang="en-US" sz="2800" dirty="0"/>
              <a:t> </a:t>
            </a:r>
            <a:r>
              <a:rPr lang="en-US" sz="2800" dirty="0" err="1"/>
              <a:t>estrutural</a:t>
            </a:r>
            <a:r>
              <a:rPr lang="en-US" sz="2800" dirty="0"/>
              <a:t> da </a:t>
            </a:r>
            <a:r>
              <a:rPr lang="en-US" sz="2800" dirty="0" err="1"/>
              <a:t>desinformação</a:t>
            </a:r>
            <a:r>
              <a:rPr lang="en-US" sz="2800" dirty="0"/>
              <a:t>, </a:t>
            </a:r>
            <a:r>
              <a:rPr lang="en-US" sz="2800" dirty="0" err="1"/>
              <a:t>sem</a:t>
            </a:r>
            <a:r>
              <a:rPr lang="en-US" sz="2800" dirty="0"/>
              <a:t> </a:t>
            </a:r>
            <a:r>
              <a:rPr lang="en-US" sz="2800" dirty="0" err="1"/>
              <a:t>perder</a:t>
            </a:r>
            <a:r>
              <a:rPr lang="en-US" sz="2800" dirty="0"/>
              <a:t> de vista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dimensões</a:t>
            </a:r>
            <a:r>
              <a:rPr lang="en-US" sz="2800" dirty="0"/>
              <a:t> </a:t>
            </a:r>
            <a:r>
              <a:rPr lang="en-US" sz="2800" dirty="0" err="1"/>
              <a:t>econômicas</a:t>
            </a:r>
            <a:r>
              <a:rPr lang="en-US" sz="2800" dirty="0"/>
              <a:t> e </a:t>
            </a:r>
            <a:r>
              <a:rPr lang="en-US" sz="2800" dirty="0" err="1"/>
              <a:t>técnicas</a:t>
            </a:r>
            <a:r>
              <a:rPr lang="en-US" sz="2800" dirty="0"/>
              <a:t>.</a:t>
            </a:r>
          </a:p>
          <a:p>
            <a:pPr marL="228600" lvl="1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800" dirty="0" err="1"/>
              <a:t>Necessidade</a:t>
            </a:r>
            <a:r>
              <a:rPr lang="en-US" sz="2800" dirty="0"/>
              <a:t> da </a:t>
            </a:r>
            <a:r>
              <a:rPr lang="en-US" sz="2800" dirty="0" err="1"/>
              <a:t>articulação</a:t>
            </a:r>
            <a:r>
              <a:rPr lang="en-US" sz="2800" dirty="0"/>
              <a:t> de </a:t>
            </a:r>
            <a:r>
              <a:rPr lang="en-US" sz="2800" dirty="0" err="1"/>
              <a:t>vários</a:t>
            </a:r>
            <a:r>
              <a:rPr lang="en-US" sz="2800" dirty="0"/>
              <a:t> </a:t>
            </a:r>
            <a:r>
              <a:rPr lang="en-US" sz="2800" dirty="0" err="1"/>
              <a:t>tipos</a:t>
            </a:r>
            <a:r>
              <a:rPr lang="en-US" sz="2800" dirty="0"/>
              <a:t> de </a:t>
            </a:r>
            <a:r>
              <a:rPr lang="en-US" sz="2800" dirty="0" err="1"/>
              <a:t>solução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83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7851-ACB3-374C-B0A7-5D649B095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Especialistas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esfera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pública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A44F2-9A8B-8246-964E-526BDD01D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776" y="2345578"/>
            <a:ext cx="6586576" cy="4033091"/>
          </a:xfrm>
        </p:spPr>
        <p:txBody>
          <a:bodyPr>
            <a:noAutofit/>
          </a:bodyPr>
          <a:lstStyle/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200" dirty="0" err="1"/>
              <a:t>Articulação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redes</a:t>
            </a:r>
            <a:endParaRPr lang="en-US" sz="2200" dirty="0"/>
          </a:p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200" dirty="0" err="1"/>
              <a:t>Ocupação</a:t>
            </a:r>
            <a:r>
              <a:rPr lang="en-US" sz="2200" dirty="0"/>
              <a:t> da </a:t>
            </a:r>
            <a:r>
              <a:rPr lang="en-US" sz="2200" dirty="0" err="1"/>
              <a:t>cena</a:t>
            </a:r>
            <a:r>
              <a:rPr lang="en-US" sz="2200" dirty="0"/>
              <a:t> </a:t>
            </a:r>
            <a:r>
              <a:rPr lang="en-US" sz="2200" dirty="0" err="1"/>
              <a:t>pública</a:t>
            </a:r>
            <a:r>
              <a:rPr lang="en-US" sz="2200" dirty="0"/>
              <a:t> e </a:t>
            </a:r>
            <a:r>
              <a:rPr lang="en-US" sz="2200" dirty="0" err="1"/>
              <a:t>modulação</a:t>
            </a:r>
            <a:r>
              <a:rPr lang="en-US" sz="2200" dirty="0"/>
              <a:t> da </a:t>
            </a:r>
            <a:r>
              <a:rPr lang="en-US" sz="2200" dirty="0" err="1"/>
              <a:t>linguagem</a:t>
            </a:r>
            <a:endParaRPr lang="en-US" sz="2200" dirty="0"/>
          </a:p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200" dirty="0" err="1"/>
              <a:t>Sussurros</a:t>
            </a:r>
            <a:r>
              <a:rPr lang="en-US" sz="2200" dirty="0"/>
              <a:t> </a:t>
            </a:r>
            <a:r>
              <a:rPr lang="en-US" sz="2200" dirty="0" err="1"/>
              <a:t>privados</a:t>
            </a:r>
            <a:endParaRPr lang="en-US" sz="2200" dirty="0"/>
          </a:p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200" dirty="0" err="1"/>
              <a:t>Manifestação</a:t>
            </a:r>
            <a:r>
              <a:rPr lang="en-US" sz="2200" dirty="0"/>
              <a:t>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clara</a:t>
            </a:r>
            <a:r>
              <a:rPr lang="en-US" sz="2200" dirty="0"/>
              <a:t> de </a:t>
            </a:r>
            <a:r>
              <a:rPr lang="en-US" sz="2200" dirty="0" err="1"/>
              <a:t>posições</a:t>
            </a:r>
            <a:r>
              <a:rPr lang="en-US" sz="2200" dirty="0"/>
              <a:t> </a:t>
            </a:r>
            <a:r>
              <a:rPr lang="en-US" sz="2200" dirty="0" err="1"/>
              <a:t>políticas</a:t>
            </a:r>
            <a:endParaRPr lang="en-US" sz="2200" dirty="0"/>
          </a:p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200" dirty="0" err="1"/>
              <a:t>Continuação</a:t>
            </a:r>
            <a:r>
              <a:rPr lang="en-US" sz="2200" dirty="0"/>
              <a:t> das </a:t>
            </a:r>
            <a:r>
              <a:rPr lang="en-US" sz="2200" dirty="0" err="1"/>
              <a:t>estratégias</a:t>
            </a:r>
            <a:r>
              <a:rPr lang="en-US" sz="2200" dirty="0"/>
              <a:t> de </a:t>
            </a:r>
            <a:r>
              <a:rPr lang="en-US" sz="2200" dirty="0" err="1"/>
              <a:t>marcação</a:t>
            </a:r>
            <a:r>
              <a:rPr lang="en-US" sz="2200" dirty="0"/>
              <a:t> de </a:t>
            </a:r>
            <a:r>
              <a:rPr lang="en-US" sz="2200" dirty="0" err="1"/>
              <a:t>fronteira</a:t>
            </a:r>
            <a:r>
              <a:rPr lang="en-US" sz="2200" dirty="0"/>
              <a:t> da </a:t>
            </a:r>
            <a:r>
              <a:rPr lang="en-US" sz="2200" dirty="0" err="1"/>
              <a:t>ciência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1E84D-C19A-8240-A23B-00829A36B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80" y="2518476"/>
            <a:ext cx="5080000" cy="337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9E3C-E6EA-C940-B6A6-BF364921F4FC}"/>
              </a:ext>
            </a:extLst>
          </p:cNvPr>
          <p:cNvSpPr txBox="1"/>
          <p:nvPr/>
        </p:nvSpPr>
        <p:spPr>
          <a:xfrm>
            <a:off x="491080" y="5999173"/>
            <a:ext cx="2437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Foto</a:t>
            </a:r>
            <a:r>
              <a:rPr lang="en-US" sz="1200" dirty="0"/>
              <a:t> de Alina Grubnyak </a:t>
            </a:r>
            <a:r>
              <a:rPr lang="en-US" sz="1200" dirty="0" err="1"/>
              <a:t>na</a:t>
            </a:r>
            <a:r>
              <a:rPr lang="en-US" sz="1200" dirty="0"/>
              <a:t> Unsplash</a:t>
            </a:r>
          </a:p>
        </p:txBody>
      </p:sp>
    </p:spTree>
    <p:extLst>
      <p:ext uri="{BB962C8B-B14F-4D97-AF65-F5344CB8AC3E}">
        <p14:creationId xmlns:p14="http://schemas.microsoft.com/office/powerpoint/2010/main" val="23070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rgbClr val="C00000"/>
                </a:solidFill>
              </a:rPr>
              <a:t>Sugestões - Gestores (1)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468" name="Google Shape;468;p40"/>
          <p:cNvSpPr txBox="1">
            <a:spLocks noGrp="1"/>
          </p:cNvSpPr>
          <p:nvPr>
            <p:ph type="body" idx="1"/>
          </p:nvPr>
        </p:nvSpPr>
        <p:spPr>
          <a:xfrm>
            <a:off x="4778062" y="2037127"/>
            <a:ext cx="7237927" cy="422458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Levar os hesitantes a sério</a:t>
            </a:r>
            <a:r>
              <a:rPr lang="pt-BR" sz="2200" dirty="0"/>
              <a:t>, buscando compreender suas razões para hesitação;</a:t>
            </a:r>
            <a:endParaRPr sz="2200" dirty="0"/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Evitar discursos que culpem </a:t>
            </a:r>
            <a:r>
              <a:rPr lang="pt-BR" sz="2200" dirty="0"/>
              <a:t>o indivíduo pela hesitação;</a:t>
            </a:r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dirty="0"/>
              <a:t>Desenvolver estratégias adequadas e permanentes de </a:t>
            </a:r>
            <a:r>
              <a:rPr lang="pt-BR" sz="2200" b="1" dirty="0"/>
              <a:t>escuta institucional </a:t>
            </a:r>
            <a:r>
              <a:rPr lang="pt-BR" sz="2200" dirty="0"/>
              <a:t>e </a:t>
            </a:r>
            <a:r>
              <a:rPr lang="pt-BR" sz="2200" b="1" dirty="0"/>
              <a:t>acompanhamento do debate público sobre vacinas</a:t>
            </a:r>
            <a:r>
              <a:rPr lang="pt-BR" sz="2200" dirty="0"/>
              <a:t>;</a:t>
            </a:r>
            <a:endParaRPr sz="2200" dirty="0"/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Não</a:t>
            </a:r>
            <a:r>
              <a:rPr lang="pt-BR" sz="2200" dirty="0"/>
              <a:t> tratar todo conteúdo que pode promover hesitação vacinal como desinformação;</a:t>
            </a:r>
            <a:endParaRPr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E995E-6B44-234C-B07B-04A5321B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95" y="2386168"/>
            <a:ext cx="3891819" cy="258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2FF25E-C289-2F47-94E8-E536EE625E4C}"/>
              </a:ext>
            </a:extLst>
          </p:cNvPr>
          <p:cNvSpPr txBox="1"/>
          <p:nvPr/>
        </p:nvSpPr>
        <p:spPr>
          <a:xfrm>
            <a:off x="295243" y="5226913"/>
            <a:ext cx="1937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Fonte: </a:t>
            </a:r>
            <a:r>
              <a:rPr lang="en-US" sz="1400" dirty="0" err="1"/>
              <a:t>Wayhome</a:t>
            </a:r>
            <a:r>
              <a:rPr lang="en-US" sz="1400" dirty="0"/>
              <a:t> Studio</a:t>
            </a:r>
          </a:p>
        </p:txBody>
      </p:sp>
    </p:spTree>
    <p:extLst>
      <p:ext uri="{BB962C8B-B14F-4D97-AF65-F5344CB8AC3E}">
        <p14:creationId xmlns:p14="http://schemas.microsoft.com/office/powerpoint/2010/main" val="74258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rgbClr val="C00000"/>
                </a:solidFill>
              </a:rPr>
              <a:t>Sugestões (2)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468" name="Google Shape;468;p40"/>
          <p:cNvSpPr txBox="1">
            <a:spLocks noGrp="1"/>
          </p:cNvSpPr>
          <p:nvPr>
            <p:ph type="body" idx="1"/>
          </p:nvPr>
        </p:nvSpPr>
        <p:spPr>
          <a:xfrm>
            <a:off x="531030" y="2212141"/>
            <a:ext cx="7555855" cy="40291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dirty="0"/>
              <a:t>Mobilizar </a:t>
            </a:r>
            <a:r>
              <a:rPr lang="pt-BR" sz="2200" b="1" dirty="0"/>
              <a:t>influenciadores e lideranças </a:t>
            </a:r>
            <a:r>
              <a:rPr lang="pt-BR" sz="2200" dirty="0"/>
              <a:t>comunitárias e religiosas no combate à hesitação vacinal;</a:t>
            </a:r>
            <a:endParaRPr sz="2200" dirty="0"/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dirty="0"/>
              <a:t>Produzir </a:t>
            </a:r>
            <a:r>
              <a:rPr lang="pt-BR" sz="2200" b="1" dirty="0"/>
              <a:t>ações de comunicação específicas </a:t>
            </a:r>
            <a:r>
              <a:rPr lang="pt-BR" sz="2200" dirty="0"/>
              <a:t>para públicos diversos, o que requer atenção à forma de comunicação, aos argumentos mobilizados e aos meios utilizados;</a:t>
            </a:r>
            <a:endParaRPr sz="2200" dirty="0"/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Sensibilizar</a:t>
            </a:r>
            <a:r>
              <a:rPr lang="pt-BR" sz="2200" dirty="0"/>
              <a:t> pediatras e profissionais de enfermagem acerca dos </a:t>
            </a:r>
            <a:r>
              <a:rPr lang="pt-BR" sz="2200" b="1" dirty="0"/>
              <a:t>principais argumentos </a:t>
            </a:r>
            <a:r>
              <a:rPr lang="pt-BR" sz="2200" dirty="0"/>
              <a:t>que contribuam para a hesitação vacinal;</a:t>
            </a:r>
            <a:endParaRPr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4AD807-E01D-BA43-A53D-F8028D18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885" y="798100"/>
            <a:ext cx="3651884" cy="5483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BE79C-21D6-5249-A4C5-90B4B042098B}"/>
              </a:ext>
            </a:extLst>
          </p:cNvPr>
          <p:cNvSpPr txBox="1"/>
          <p:nvPr/>
        </p:nvSpPr>
        <p:spPr>
          <a:xfrm>
            <a:off x="8214214" y="6460063"/>
            <a:ext cx="3524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Foto</a:t>
            </a:r>
            <a:r>
              <a:rPr lang="en-US" sz="1400" dirty="0"/>
              <a:t> de Nacho </a:t>
            </a:r>
            <a:r>
              <a:rPr lang="en-US" sz="1400" dirty="0" err="1"/>
              <a:t>Carretero</a:t>
            </a:r>
            <a:r>
              <a:rPr lang="en-US" sz="1400" dirty="0"/>
              <a:t> </a:t>
            </a:r>
            <a:r>
              <a:rPr lang="en-US" sz="1400" dirty="0" err="1"/>
              <a:t>Molero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142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rgbClr val="C00000"/>
                </a:solidFill>
              </a:rPr>
              <a:t>Sugestões (3)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476" name="Google Shape;476;p41"/>
          <p:cNvSpPr txBox="1">
            <a:spLocks noGrp="1"/>
          </p:cNvSpPr>
          <p:nvPr>
            <p:ph type="body" idx="1"/>
          </p:nvPr>
        </p:nvSpPr>
        <p:spPr>
          <a:xfrm>
            <a:off x="208345" y="2130500"/>
            <a:ext cx="6693631" cy="39941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Mobilizar sociedade civil e servidores </a:t>
            </a:r>
            <a:r>
              <a:rPr lang="pt-BR" sz="2200" dirty="0"/>
              <a:t>que atuam na proteção de direitos de crianças e adolescentes na defesa da vacinação como direito fundamental;</a:t>
            </a:r>
            <a:endParaRPr sz="2200" dirty="0"/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Estabelecer parcerias com instituições de pesquisa e mídia, </a:t>
            </a:r>
            <a:r>
              <a:rPr lang="pt-BR" sz="2200" dirty="0"/>
              <a:t>ampliando a quantidade de informações de qualidade em circulação;</a:t>
            </a:r>
            <a:endParaRPr sz="2200" dirty="0"/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b="1" dirty="0"/>
              <a:t>Intervir pronta e rapidamente </a:t>
            </a:r>
            <a:r>
              <a:rPr lang="pt-BR" sz="2200" dirty="0"/>
              <a:t>no combate à desinformação, impedindo a sedimentação e solidificação de crenças;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B1249-F8CA-3E4D-9DCA-E8DFD0B4F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976" y="2444443"/>
            <a:ext cx="5049339" cy="3366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4DE6B-54F0-2B4B-8651-B57D9292A2F5}"/>
              </a:ext>
            </a:extLst>
          </p:cNvPr>
          <p:cNvSpPr txBox="1"/>
          <p:nvPr/>
        </p:nvSpPr>
        <p:spPr>
          <a:xfrm>
            <a:off x="9286241" y="5978418"/>
            <a:ext cx="27663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/>
              <a:t>Foto</a:t>
            </a:r>
            <a:r>
              <a:rPr lang="en-US" sz="1300" dirty="0"/>
              <a:t> de </a:t>
            </a:r>
            <a:r>
              <a:rPr lang="en-US" sz="1300" dirty="0" err="1"/>
              <a:t>Vardan</a:t>
            </a:r>
            <a:r>
              <a:rPr lang="en-US" sz="1300" dirty="0"/>
              <a:t> </a:t>
            </a:r>
            <a:r>
              <a:rPr lang="en-US" sz="1300" dirty="0" err="1"/>
              <a:t>Papikyan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Unsplash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305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2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pt-BR" b="1" dirty="0">
                <a:solidFill>
                  <a:srgbClr val="C00000"/>
                </a:solidFill>
              </a:rPr>
              <a:t>Sugestões (4)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484" name="Google Shape;484;p42"/>
          <p:cNvSpPr txBox="1">
            <a:spLocks noGrp="1"/>
          </p:cNvSpPr>
          <p:nvPr>
            <p:ph type="body" idx="1"/>
          </p:nvPr>
        </p:nvSpPr>
        <p:spPr>
          <a:xfrm>
            <a:off x="266219" y="2130501"/>
            <a:ext cx="6974553" cy="40470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dirty="0"/>
              <a:t>Estabelecer </a:t>
            </a:r>
            <a:r>
              <a:rPr lang="pt-BR" sz="2200" b="1" dirty="0"/>
              <a:t>parcerias com plataformas digitais </a:t>
            </a:r>
            <a:r>
              <a:rPr lang="pt-BR" sz="2200" dirty="0"/>
              <a:t>para a estruturação de ações contra a desinformação na área de vacinas;</a:t>
            </a:r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dirty="0"/>
              <a:t>Investir em iniciativas voltadas ao desenvolvimento de </a:t>
            </a:r>
            <a:r>
              <a:rPr lang="pt-BR" sz="2200" b="1" dirty="0"/>
              <a:t>soluções tecnológicas </a:t>
            </a:r>
            <a:r>
              <a:rPr lang="pt-BR" sz="2200" dirty="0"/>
              <a:t>que possam coibir a difusão de desinformação;</a:t>
            </a:r>
          </a:p>
          <a:p>
            <a:pPr marL="685800" lvl="1" indent="-228600">
              <a:lnSpc>
                <a:spcPct val="100000"/>
              </a:lnSpc>
              <a:spcBef>
                <a:spcPts val="11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sz="2200" dirty="0"/>
              <a:t>Promover ações de fortalecimento de instituições da área de saúde.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D0A96-4E98-154A-A5E2-4CAB99B4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784" y="2283527"/>
            <a:ext cx="4598125" cy="344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1C8190-D35C-B24F-84DF-107F39FB8189}"/>
              </a:ext>
            </a:extLst>
          </p:cNvPr>
          <p:cNvSpPr txBox="1"/>
          <p:nvPr/>
        </p:nvSpPr>
        <p:spPr>
          <a:xfrm>
            <a:off x="9940871" y="5885149"/>
            <a:ext cx="22511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/>
              <a:t>Foto</a:t>
            </a:r>
            <a:r>
              <a:rPr lang="en-US" sz="1300" dirty="0"/>
              <a:t> de </a:t>
            </a:r>
            <a:r>
              <a:rPr lang="en-US" sz="1300" dirty="0" err="1"/>
              <a:t>Tutz</a:t>
            </a:r>
            <a:r>
              <a:rPr lang="en-US" sz="1300" dirty="0"/>
              <a:t> Dias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Unsplash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616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 descr="http://www.vet.ufmg.br/ARQUIVOS/FCK/image/UFMG%20marca%20nov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276" y="5330029"/>
            <a:ext cx="2347384" cy="91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 descr="https://scontent.fplu3-1.fna.fbcdn.net/v/t1.15752-9/42687613_2275106922714286_3411462995312640000_n.jpg?_nc_cat=107&amp;oh=f26b5fd958a33c7c1971ba39adf4114a&amp;oe=5C58D0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0374" y="4959373"/>
            <a:ext cx="3269873" cy="165782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617295" y="2407391"/>
            <a:ext cx="9770400" cy="19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1" algn="ctr"/>
            <a:r>
              <a:rPr lang="pt-BR" sz="4000" dirty="0">
                <a:solidFill>
                  <a:srgbClr val="434343"/>
                </a:solidFill>
                <a:uFill>
                  <a:noFill/>
                </a:uFill>
                <a:latin typeface="Average"/>
                <a:ea typeface="Average"/>
                <a:cs typeface="Average"/>
                <a:sym typeface="Average"/>
              </a:rPr>
              <a:t>@</a:t>
            </a:r>
            <a:r>
              <a:rPr lang="pt-BR" sz="4000" dirty="0" err="1">
                <a:solidFill>
                  <a:srgbClr val="434343"/>
                </a:solidFill>
                <a:uFill>
                  <a:noFill/>
                </a:uFill>
                <a:latin typeface="Average"/>
                <a:ea typeface="Average"/>
                <a:cs typeface="Average"/>
                <a:sym typeface="Average"/>
              </a:rPr>
              <a:t>MendoncaRF</a:t>
            </a:r>
            <a:endParaRPr lang="pt-BR" sz="4000" dirty="0">
              <a:solidFill>
                <a:srgbClr val="434343"/>
              </a:solidFill>
              <a:uFill>
                <a:noFill/>
              </a:uFill>
              <a:latin typeface="Average"/>
              <a:ea typeface="Average"/>
              <a:cs typeface="Average"/>
              <a:sym typeface="Average"/>
            </a:endParaRPr>
          </a:p>
          <a:p>
            <a:pPr marL="609585" lvl="1" algn="ctr"/>
            <a:r>
              <a:rPr lang="pt-BR" sz="4000" dirty="0" err="1">
                <a:solidFill>
                  <a:srgbClr val="434343"/>
                </a:solidFill>
                <a:uFill>
                  <a:noFill/>
                </a:uFill>
                <a:latin typeface="Average"/>
                <a:ea typeface="Average"/>
                <a:cs typeface="Average"/>
                <a:sym typeface="Average"/>
              </a:rPr>
              <a:t>ricardofabrino@hotmail.com</a:t>
            </a:r>
            <a:endParaRPr sz="4000" dirty="0">
              <a:solidFill>
                <a:srgbClr val="43434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FEC68-F6BD-8041-BDB5-0BC9D2CB8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501" y="212651"/>
            <a:ext cx="3273076" cy="18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9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7D32-109A-DF46-ACC0-0C168A369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Cenário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Comunicacional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88323-7518-3547-9633-78A9007F5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22" y="2027190"/>
            <a:ext cx="5598043" cy="412327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dirty="0" err="1"/>
              <a:t>Abundância</a:t>
            </a:r>
            <a:r>
              <a:rPr lang="en-US" dirty="0"/>
              <a:t> </a:t>
            </a:r>
            <a:r>
              <a:rPr lang="en-US" dirty="0" err="1"/>
              <a:t>comunicativa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500" dirty="0" err="1"/>
              <a:t>Fluxos</a:t>
            </a:r>
            <a:r>
              <a:rPr lang="en-US" sz="2500" dirty="0"/>
              <a:t> </a:t>
            </a:r>
            <a:r>
              <a:rPr lang="en-US" sz="2500" dirty="0" err="1"/>
              <a:t>rápidos</a:t>
            </a:r>
            <a:r>
              <a:rPr lang="en-US" sz="2500" dirty="0"/>
              <a:t>, </a:t>
            </a:r>
            <a:r>
              <a:rPr lang="en-US" sz="2500" dirty="0" err="1"/>
              <a:t>flexíveis</a:t>
            </a:r>
            <a:r>
              <a:rPr lang="en-US" sz="2500" dirty="0"/>
              <a:t> e </a:t>
            </a:r>
            <a:r>
              <a:rPr lang="en-US" sz="2500" dirty="0" err="1"/>
              <a:t>massivos</a:t>
            </a:r>
            <a:r>
              <a:rPr lang="en-US" sz="2500" dirty="0"/>
              <a:t> de dados </a:t>
            </a:r>
            <a:r>
              <a:rPr lang="en-US" sz="2500" dirty="0" err="1"/>
              <a:t>em</a:t>
            </a:r>
            <a:r>
              <a:rPr lang="en-US" sz="2500" dirty="0"/>
              <a:t> </a:t>
            </a:r>
            <a:r>
              <a:rPr lang="en-US" sz="2500" dirty="0" err="1"/>
              <a:t>plataformas</a:t>
            </a:r>
            <a:r>
              <a:rPr lang="en-US" sz="2500" dirty="0"/>
              <a:t> </a:t>
            </a:r>
            <a:r>
              <a:rPr lang="en-US" sz="2500" dirty="0" err="1"/>
              <a:t>sobrepostas</a:t>
            </a:r>
            <a:endParaRPr lang="en-US" sz="2500" dirty="0"/>
          </a:p>
          <a:p>
            <a:pPr lvl="1">
              <a:lnSpc>
                <a:spcPct val="12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dirty="0"/>
              <a:t>Fragmentação, Hibridização, </a:t>
            </a:r>
            <a:r>
              <a:rPr lang="pt-BR" dirty="0" err="1"/>
              <a:t>Tribalização</a:t>
            </a:r>
            <a:endParaRPr lang="pt-BR" dirty="0"/>
          </a:p>
          <a:p>
            <a:pPr lvl="1">
              <a:lnSpc>
                <a:spcPct val="12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dirty="0"/>
              <a:t>Jornalismo </a:t>
            </a:r>
            <a:r>
              <a:rPr lang="pt-BR" dirty="0" err="1"/>
              <a:t>editorializado</a:t>
            </a:r>
            <a:r>
              <a:rPr lang="pt-BR" dirty="0"/>
              <a:t>, de nicho, com alterações de forma e rotina</a:t>
            </a:r>
          </a:p>
          <a:p>
            <a:pPr lvl="1">
              <a:lnSpc>
                <a:spcPct val="12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pt-BR" dirty="0"/>
              <a:t>Antagonismo de lacração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44F80-7360-0044-8850-98AE83AC3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46" y="2027189"/>
            <a:ext cx="5331257" cy="3554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80E2A3-085E-0943-B1B2-C033742DFE9B}"/>
              </a:ext>
            </a:extLst>
          </p:cNvPr>
          <p:cNvSpPr txBox="1"/>
          <p:nvPr/>
        </p:nvSpPr>
        <p:spPr>
          <a:xfrm>
            <a:off x="9062719" y="5625473"/>
            <a:ext cx="26668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Photo by Marvin Meyer on </a:t>
            </a:r>
            <a:r>
              <a:rPr lang="en-US" sz="1300" dirty="0" err="1"/>
              <a:t>Unsplash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09006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D61C-146F-6949-8E62-6C429B1E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Desafios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importantes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04C59-493A-D741-8C60-BB6177FFA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108065" cy="467094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 err="1"/>
              <a:t>Desinformação</a:t>
            </a:r>
            <a:endParaRPr lang="en-US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 err="1"/>
              <a:t>Ceticismo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ciência</a:t>
            </a:r>
            <a:r>
              <a:rPr lang="en-US" dirty="0"/>
              <a:t> e a </a:t>
            </a:r>
            <a:r>
              <a:rPr lang="en-US" dirty="0" err="1"/>
              <a:t>especialistas</a:t>
            </a:r>
            <a:endParaRPr lang="en-US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 err="1"/>
              <a:t>Multiplicação</a:t>
            </a:r>
            <a:r>
              <a:rPr lang="en-US" dirty="0"/>
              <a:t> de </a:t>
            </a:r>
            <a:r>
              <a:rPr lang="en-US" dirty="0" err="1"/>
              <a:t>vozes</a:t>
            </a:r>
            <a:r>
              <a:rPr lang="en-US" dirty="0"/>
              <a:t> com </a:t>
            </a:r>
            <a:r>
              <a:rPr lang="en-US" dirty="0" err="1"/>
              <a:t>capacidade</a:t>
            </a:r>
            <a:r>
              <a:rPr lang="en-US" dirty="0"/>
              <a:t> de </a:t>
            </a:r>
            <a:r>
              <a:rPr lang="en-US" dirty="0" err="1"/>
              <a:t>ressonância</a:t>
            </a:r>
            <a:r>
              <a:rPr lang="en-US" dirty="0"/>
              <a:t> </a:t>
            </a:r>
            <a:r>
              <a:rPr lang="en-US" dirty="0" err="1"/>
              <a:t>pública</a:t>
            </a:r>
            <a:endParaRPr lang="en-US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/>
              <a:t>Volume e </a:t>
            </a:r>
            <a:r>
              <a:rPr lang="en-US" dirty="0" err="1"/>
              <a:t>inacessibilidade</a:t>
            </a:r>
            <a:r>
              <a:rPr lang="en-US" dirty="0"/>
              <a:t> de dados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2B6AD-6F80-2E4A-92AB-6F9E019E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265" y="1027906"/>
            <a:ext cx="3836471" cy="4790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2B0956-2556-7A4F-9AA1-C23533B19AE4}"/>
              </a:ext>
            </a:extLst>
          </p:cNvPr>
          <p:cNvSpPr txBox="1"/>
          <p:nvPr/>
        </p:nvSpPr>
        <p:spPr>
          <a:xfrm>
            <a:off x="8596107" y="5880519"/>
            <a:ext cx="2536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by </a:t>
            </a:r>
            <a:r>
              <a:rPr lang="en-US" sz="1200" dirty="0" err="1"/>
              <a:t>Kajetan</a:t>
            </a:r>
            <a:r>
              <a:rPr lang="en-US" sz="1200" dirty="0"/>
              <a:t> </a:t>
            </a:r>
            <a:r>
              <a:rPr lang="en-US" sz="1200" dirty="0" err="1"/>
              <a:t>Sumila</a:t>
            </a:r>
            <a:r>
              <a:rPr lang="en-US" sz="1200" dirty="0"/>
              <a:t> on </a:t>
            </a:r>
            <a:r>
              <a:rPr lang="en-US" sz="1200" dirty="0" err="1"/>
              <a:t>Unsplash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95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D61C-146F-6949-8E62-6C429B1E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Desafios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importantes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04C59-493A-D741-8C60-BB6177FFA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557"/>
            <a:ext cx="5765799" cy="4446387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</a:pPr>
            <a:r>
              <a:rPr lang="en-US" sz="2700" dirty="0" err="1"/>
              <a:t>Polarização</a:t>
            </a:r>
            <a:r>
              <a:rPr lang="en-US" sz="2700" dirty="0"/>
              <a:t> e </a:t>
            </a:r>
            <a:r>
              <a:rPr lang="en-US" sz="2700" dirty="0" err="1"/>
              <a:t>fragmentação</a:t>
            </a:r>
            <a:r>
              <a:rPr lang="en-US" sz="2700" dirty="0"/>
              <a:t> de </a:t>
            </a:r>
            <a:r>
              <a:rPr lang="en-US" sz="2700" dirty="0" err="1"/>
              <a:t>públicos</a:t>
            </a:r>
            <a:endParaRPr lang="en-US" sz="2700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</a:pPr>
            <a:r>
              <a:rPr lang="en-US" sz="2700" dirty="0" err="1"/>
              <a:t>Distribuição</a:t>
            </a:r>
            <a:r>
              <a:rPr lang="en-US" sz="2700" dirty="0"/>
              <a:t> </a:t>
            </a:r>
            <a:r>
              <a:rPr lang="en-US" sz="2700" dirty="0" err="1"/>
              <a:t>algorítmica</a:t>
            </a:r>
            <a:r>
              <a:rPr lang="en-US" sz="2700" dirty="0"/>
              <a:t> da </a:t>
            </a:r>
            <a:r>
              <a:rPr lang="en-US" sz="2700" dirty="0" err="1"/>
              <a:t>comunicação</a:t>
            </a:r>
            <a:r>
              <a:rPr lang="en-US" sz="2700" dirty="0"/>
              <a:t> e </a:t>
            </a:r>
            <a:r>
              <a:rPr lang="en-US" sz="2700" dirty="0" err="1"/>
              <a:t>papel</a:t>
            </a:r>
            <a:r>
              <a:rPr lang="en-US" sz="2700" dirty="0"/>
              <a:t> dos </a:t>
            </a:r>
            <a:r>
              <a:rPr lang="en-US" sz="2700" dirty="0" err="1"/>
              <a:t>robôs</a:t>
            </a:r>
            <a:endParaRPr lang="en-US" sz="2700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</a:pPr>
            <a:r>
              <a:rPr lang="en-US" sz="2700" dirty="0" err="1"/>
              <a:t>Dilemas</a:t>
            </a:r>
            <a:r>
              <a:rPr lang="en-US" sz="2700" dirty="0"/>
              <a:t> </a:t>
            </a:r>
            <a:r>
              <a:rPr lang="en-US" sz="2700" dirty="0" err="1"/>
              <a:t>gerados</a:t>
            </a:r>
            <a:r>
              <a:rPr lang="en-US" sz="2700" dirty="0"/>
              <a:t> </a:t>
            </a:r>
            <a:r>
              <a:rPr lang="en-US" sz="2700" dirty="0" err="1"/>
              <a:t>pelas</a:t>
            </a:r>
            <a:r>
              <a:rPr lang="en-US" sz="2700" dirty="0"/>
              <a:t> </a:t>
            </a:r>
            <a:r>
              <a:rPr lang="en-US" sz="2700" dirty="0" err="1"/>
              <a:t>gramáticas</a:t>
            </a:r>
            <a:r>
              <a:rPr lang="en-US" sz="2700" dirty="0"/>
              <a:t> da </a:t>
            </a:r>
            <a:r>
              <a:rPr lang="en-US" sz="2700" dirty="0" err="1"/>
              <a:t>comunicação</a:t>
            </a:r>
            <a:r>
              <a:rPr lang="en-US" sz="2700" dirty="0"/>
              <a:t> </a:t>
            </a:r>
            <a:r>
              <a:rPr lang="en-US" sz="2700" dirty="0" err="1"/>
              <a:t>na</a:t>
            </a:r>
            <a:r>
              <a:rPr lang="en-US" sz="2700" dirty="0"/>
              <a:t> </a:t>
            </a:r>
            <a:r>
              <a:rPr lang="en-US" sz="2700" dirty="0" err="1"/>
              <a:t>atualidade</a:t>
            </a:r>
            <a:endParaRPr lang="en-US" sz="2700" dirty="0"/>
          </a:p>
          <a:p>
            <a:pPr marL="514350" indent="-514350">
              <a:lnSpc>
                <a:spcPct val="120000"/>
              </a:lnSpc>
              <a:spcAft>
                <a:spcPts val="600"/>
              </a:spcAft>
              <a:buClr>
                <a:srgbClr val="C00000"/>
              </a:buClr>
              <a:buFont typeface="+mj-lt"/>
              <a:buAutoNum type="arabicPeriod" startAt="5"/>
            </a:pPr>
            <a:r>
              <a:rPr lang="en-US" sz="2700" dirty="0"/>
              <a:t>Jogo </a:t>
            </a:r>
            <a:r>
              <a:rPr lang="en-US" sz="2700" dirty="0" err="1"/>
              <a:t>complexo</a:t>
            </a:r>
            <a:r>
              <a:rPr lang="en-US" sz="2700" dirty="0"/>
              <a:t> entre </a:t>
            </a:r>
            <a:r>
              <a:rPr lang="en-US" sz="2700" dirty="0" err="1"/>
              <a:t>áreas</a:t>
            </a:r>
            <a:r>
              <a:rPr lang="en-US" sz="2700" dirty="0"/>
              <a:t> de </a:t>
            </a:r>
            <a:r>
              <a:rPr lang="en-US" sz="2700" dirty="0" err="1"/>
              <a:t>visibilidade</a:t>
            </a:r>
            <a:r>
              <a:rPr lang="en-US" sz="2700" dirty="0"/>
              <a:t> e de </a:t>
            </a:r>
            <a:r>
              <a:rPr lang="en-US" sz="2700" dirty="0" err="1"/>
              <a:t>invisibilidade</a:t>
            </a:r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857C8-F968-B846-9704-3E1887BB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822" y="2202287"/>
            <a:ext cx="5233974" cy="3271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35C8B-09A4-3144-B101-B7264D2295CD}"/>
              </a:ext>
            </a:extLst>
          </p:cNvPr>
          <p:cNvSpPr txBox="1"/>
          <p:nvPr/>
        </p:nvSpPr>
        <p:spPr>
          <a:xfrm>
            <a:off x="9539115" y="5708121"/>
            <a:ext cx="2532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Foto</a:t>
            </a:r>
            <a:r>
              <a:rPr lang="en-US" sz="1200" dirty="0"/>
              <a:t> de Michael Dziedzic </a:t>
            </a:r>
            <a:r>
              <a:rPr lang="en-US" sz="1200" dirty="0" err="1"/>
              <a:t>na</a:t>
            </a:r>
            <a:r>
              <a:rPr lang="en-US" sz="1200" dirty="0"/>
              <a:t> Unsplash</a:t>
            </a:r>
          </a:p>
        </p:txBody>
      </p:sp>
    </p:spTree>
    <p:extLst>
      <p:ext uri="{BB962C8B-B14F-4D97-AF65-F5344CB8AC3E}">
        <p14:creationId xmlns:p14="http://schemas.microsoft.com/office/powerpoint/2010/main" val="407497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55DF-5C62-7948-9A0F-413A7315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Crise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epistêmica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DB09-4881-4B4E-B422-3479F5088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57" y="2014168"/>
            <a:ext cx="7324554" cy="45390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 err="1"/>
              <a:t>Muitas</a:t>
            </a:r>
            <a:r>
              <a:rPr lang="en-US" sz="3200" dirty="0"/>
              <a:t> </a:t>
            </a:r>
            <a:r>
              <a:rPr lang="en-US" sz="3200" dirty="0" err="1"/>
              <a:t>causas</a:t>
            </a:r>
            <a:endParaRPr lang="en-US" sz="3200" dirty="0"/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dirty="0" err="1"/>
              <a:t>Interesses</a:t>
            </a:r>
            <a:r>
              <a:rPr lang="en-US" dirty="0"/>
              <a:t> </a:t>
            </a:r>
            <a:r>
              <a:rPr lang="en-US" dirty="0" err="1"/>
              <a:t>econômicos</a:t>
            </a:r>
            <a:r>
              <a:rPr lang="en-US" dirty="0"/>
              <a:t> </a:t>
            </a:r>
            <a:r>
              <a:rPr lang="en-US" dirty="0" err="1"/>
              <a:t>financiando</a:t>
            </a:r>
            <a:r>
              <a:rPr lang="en-US" dirty="0"/>
              <a:t> e </a:t>
            </a:r>
            <a:r>
              <a:rPr lang="en-US" dirty="0" err="1"/>
              <a:t>subsidiando</a:t>
            </a:r>
            <a:r>
              <a:rPr lang="en-US" dirty="0"/>
              <a:t> o </a:t>
            </a:r>
            <a:r>
              <a:rPr lang="en-US" dirty="0" err="1"/>
              <a:t>cenário</a:t>
            </a:r>
            <a:r>
              <a:rPr lang="en-US" dirty="0"/>
              <a:t> de </a:t>
            </a:r>
            <a:r>
              <a:rPr lang="en-US" dirty="0" err="1"/>
              <a:t>incerteza</a:t>
            </a:r>
            <a:r>
              <a:rPr lang="en-US" dirty="0"/>
              <a:t>, </a:t>
            </a:r>
            <a:r>
              <a:rPr lang="en-US" dirty="0" err="1"/>
              <a:t>confusão</a:t>
            </a:r>
            <a:r>
              <a:rPr lang="en-US" dirty="0"/>
              <a:t> e </a:t>
            </a:r>
            <a:r>
              <a:rPr lang="en-US" dirty="0" err="1"/>
              <a:t>caos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descrença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instituições</a:t>
            </a:r>
            <a:r>
              <a:rPr lang="en-US" dirty="0"/>
              <a:t> e </a:t>
            </a:r>
            <a:r>
              <a:rPr lang="en-US" dirty="0" err="1"/>
              <a:t>nos</a:t>
            </a:r>
            <a:r>
              <a:rPr lang="en-US" dirty="0"/>
              <a:t>  </a:t>
            </a:r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validação</a:t>
            </a:r>
            <a:r>
              <a:rPr lang="en-US" dirty="0"/>
              <a:t> do </a:t>
            </a:r>
            <a:r>
              <a:rPr lang="en-US" dirty="0" err="1"/>
              <a:t>conhecimento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dirty="0"/>
              <a:t>Paradoxos da </a:t>
            </a:r>
            <a:r>
              <a:rPr lang="en-US" dirty="0" err="1"/>
              <a:t>democratização</a:t>
            </a:r>
            <a:r>
              <a:rPr lang="en-US" dirty="0"/>
              <a:t> do </a:t>
            </a:r>
            <a:r>
              <a:rPr lang="en-US" dirty="0" err="1"/>
              <a:t>conhecimento</a:t>
            </a:r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dirty="0" err="1"/>
              <a:t>Desinformação</a:t>
            </a:r>
            <a:r>
              <a:rPr lang="en-US" dirty="0"/>
              <a:t> </a:t>
            </a:r>
            <a:r>
              <a:rPr lang="en-US" dirty="0" err="1"/>
              <a:t>integrada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repertório</a:t>
            </a:r>
            <a:r>
              <a:rPr lang="en-US" dirty="0"/>
              <a:t> de </a:t>
            </a:r>
            <a:r>
              <a:rPr lang="en-US" dirty="0" err="1"/>
              <a:t>confronto</a:t>
            </a:r>
            <a:r>
              <a:rPr lang="en-US" dirty="0"/>
              <a:t> no vale </a:t>
            </a:r>
            <a:r>
              <a:rPr lang="en-US" dirty="0" err="1"/>
              <a:t>tudo</a:t>
            </a:r>
            <a:r>
              <a:rPr lang="en-US" dirty="0"/>
              <a:t> da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atual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6D779-B18D-B84E-ABBF-B60A3CCC7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5" r="25707"/>
          <a:stretch/>
        </p:blipFill>
        <p:spPr>
          <a:xfrm>
            <a:off x="8796865" y="1690688"/>
            <a:ext cx="2888756" cy="3921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7432D-90FF-F244-A891-FBFE0AAD21DF}"/>
              </a:ext>
            </a:extLst>
          </p:cNvPr>
          <p:cNvSpPr txBox="1"/>
          <p:nvPr/>
        </p:nvSpPr>
        <p:spPr>
          <a:xfrm>
            <a:off x="9584884" y="5611969"/>
            <a:ext cx="2193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Foto</a:t>
            </a:r>
            <a:r>
              <a:rPr lang="en-US" sz="1400" dirty="0"/>
              <a:t> de visuals </a:t>
            </a:r>
            <a:r>
              <a:rPr lang="en-US" sz="1400" dirty="0" err="1"/>
              <a:t>na</a:t>
            </a:r>
            <a:r>
              <a:rPr lang="en-US" sz="1400" dirty="0"/>
              <a:t> </a:t>
            </a:r>
            <a:r>
              <a:rPr lang="en-US" sz="1400" dirty="0" err="1"/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117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0F63-1846-F240-92F9-5D81A12F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Cultura</a:t>
            </a:r>
            <a:r>
              <a:rPr lang="en-US" b="1" dirty="0">
                <a:solidFill>
                  <a:srgbClr val="C00000"/>
                </a:solidFill>
              </a:rPr>
              <a:t> da </a:t>
            </a:r>
            <a:r>
              <a:rPr lang="en-US" b="1" dirty="0" err="1">
                <a:solidFill>
                  <a:srgbClr val="C00000"/>
                </a:solidFill>
              </a:rPr>
              <a:t>desinformação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C0F8-CCE6-9F4C-AA75-F7F507C4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2307822"/>
            <a:ext cx="6362164" cy="35520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err="1"/>
              <a:t>Validação</a:t>
            </a:r>
            <a:r>
              <a:rPr lang="en-US" sz="2600" dirty="0"/>
              <a:t> do </a:t>
            </a:r>
            <a:r>
              <a:rPr lang="en-US" sz="2600" dirty="0" err="1"/>
              <a:t>conhecimento</a:t>
            </a:r>
            <a:r>
              <a:rPr lang="en-US" sz="2600" dirty="0"/>
              <a:t> 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/>
              <a:t>endosso</a:t>
            </a:r>
            <a:r>
              <a:rPr lang="en-US" sz="2600" dirty="0"/>
              <a:t> </a:t>
            </a:r>
            <a:r>
              <a:rPr lang="en-US" sz="2600" dirty="0" err="1"/>
              <a:t>coletivo</a:t>
            </a:r>
            <a:r>
              <a:rPr lang="en-US" sz="2600" dirty="0"/>
              <a:t> </a:t>
            </a:r>
            <a:r>
              <a:rPr lang="en-US" sz="2600" dirty="0" err="1"/>
              <a:t>muda</a:t>
            </a:r>
            <a:r>
              <a:rPr lang="en-US" sz="2600" dirty="0"/>
              <a:t> </a:t>
            </a:r>
            <a:r>
              <a:rPr lang="en-US" sz="2600" dirty="0" err="1"/>
              <a:t>campos</a:t>
            </a:r>
            <a:r>
              <a:rPr lang="en-US" sz="2600" dirty="0"/>
              <a:t> </a:t>
            </a:r>
            <a:r>
              <a:rPr lang="en-US" sz="2600" dirty="0" err="1"/>
              <a:t>estruturalmente</a:t>
            </a:r>
            <a:endParaRPr lang="en-US" sz="2600" dirty="0"/>
          </a:p>
          <a:p>
            <a:pPr lvl="1">
              <a:lnSpc>
                <a:spcPct val="11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300" dirty="0" err="1"/>
              <a:t>Enfraquecimento</a:t>
            </a:r>
            <a:r>
              <a:rPr lang="en-US" sz="2300" dirty="0"/>
              <a:t> de </a:t>
            </a:r>
            <a:r>
              <a:rPr lang="en-US" sz="2300" dirty="0" err="1"/>
              <a:t>critérios</a:t>
            </a:r>
            <a:r>
              <a:rPr lang="en-US" sz="2300" dirty="0"/>
              <a:t> </a:t>
            </a:r>
            <a:r>
              <a:rPr lang="en-US" sz="2300" dirty="0" err="1"/>
              <a:t>endógenos</a:t>
            </a:r>
            <a:r>
              <a:rPr lang="en-US" sz="2300" dirty="0"/>
              <a:t> de </a:t>
            </a:r>
            <a:r>
              <a:rPr lang="en-US" sz="2300" dirty="0" err="1"/>
              <a:t>validação</a:t>
            </a:r>
            <a:endParaRPr lang="en-US" sz="2300" dirty="0"/>
          </a:p>
          <a:p>
            <a:pPr marL="228600" lvl="1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600" dirty="0" err="1"/>
              <a:t>Perda</a:t>
            </a:r>
            <a:r>
              <a:rPr lang="en-US" sz="2600" dirty="0"/>
              <a:t> do </a:t>
            </a:r>
            <a:r>
              <a:rPr lang="en-US" sz="2600" dirty="0" err="1"/>
              <a:t>estatuto</a:t>
            </a:r>
            <a:r>
              <a:rPr lang="en-US" sz="2600" dirty="0"/>
              <a:t> da </a:t>
            </a:r>
            <a:r>
              <a:rPr lang="en-US" sz="2600" dirty="0" err="1"/>
              <a:t>verdade</a:t>
            </a:r>
            <a:r>
              <a:rPr lang="en-US" sz="2600" dirty="0"/>
              <a:t> </a:t>
            </a:r>
            <a:r>
              <a:rPr lang="en-US" sz="2600" dirty="0" err="1"/>
              <a:t>como</a:t>
            </a:r>
            <a:r>
              <a:rPr lang="en-US" sz="2600" dirty="0"/>
              <a:t> </a:t>
            </a:r>
            <a:r>
              <a:rPr lang="en-US" sz="2600" dirty="0" err="1"/>
              <a:t>horizonte</a:t>
            </a:r>
            <a:r>
              <a:rPr lang="en-US" sz="2300" dirty="0"/>
              <a:t> </a:t>
            </a:r>
            <a:r>
              <a:rPr lang="en-US" sz="2600" dirty="0" err="1"/>
              <a:t>normativo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B2296-C81D-5540-AF93-947B7D02B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530" y="2439204"/>
            <a:ext cx="5131025" cy="34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30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E9414-9F08-5C40-B990-12040976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Hesitação </a:t>
            </a:r>
            <a:r>
              <a:rPr lang="en-US" b="1" dirty="0" err="1">
                <a:solidFill>
                  <a:srgbClr val="C00000"/>
                </a:solidFill>
              </a:rPr>
              <a:t>Vacinal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59C1E-CFB4-094E-86E6-9D23DC24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1133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Nescon</a:t>
            </a:r>
            <a:r>
              <a:rPr lang="en-US" dirty="0"/>
              <a:t>/</a:t>
            </a:r>
            <a:r>
              <a:rPr lang="en-US" dirty="0" err="1"/>
              <a:t>Conasems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500" dirty="0" err="1"/>
              <a:t>Pesquisa</a:t>
            </a:r>
            <a:r>
              <a:rPr lang="en-US" sz="2500" dirty="0"/>
              <a:t> Nacional </a:t>
            </a:r>
            <a:r>
              <a:rPr lang="en-US" sz="2500" dirty="0" err="1"/>
              <a:t>sobre</a:t>
            </a:r>
            <a:r>
              <a:rPr lang="en-US" sz="2500" dirty="0"/>
              <a:t> </a:t>
            </a:r>
            <a:r>
              <a:rPr lang="en-US" sz="2500" dirty="0" err="1"/>
              <a:t>Cobertura</a:t>
            </a:r>
            <a:r>
              <a:rPr lang="en-US" sz="2500" dirty="0"/>
              <a:t> </a:t>
            </a:r>
            <a:r>
              <a:rPr lang="en-US" sz="2500" dirty="0" err="1"/>
              <a:t>Vacinal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dirty="0" err="1"/>
              <a:t>Discursos</a:t>
            </a:r>
            <a:r>
              <a:rPr lang="en-US" dirty="0"/>
              <a:t> </a:t>
            </a:r>
            <a:r>
              <a:rPr lang="en-US" dirty="0" err="1"/>
              <a:t>Antivacina</a:t>
            </a:r>
            <a:endParaRPr lang="en-US" dirty="0"/>
          </a:p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500" dirty="0" err="1"/>
              <a:t>Monitoramento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r>
              <a:rPr lang="en-US" sz="2500" dirty="0"/>
              <a:t> </a:t>
            </a:r>
            <a:r>
              <a:rPr lang="en-US" sz="2500" dirty="0" err="1"/>
              <a:t>parceria</a:t>
            </a:r>
            <a:r>
              <a:rPr lang="en-US" sz="2500" dirty="0"/>
              <a:t> com INCT.DD</a:t>
            </a:r>
          </a:p>
          <a:p>
            <a:pPr lvl="1">
              <a:lnSpc>
                <a:spcPct val="130000"/>
              </a:lnSpc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500" dirty="0"/>
              <a:t>Instagram, Telegram, Twitter, </a:t>
            </a:r>
            <a:r>
              <a:rPr lang="en-US" sz="2500" dirty="0" err="1"/>
              <a:t>Youtube</a:t>
            </a:r>
            <a:r>
              <a:rPr lang="en-US" sz="2500" dirty="0"/>
              <a:t>, Facebook, </a:t>
            </a:r>
            <a:r>
              <a:rPr lang="en-US" sz="2500" dirty="0" err="1"/>
              <a:t>TikTok</a:t>
            </a:r>
            <a:endParaRPr lang="en-US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A6563-E5A9-D540-9914-093D7C6B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455" y="1837017"/>
            <a:ext cx="5298515" cy="3528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44D46-BFF1-1848-8A2E-EEFA90337A65}"/>
              </a:ext>
            </a:extLst>
          </p:cNvPr>
          <p:cNvSpPr txBox="1"/>
          <p:nvPr/>
        </p:nvSpPr>
        <p:spPr>
          <a:xfrm>
            <a:off x="9037354" y="5512158"/>
            <a:ext cx="3154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Foto</a:t>
            </a:r>
            <a:r>
              <a:rPr lang="en-US" sz="1200" dirty="0"/>
              <a:t> de Sam Moghadam </a:t>
            </a:r>
            <a:r>
              <a:rPr lang="en-US" sz="1200" dirty="0" err="1"/>
              <a:t>Khamseh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Unsplash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67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47FEC-8D2B-4C40-9F8E-0DC46823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Alguns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Achados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938E1-054F-C640-A499-2BBEAD37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25" y="2409968"/>
            <a:ext cx="8156708" cy="35826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600" dirty="0" err="1"/>
              <a:t>Diferentes</a:t>
            </a:r>
            <a:r>
              <a:rPr lang="en-US" sz="2600" dirty="0"/>
              <a:t> comunidades com </a:t>
            </a:r>
            <a:r>
              <a:rPr lang="en-US" sz="2600" dirty="0" err="1"/>
              <a:t>diferentes</a:t>
            </a:r>
            <a:r>
              <a:rPr lang="en-US" sz="2600" dirty="0"/>
              <a:t> </a:t>
            </a:r>
            <a:r>
              <a:rPr lang="en-US" sz="2600" dirty="0" err="1"/>
              <a:t>vocabulários</a:t>
            </a:r>
            <a:endParaRPr lang="en-US" sz="2600" dirty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600" dirty="0" err="1"/>
              <a:t>Centralidade</a:t>
            </a:r>
            <a:r>
              <a:rPr lang="en-US" sz="2600" dirty="0"/>
              <a:t> de </a:t>
            </a:r>
            <a:r>
              <a:rPr lang="en-US" sz="2600" dirty="0" err="1"/>
              <a:t>gramáticas</a:t>
            </a:r>
            <a:r>
              <a:rPr lang="en-US" sz="2600" dirty="0"/>
              <a:t> “</a:t>
            </a:r>
            <a:r>
              <a:rPr lang="en-US" sz="2600" dirty="0" err="1"/>
              <a:t>científicas</a:t>
            </a:r>
            <a:r>
              <a:rPr lang="en-US" sz="2600" dirty="0"/>
              <a:t>” para </a:t>
            </a:r>
            <a:r>
              <a:rPr lang="en-US" sz="2600" dirty="0" err="1"/>
              <a:t>difundir</a:t>
            </a:r>
            <a:r>
              <a:rPr lang="en-US" sz="2600" dirty="0"/>
              <a:t> </a:t>
            </a:r>
            <a:r>
              <a:rPr lang="en-US" sz="2600" dirty="0" err="1"/>
              <a:t>desinformação</a:t>
            </a:r>
            <a:r>
              <a:rPr lang="en-US" sz="2600" dirty="0"/>
              <a:t> e </a:t>
            </a:r>
            <a:r>
              <a:rPr lang="en-US" sz="2600" dirty="0" err="1"/>
              <a:t>contestá</a:t>
            </a:r>
            <a:r>
              <a:rPr lang="en-US" sz="2600" dirty="0"/>
              <a:t>-la.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600" dirty="0" err="1"/>
              <a:t>Além</a:t>
            </a:r>
            <a:r>
              <a:rPr lang="en-US" sz="2600" dirty="0"/>
              <a:t> dos </a:t>
            </a:r>
            <a:r>
              <a:rPr lang="en-US" sz="2600" dirty="0" err="1"/>
              <a:t>principais</a:t>
            </a:r>
            <a:r>
              <a:rPr lang="en-US" sz="2600" dirty="0"/>
              <a:t> hubs de </a:t>
            </a:r>
            <a:r>
              <a:rPr lang="en-US" sz="2600" dirty="0" err="1"/>
              <a:t>desinformação</a:t>
            </a:r>
            <a:r>
              <a:rPr lang="en-US" sz="2600" dirty="0"/>
              <a:t>, </a:t>
            </a:r>
            <a:r>
              <a:rPr lang="en-US" sz="2600" dirty="0" err="1"/>
              <a:t>conteúdos</a:t>
            </a:r>
            <a:r>
              <a:rPr lang="en-US" sz="2600" dirty="0"/>
              <a:t> </a:t>
            </a:r>
            <a:r>
              <a:rPr lang="en-US" sz="2600" dirty="0" err="1"/>
              <a:t>antivacina</a:t>
            </a:r>
            <a:r>
              <a:rPr lang="en-US" sz="2600" dirty="0"/>
              <a:t> </a:t>
            </a:r>
            <a:r>
              <a:rPr lang="en-US" sz="2600" dirty="0" err="1"/>
              <a:t>são</a:t>
            </a:r>
            <a:r>
              <a:rPr lang="en-US" sz="2600" dirty="0"/>
              <a:t> </a:t>
            </a:r>
            <a:r>
              <a:rPr lang="en-US" sz="2600" dirty="0" err="1"/>
              <a:t>espalhados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uma</a:t>
            </a:r>
            <a:r>
              <a:rPr lang="en-US" sz="2600" dirty="0"/>
              <a:t> </a:t>
            </a:r>
            <a:r>
              <a:rPr lang="en-US" sz="2600" dirty="0" err="1"/>
              <a:t>miríade</a:t>
            </a:r>
            <a:r>
              <a:rPr lang="en-US" sz="2600" dirty="0"/>
              <a:t> de </a:t>
            </a:r>
            <a:r>
              <a:rPr lang="en-US" sz="2600" dirty="0" err="1"/>
              <a:t>perfis</a:t>
            </a:r>
            <a:r>
              <a:rPr lang="en-US" sz="2600" dirty="0"/>
              <a:t> </a:t>
            </a:r>
            <a:r>
              <a:rPr lang="en-US" sz="2600" dirty="0" err="1"/>
              <a:t>focados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muitos</a:t>
            </a:r>
            <a:r>
              <a:rPr lang="en-US" sz="2600" dirty="0"/>
              <a:t> outros </a:t>
            </a:r>
            <a:r>
              <a:rPr lang="en-US" sz="2600" dirty="0" err="1"/>
              <a:t>tópicos</a:t>
            </a:r>
            <a:endParaRPr lang="en-US" sz="2600" dirty="0"/>
          </a:p>
        </p:txBody>
      </p:sp>
      <p:pic>
        <p:nvPicPr>
          <p:cNvPr id="4" name="Google Shape;337;p21">
            <a:extLst>
              <a:ext uri="{FF2B5EF4-FFF2-40B4-BE49-F238E27FC236}">
                <a16:creationId xmlns:a16="http://schemas.microsoft.com/office/drawing/2014/main" id="{A782B4EC-96F3-974E-808D-9041130FEC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485" b="8815"/>
          <a:stretch/>
        </p:blipFill>
        <p:spPr>
          <a:xfrm>
            <a:off x="8224650" y="2433489"/>
            <a:ext cx="4221350" cy="3559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19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47FEC-8D2B-4C40-9F8E-0DC46823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Alguns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Achados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938E1-054F-C640-A499-2BBEAD37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9" y="2164675"/>
            <a:ext cx="7927914" cy="11967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2600" dirty="0" err="1"/>
              <a:t>Grupos</a:t>
            </a:r>
            <a:r>
              <a:rPr lang="en-US" sz="2600" dirty="0"/>
              <a:t> de Telegram </a:t>
            </a:r>
            <a:r>
              <a:rPr lang="en-US" sz="2600" dirty="0" err="1"/>
              <a:t>tiveram</a:t>
            </a:r>
            <a:r>
              <a:rPr lang="en-US" sz="2600" dirty="0"/>
              <a:t> </a:t>
            </a:r>
            <a:r>
              <a:rPr lang="en-US" sz="2600" dirty="0" err="1"/>
              <a:t>papel</a:t>
            </a:r>
            <a:r>
              <a:rPr lang="en-US" sz="2600" dirty="0"/>
              <a:t> </a:t>
            </a:r>
            <a:r>
              <a:rPr lang="en-US" sz="2600" dirty="0" err="1"/>
              <a:t>relevante</a:t>
            </a:r>
            <a:r>
              <a:rPr lang="en-US" sz="2600" dirty="0"/>
              <a:t> no </a:t>
            </a:r>
            <a:r>
              <a:rPr lang="en-US" sz="2600" dirty="0" err="1"/>
              <a:t>ataque</a:t>
            </a:r>
            <a:r>
              <a:rPr lang="en-US" sz="2600" dirty="0"/>
              <a:t> a </a:t>
            </a:r>
            <a:r>
              <a:rPr lang="en-US" sz="2600" dirty="0" err="1"/>
              <a:t>campanhas</a:t>
            </a:r>
            <a:r>
              <a:rPr lang="en-US" sz="2600" dirty="0"/>
              <a:t> </a:t>
            </a:r>
            <a:r>
              <a:rPr lang="en-US" sz="2600" dirty="0" err="1"/>
              <a:t>pró-vacina</a:t>
            </a:r>
            <a:r>
              <a:rPr lang="en-US" sz="2600" dirty="0"/>
              <a:t> e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manutenção</a:t>
            </a:r>
            <a:r>
              <a:rPr lang="en-US" sz="2600" dirty="0"/>
              <a:t> de </a:t>
            </a:r>
            <a:r>
              <a:rPr lang="en-US" sz="2600" dirty="0" err="1"/>
              <a:t>redes</a:t>
            </a:r>
            <a:endParaRPr lang="en-US" sz="2600" dirty="0"/>
          </a:p>
        </p:txBody>
      </p:sp>
      <p:pic>
        <p:nvPicPr>
          <p:cNvPr id="9" name="Google Shape;412;p31">
            <a:extLst>
              <a:ext uri="{FF2B5EF4-FFF2-40B4-BE49-F238E27FC236}">
                <a16:creationId xmlns:a16="http://schemas.microsoft.com/office/drawing/2014/main" id="{EAE09FFC-6CE1-EA4C-BC62-2BD5D408AA6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43496" y="916750"/>
            <a:ext cx="3008741" cy="32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0;p40">
            <a:extLst>
              <a:ext uri="{FF2B5EF4-FFF2-40B4-BE49-F238E27FC236}">
                <a16:creationId xmlns:a16="http://schemas.microsoft.com/office/drawing/2014/main" id="{91F32EA6-F5AC-0348-B54E-BE17BC2448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36" y="3835373"/>
            <a:ext cx="2749430" cy="28278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B3C77F-4793-8943-BF23-3ABD7E7909BC}"/>
              </a:ext>
            </a:extLst>
          </p:cNvPr>
          <p:cNvSpPr txBox="1"/>
          <p:nvPr/>
        </p:nvSpPr>
        <p:spPr>
          <a:xfrm>
            <a:off x="3498635" y="4639587"/>
            <a:ext cx="69492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Imagens </a:t>
            </a:r>
            <a:r>
              <a:rPr lang="en-US" sz="2600" dirty="0" err="1"/>
              <a:t>apelativas</a:t>
            </a:r>
            <a:r>
              <a:rPr lang="en-US" sz="2600" dirty="0"/>
              <a:t> e </a:t>
            </a:r>
            <a:r>
              <a:rPr lang="en-US" sz="2600"/>
              <a:t>sarcasmo </a:t>
            </a:r>
            <a:r>
              <a:rPr lang="en-US" sz="2600" dirty="0" err="1"/>
              <a:t>são</a:t>
            </a:r>
            <a:r>
              <a:rPr lang="en-US" sz="2600" dirty="0"/>
              <a:t> </a:t>
            </a:r>
            <a:r>
              <a:rPr lang="en-US" sz="2600" dirty="0" err="1"/>
              <a:t>centrais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disseminação</a:t>
            </a:r>
            <a:r>
              <a:rPr lang="en-US" sz="2600" dirty="0"/>
              <a:t> da </a:t>
            </a:r>
            <a:r>
              <a:rPr lang="en-US" sz="2600" dirty="0" err="1"/>
              <a:t>desinformação</a:t>
            </a:r>
            <a:endParaRPr lang="pt-PT" sz="2600" dirty="0"/>
          </a:p>
        </p:txBody>
      </p:sp>
    </p:spTree>
    <p:extLst>
      <p:ext uri="{BB962C8B-B14F-4D97-AF65-F5344CB8AC3E}">
        <p14:creationId xmlns:p14="http://schemas.microsoft.com/office/powerpoint/2010/main" val="2979206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10421</TotalTime>
  <Words>666</Words>
  <Application>Microsoft Macintosh PowerPoint</Application>
  <PresentationFormat>Widescreen</PresentationFormat>
  <Paragraphs>82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Average</vt:lpstr>
      <vt:lpstr>Calibri</vt:lpstr>
      <vt:lpstr>Calibri Light</vt:lpstr>
      <vt:lpstr>Wingdings</vt:lpstr>
      <vt:lpstr>Office Theme</vt:lpstr>
      <vt:lpstr>Desafios da Comunicação em Saúde em tempos de transformação da EP</vt:lpstr>
      <vt:lpstr>Cenário Comunicacional</vt:lpstr>
      <vt:lpstr>Desafios importantes</vt:lpstr>
      <vt:lpstr>Desafios importantes</vt:lpstr>
      <vt:lpstr>Crise epistêmica</vt:lpstr>
      <vt:lpstr>Cultura da desinformação</vt:lpstr>
      <vt:lpstr>Hesitação Vacinal</vt:lpstr>
      <vt:lpstr>Alguns Achados</vt:lpstr>
      <vt:lpstr>Alguns Achados</vt:lpstr>
      <vt:lpstr>Cultura da desinformação</vt:lpstr>
      <vt:lpstr>Especialistas na esfera pública</vt:lpstr>
      <vt:lpstr>Sugestões - Gestores (1)</vt:lpstr>
      <vt:lpstr>Sugestões (2)</vt:lpstr>
      <vt:lpstr>Sugestões (3)</vt:lpstr>
      <vt:lpstr>Sugestões (4)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Mudanças e tendências no repertório de confronto</dc:title>
  <dc:creator>Microsoft Office User</dc:creator>
  <cp:lastModifiedBy>Microsoft Office User</cp:lastModifiedBy>
  <cp:revision>63</cp:revision>
  <dcterms:created xsi:type="dcterms:W3CDTF">2021-07-10T16:37:51Z</dcterms:created>
  <dcterms:modified xsi:type="dcterms:W3CDTF">2023-02-14T14:50:47Z</dcterms:modified>
</cp:coreProperties>
</file>