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63" r:id="rId4"/>
    <p:sldId id="265" r:id="rId5"/>
    <p:sldId id="268" r:id="rId6"/>
    <p:sldId id="270" r:id="rId7"/>
    <p:sldId id="267" r:id="rId8"/>
    <p:sldId id="269" r:id="rId9"/>
    <p:sldId id="264" r:id="rId10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8040"/>
    <a:srgbClr val="44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91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A03B71-4ACF-4390-9477-B1E5E8400F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53057A0-FAF3-408F-A6C1-AD6E44A491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0888A67-3287-46A4-862D-2B42555FA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9CA8E-D9CD-4BCF-B243-D0EE84D9474A}" type="datetimeFigureOut">
              <a:rPr lang="pt-BR" smtClean="0"/>
              <a:t>16/08/2022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2C1CBA2-16F3-4416-B021-0ED6F78519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46ECFA3-3883-4D86-9692-712CE5AAA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DBC08-3408-4B78-8BE1-AEDAB9A521F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73450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3AC507-EBF0-4100-8463-9E5F5A152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5603267-2C5B-40F5-B459-23D44F9C51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D3AB1C8-3850-4095-A5E8-257CFC5FB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9CA8E-D9CD-4BCF-B243-D0EE84D9474A}" type="datetimeFigureOut">
              <a:rPr lang="pt-BR" smtClean="0"/>
              <a:t>16/08/2022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6CDCC57-BCC2-4477-A940-262FD875F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FDC149D-DB3E-4093-A389-A63FA85682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DBC08-3408-4B78-8BE1-AEDAB9A521F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93882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2B00D5E-08E9-4401-9994-7615690CED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B7A8A16A-A0AB-4E8C-B99C-DFEECDA65C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30B472F-C2BA-4A6F-85CB-12163B0E79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9CA8E-D9CD-4BCF-B243-D0EE84D9474A}" type="datetimeFigureOut">
              <a:rPr lang="pt-BR" smtClean="0"/>
              <a:t>16/08/2022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8973C94-E923-4601-A608-171BC298C1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96A3162-C318-4EAA-AEF4-3C433F2E5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DBC08-3408-4B78-8BE1-AEDAB9A521F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6759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D9E820-967C-425B-B3F0-DEA5096701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C9782D5-DEAF-45C8-AE79-2DA808BEAD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06106E4-5149-451B-8E4C-ACFDC9548C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9CA8E-D9CD-4BCF-B243-D0EE84D9474A}" type="datetimeFigureOut">
              <a:rPr lang="pt-BR" smtClean="0"/>
              <a:t>16/08/2022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815BEA6-44EA-4E1D-B9A3-D44C61213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DA147EE-D24A-4539-8F82-6B5B7D9DD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DBC08-3408-4B78-8BE1-AEDAB9A521F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4315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90FEFA-11A4-4D5C-B82C-A2D8D90C3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D457C05-4CB6-468B-9A88-4D11F05FA3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91207B3-9200-46AE-89F6-F8B7C2A068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9CA8E-D9CD-4BCF-B243-D0EE84D9474A}" type="datetimeFigureOut">
              <a:rPr lang="pt-BR" smtClean="0"/>
              <a:t>16/08/2022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56FDFB2-E776-4E05-9568-DFE62FEA8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7DFAF77-6D91-4450-B0FB-A7A36073C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DBC08-3408-4B78-8BE1-AEDAB9A521F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6060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93BB6D-EA60-4003-94FE-4DFB15BF68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26FD9BD-4F8A-43F2-9F48-0DC7942DE0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4FFECF4E-8332-46E7-B790-8557D9A213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BF081B7-9C19-41C5-8D49-27C0C8CC80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9CA8E-D9CD-4BCF-B243-D0EE84D9474A}" type="datetimeFigureOut">
              <a:rPr lang="pt-BR" smtClean="0"/>
              <a:t>16/08/2022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E2C35E9-D1D2-4157-8E2B-1B07272E32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55E8084-2DAE-4271-B05E-804A889B9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DBC08-3408-4B78-8BE1-AEDAB9A521F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048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B8AC81-E3C9-4F59-9849-B3EB1F5B8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9268B87-440A-4826-A494-2035BA499C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D3866F4-A533-45EE-9815-99DC6990E4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83720BFB-D748-4D28-B746-85723AA3FB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C2C46B4C-6CFB-4EED-8C2F-03869C7A5E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736411BB-490F-4BF3-A1E3-47B7B68B4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9CA8E-D9CD-4BCF-B243-D0EE84D9474A}" type="datetimeFigureOut">
              <a:rPr lang="pt-BR" smtClean="0"/>
              <a:t>16/08/2022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3E80B087-7A75-4EF9-BF08-114E40FAAE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3C787601-DAFA-4DD5-A3D2-7EDECC0CB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DBC08-3408-4B78-8BE1-AEDAB9A521F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5372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EF6C89-3897-4B9F-BB8A-5CEA2ECCDF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1CB9CC78-B353-485D-91CD-506DDFFB04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9CA8E-D9CD-4BCF-B243-D0EE84D9474A}" type="datetimeFigureOut">
              <a:rPr lang="pt-BR" smtClean="0"/>
              <a:t>16/08/2022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93529C5B-07AD-4F6F-98D8-FC6543D4F4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1572AD1C-CE15-4B73-BBDD-523379A216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DBC08-3408-4B78-8BE1-AEDAB9A521F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8616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9711324C-EBB1-447A-B419-0BCC77C94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9CA8E-D9CD-4BCF-B243-D0EE84D9474A}" type="datetimeFigureOut">
              <a:rPr lang="pt-BR" smtClean="0"/>
              <a:t>16/08/2022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1EA00675-D343-4DFA-9E96-16EA37E21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C6E99921-AAD3-4ECA-AAF4-994D15E2C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DBC08-3408-4B78-8BE1-AEDAB9A521F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6436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BFC284-E3FF-4A8A-8F6C-ECC1633A87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4CB52F9-BCE1-4038-A455-208BB6A4F2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9C160570-B11E-4EA5-8809-4E08D4864F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D08359D-AFE8-4BB9-BE60-49DA6EF05C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9CA8E-D9CD-4BCF-B243-D0EE84D9474A}" type="datetimeFigureOut">
              <a:rPr lang="pt-BR" smtClean="0"/>
              <a:t>16/08/2022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4777A0E-43FB-4BD6-B693-C431B5CE9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8F73B95-07A7-494A-AC43-0934995AF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DBC08-3408-4B78-8BE1-AEDAB9A521F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87566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31C6A1-D4D3-477F-AC65-21FBBE1366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2BFAC02F-CA21-44FD-B5C4-5DA207721C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A5CB194D-FAE3-4DEA-9799-D816FEC291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355A5CB-0422-4064-BACD-5837B3B64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9CA8E-D9CD-4BCF-B243-D0EE84D9474A}" type="datetimeFigureOut">
              <a:rPr lang="pt-BR" smtClean="0"/>
              <a:t>16/08/2022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ACE3C4E-6813-4E23-A3C2-E7D6B09FC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E0DB162-6BCB-45CC-887F-561499C48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DBC08-3408-4B78-8BE1-AEDAB9A521F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9106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7A4AF9E0-EF79-4434-B91D-65DB407CD3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63E4AD6-4E4F-4F99-BF22-D76DC7C69A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27069B9-6F1F-4872-8602-D64DF73999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19CA8E-D9CD-4BCF-B243-D0EE84D9474A}" type="datetimeFigureOut">
              <a:rPr lang="pt-BR" smtClean="0"/>
              <a:t>16/08/2022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75B81E2-8A1F-41D7-B3C2-E6954CBE41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125B935-1B14-4835-BF72-DC267FBF4E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CDBC08-3408-4B78-8BE1-AEDAB9A521F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1235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>
            <a:extLst>
              <a:ext uri="{FF2B5EF4-FFF2-40B4-BE49-F238E27FC236}">
                <a16:creationId xmlns:a16="http://schemas.microsoft.com/office/drawing/2014/main" id="{D788B0C6-DDB7-44BB-8424-4DDA24E92B9E}"/>
              </a:ext>
            </a:extLst>
          </p:cNvPr>
          <p:cNvSpPr/>
          <p:nvPr/>
        </p:nvSpPr>
        <p:spPr>
          <a:xfrm>
            <a:off x="255639" y="235974"/>
            <a:ext cx="11651226" cy="6381136"/>
          </a:xfrm>
          <a:prstGeom prst="rect">
            <a:avLst/>
          </a:prstGeom>
          <a:solidFill>
            <a:srgbClr val="0E804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C5939DD3-222A-4A88-84C1-D089EFDEE32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6669" y="0"/>
            <a:ext cx="9809165" cy="6033787"/>
          </a:xfrm>
        </p:spPr>
      </p:pic>
      <p:sp>
        <p:nvSpPr>
          <p:cNvPr id="8" name="Título 1">
            <a:extLst>
              <a:ext uri="{FF2B5EF4-FFF2-40B4-BE49-F238E27FC236}">
                <a16:creationId xmlns:a16="http://schemas.microsoft.com/office/drawing/2014/main" id="{FC64AF8A-5A09-4488-8121-B8C6BD426E56}"/>
              </a:ext>
            </a:extLst>
          </p:cNvPr>
          <p:cNvSpPr txBox="1">
            <a:spLocks/>
          </p:cNvSpPr>
          <p:nvPr/>
        </p:nvSpPr>
        <p:spPr>
          <a:xfrm>
            <a:off x="1625752" y="4245925"/>
            <a:ext cx="9144000" cy="13863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5400" dirty="0">
                <a:solidFill>
                  <a:schemeClr val="bg1"/>
                </a:solidFill>
                <a:latin typeface="+mn-lt"/>
              </a:rPr>
              <a:t>Desafios e Perspectivas da Gestão na Implementação das </a:t>
            </a:r>
            <a:r>
              <a:rPr lang="pt-BR" sz="5400" dirty="0" err="1">
                <a:solidFill>
                  <a:schemeClr val="bg1"/>
                </a:solidFill>
                <a:latin typeface="+mn-lt"/>
              </a:rPr>
              <a:t>PICs</a:t>
            </a:r>
            <a:endParaRPr lang="pt-BR" sz="5400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99927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85ECE2BF-FC55-4013-83E8-28E73E7D93E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0035" y="-589935"/>
            <a:ext cx="12382035" cy="7616404"/>
          </a:xfrm>
        </p:spPr>
      </p:pic>
      <p:sp>
        <p:nvSpPr>
          <p:cNvPr id="6" name="Subtítulo 2">
            <a:extLst>
              <a:ext uri="{FF2B5EF4-FFF2-40B4-BE49-F238E27FC236}">
                <a16:creationId xmlns:a16="http://schemas.microsoft.com/office/drawing/2014/main" id="{0303DBB7-D785-49FE-A01B-238FF3800836}"/>
              </a:ext>
            </a:extLst>
          </p:cNvPr>
          <p:cNvSpPr txBox="1">
            <a:spLocks/>
          </p:cNvSpPr>
          <p:nvPr/>
        </p:nvSpPr>
        <p:spPr>
          <a:xfrm>
            <a:off x="6000981" y="3020267"/>
            <a:ext cx="6052473" cy="5957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2000" dirty="0">
                <a:solidFill>
                  <a:schemeClr val="bg1"/>
                </a:solidFill>
              </a:rPr>
              <a:t>Maria Cristina </a:t>
            </a:r>
            <a:r>
              <a:rPr lang="pt-BR" sz="2000" dirty="0" err="1">
                <a:solidFill>
                  <a:schemeClr val="bg1"/>
                </a:solidFill>
              </a:rPr>
              <a:t>Willemann</a:t>
            </a:r>
            <a:r>
              <a:rPr lang="pt-BR" sz="2000" dirty="0">
                <a:solidFill>
                  <a:schemeClr val="bg1"/>
                </a:solidFill>
              </a:rPr>
              <a:t> – coord. Técnica </a:t>
            </a:r>
            <a:r>
              <a:rPr lang="pt-BR" sz="2000" dirty="0" err="1">
                <a:solidFill>
                  <a:schemeClr val="bg1"/>
                </a:solidFill>
              </a:rPr>
              <a:t>Cosems</a:t>
            </a:r>
            <a:endParaRPr lang="pt-BR" sz="2000" dirty="0">
              <a:solidFill>
                <a:schemeClr val="bg1"/>
              </a:solidFill>
            </a:endParaRPr>
          </a:p>
          <a:p>
            <a:r>
              <a:rPr lang="pt-BR" sz="2000" dirty="0" err="1">
                <a:solidFill>
                  <a:schemeClr val="bg1"/>
                </a:solidFill>
              </a:rPr>
              <a:t>Daisson</a:t>
            </a:r>
            <a:r>
              <a:rPr lang="pt-BR" sz="2000" dirty="0">
                <a:solidFill>
                  <a:schemeClr val="bg1"/>
                </a:solidFill>
              </a:rPr>
              <a:t> José </a:t>
            </a:r>
            <a:r>
              <a:rPr lang="pt-BR" sz="2000" dirty="0" err="1">
                <a:solidFill>
                  <a:schemeClr val="bg1"/>
                </a:solidFill>
              </a:rPr>
              <a:t>Trevisol</a:t>
            </a:r>
            <a:r>
              <a:rPr lang="pt-BR" sz="2000" dirty="0">
                <a:solidFill>
                  <a:schemeClr val="bg1"/>
                </a:solidFill>
              </a:rPr>
              <a:t> – Presidente </a:t>
            </a:r>
            <a:r>
              <a:rPr lang="pt-BR" sz="2000" dirty="0" err="1">
                <a:solidFill>
                  <a:schemeClr val="bg1"/>
                </a:solidFill>
              </a:rPr>
              <a:t>Cosems</a:t>
            </a:r>
            <a:endParaRPr lang="pt-BR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38702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E3E826E3-E693-4EB2-BE20-BFC8598B42D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304" y="-44258"/>
            <a:ext cx="12295962" cy="6918348"/>
          </a:xfr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24A9E189-BBFE-41E5-BB10-B52D2260B2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4877" y="581447"/>
            <a:ext cx="10515600" cy="1325563"/>
          </a:xfrm>
        </p:spPr>
        <p:txBody>
          <a:bodyPr/>
          <a:lstStyle/>
          <a:p>
            <a:pPr algn="ctr"/>
            <a:r>
              <a:rPr lang="pt-BR" b="1" dirty="0">
                <a:solidFill>
                  <a:srgbClr val="0E8040"/>
                </a:solidFill>
              </a:rPr>
              <a:t>Porque oferecer </a:t>
            </a:r>
            <a:r>
              <a:rPr lang="pt-BR" b="1" dirty="0" err="1">
                <a:solidFill>
                  <a:srgbClr val="0E8040"/>
                </a:solidFill>
              </a:rPr>
              <a:t>PICs</a:t>
            </a:r>
            <a:r>
              <a:rPr lang="pt-BR" b="1" dirty="0">
                <a:solidFill>
                  <a:srgbClr val="0E8040"/>
                </a:solidFill>
              </a:rPr>
              <a:t> no meu município?</a:t>
            </a:r>
          </a:p>
        </p:txBody>
      </p:sp>
      <p:sp>
        <p:nvSpPr>
          <p:cNvPr id="6" name="Espaço Reservado para Conteúdo 2">
            <a:extLst>
              <a:ext uri="{FF2B5EF4-FFF2-40B4-BE49-F238E27FC236}">
                <a16:creationId xmlns:a16="http://schemas.microsoft.com/office/drawing/2014/main" id="{63DB0B37-F673-4E02-A361-FE1546AD375E}"/>
              </a:ext>
            </a:extLst>
          </p:cNvPr>
          <p:cNvSpPr txBox="1">
            <a:spLocks/>
          </p:cNvSpPr>
          <p:nvPr/>
        </p:nvSpPr>
        <p:spPr>
          <a:xfrm>
            <a:off x="864877" y="1907010"/>
            <a:ext cx="10515600" cy="3687990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>
                <a:solidFill>
                  <a:srgbClr val="0E8040"/>
                </a:solidFill>
              </a:rPr>
              <a:t>Evidências de melhoria no tratamento de doenças (especialmente as crônicas)</a:t>
            </a:r>
          </a:p>
          <a:p>
            <a:r>
              <a:rPr lang="pt-BR" dirty="0">
                <a:solidFill>
                  <a:srgbClr val="0E8040"/>
                </a:solidFill>
              </a:rPr>
              <a:t>Evidências de aumento da qualidade de vida dos munícipes – impacto na saúde mental e prevenção de agravos</a:t>
            </a:r>
          </a:p>
          <a:p>
            <a:r>
              <a:rPr lang="pt-BR" dirty="0">
                <a:solidFill>
                  <a:srgbClr val="0E8040"/>
                </a:solidFill>
              </a:rPr>
              <a:t>Aumento da resolutividade do cuidado nos diferentes pontos da Rede de Atenção à Saúde (RAS)</a:t>
            </a:r>
          </a:p>
          <a:p>
            <a:r>
              <a:rPr lang="pt-BR" dirty="0">
                <a:solidFill>
                  <a:srgbClr val="0E8040"/>
                </a:solidFill>
              </a:rPr>
              <a:t>Contribuir para o uso r acional de medicamentos</a:t>
            </a:r>
          </a:p>
          <a:p>
            <a:r>
              <a:rPr lang="pt-BR" dirty="0">
                <a:solidFill>
                  <a:srgbClr val="0E8040"/>
                </a:solidFill>
              </a:rPr>
              <a:t>Redução da sobrecarga nas consultas individuais e encaminhamentos para especialistas</a:t>
            </a:r>
          </a:p>
          <a:p>
            <a:r>
              <a:rPr lang="pt-BR" dirty="0">
                <a:solidFill>
                  <a:srgbClr val="0E8040"/>
                </a:solidFill>
              </a:rPr>
              <a:t>Forma de oferecer promoção da saúde nas unidades de atendimento à população – características de unidades de “doença”</a:t>
            </a:r>
          </a:p>
          <a:p>
            <a:r>
              <a:rPr lang="pt-BR" dirty="0">
                <a:solidFill>
                  <a:srgbClr val="0E8040"/>
                </a:solidFill>
              </a:rPr>
              <a:t>Melhora da qualidade do serviço e da relação entre o profissional e cidadão </a:t>
            </a:r>
          </a:p>
          <a:p>
            <a:r>
              <a:rPr lang="pt-BR" dirty="0">
                <a:solidFill>
                  <a:srgbClr val="0E8040"/>
                </a:solidFill>
              </a:rPr>
              <a:t>Inovação e experiência bem-sucedida da gestão </a:t>
            </a:r>
          </a:p>
        </p:txBody>
      </p:sp>
    </p:spTree>
    <p:extLst>
      <p:ext uri="{BB962C8B-B14F-4D97-AF65-F5344CB8AC3E}">
        <p14:creationId xmlns:p14="http://schemas.microsoft.com/office/powerpoint/2010/main" val="21266934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E3E826E3-E693-4EB2-BE20-BFC8598B42D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304" y="-44258"/>
            <a:ext cx="12295962" cy="6918348"/>
          </a:xfr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24A9E189-BBFE-41E5-BB10-B52D2260B2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66571"/>
            <a:ext cx="10515600" cy="1325563"/>
          </a:xfrm>
        </p:spPr>
        <p:txBody>
          <a:bodyPr/>
          <a:lstStyle/>
          <a:p>
            <a:pPr algn="ctr"/>
            <a:r>
              <a:rPr lang="pt-BR" b="1" dirty="0">
                <a:solidFill>
                  <a:srgbClr val="0E8040"/>
                </a:solidFill>
              </a:rPr>
              <a:t>Desafios da implementação das </a:t>
            </a:r>
            <a:r>
              <a:rPr lang="pt-BR" b="1" dirty="0" err="1">
                <a:solidFill>
                  <a:srgbClr val="0E8040"/>
                </a:solidFill>
              </a:rPr>
              <a:t>PICs</a:t>
            </a:r>
            <a:r>
              <a:rPr lang="pt-BR" b="1" dirty="0">
                <a:solidFill>
                  <a:srgbClr val="0E8040"/>
                </a:solidFill>
              </a:rPr>
              <a:t> nos municípios</a:t>
            </a:r>
          </a:p>
        </p:txBody>
      </p:sp>
      <p:sp>
        <p:nvSpPr>
          <p:cNvPr id="6" name="Espaço Reservado para Conteúdo 2">
            <a:extLst>
              <a:ext uri="{FF2B5EF4-FFF2-40B4-BE49-F238E27FC236}">
                <a16:creationId xmlns:a16="http://schemas.microsoft.com/office/drawing/2014/main" id="{63DB0B37-F673-4E02-A361-FE1546AD375E}"/>
              </a:ext>
            </a:extLst>
          </p:cNvPr>
          <p:cNvSpPr txBox="1">
            <a:spLocks/>
          </p:cNvSpPr>
          <p:nvPr/>
        </p:nvSpPr>
        <p:spPr>
          <a:xfrm>
            <a:off x="838200" y="2546555"/>
            <a:ext cx="10515600" cy="363040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>
                <a:solidFill>
                  <a:srgbClr val="0E8040"/>
                </a:solidFill>
              </a:rPr>
              <a:t>Falta de priorização</a:t>
            </a:r>
          </a:p>
          <a:p>
            <a:r>
              <a:rPr lang="pt-BR" dirty="0">
                <a:solidFill>
                  <a:srgbClr val="0E8040"/>
                </a:solidFill>
              </a:rPr>
              <a:t>Sensibilização da gestão </a:t>
            </a:r>
          </a:p>
          <a:p>
            <a:r>
              <a:rPr lang="pt-BR" dirty="0">
                <a:solidFill>
                  <a:srgbClr val="0E8040"/>
                </a:solidFill>
              </a:rPr>
              <a:t>Recurso financeiro específico destinado – “cobertor curto”</a:t>
            </a:r>
          </a:p>
          <a:p>
            <a:pPr lvl="1"/>
            <a:r>
              <a:rPr lang="pt-BR" dirty="0">
                <a:solidFill>
                  <a:srgbClr val="0E8040"/>
                </a:solidFill>
              </a:rPr>
              <a:t>Estudo indica que é cerca de 0,008% (menos de 3 milhões) do SUS</a:t>
            </a:r>
          </a:p>
          <a:p>
            <a:pPr lvl="1"/>
            <a:r>
              <a:rPr lang="pt-BR" dirty="0">
                <a:solidFill>
                  <a:srgbClr val="0E8040"/>
                </a:solidFill>
              </a:rPr>
              <a:t>Recurso federal transferido – </a:t>
            </a:r>
          </a:p>
          <a:p>
            <a:pPr lvl="2"/>
            <a:r>
              <a:rPr lang="pt-BR" dirty="0">
                <a:solidFill>
                  <a:srgbClr val="0E8040"/>
                </a:solidFill>
              </a:rPr>
              <a:t>Integra o recurso da atenção primária</a:t>
            </a:r>
          </a:p>
          <a:p>
            <a:pPr lvl="2"/>
            <a:r>
              <a:rPr lang="pt-BR" dirty="0">
                <a:solidFill>
                  <a:srgbClr val="0E8040"/>
                </a:solidFill>
              </a:rPr>
              <a:t>Alguns procedimentos pagos pela média complexidade</a:t>
            </a:r>
          </a:p>
          <a:p>
            <a:pPr lvl="2"/>
            <a:r>
              <a:rPr lang="pt-BR" dirty="0">
                <a:solidFill>
                  <a:srgbClr val="0E8040"/>
                </a:solidFill>
              </a:rPr>
              <a:t>Plantas medicinais e fitoterápicos – assistência farmacêutica</a:t>
            </a:r>
          </a:p>
          <a:p>
            <a:pPr lvl="2"/>
            <a:r>
              <a:rPr lang="pt-BR" dirty="0">
                <a:solidFill>
                  <a:srgbClr val="0E8040"/>
                </a:solidFill>
              </a:rPr>
              <a:t>Cada vez menor e atualmente relacionado ao cadastramento e desempenho em indicadores mínimos da APS</a:t>
            </a:r>
          </a:p>
          <a:p>
            <a:pPr lvl="2"/>
            <a:r>
              <a:rPr lang="pt-BR" dirty="0">
                <a:solidFill>
                  <a:srgbClr val="0E8040"/>
                </a:solidFill>
              </a:rPr>
              <a:t>Pouco apoio financeiro estadual</a:t>
            </a:r>
          </a:p>
          <a:p>
            <a:pPr lvl="2"/>
            <a:r>
              <a:rPr lang="pt-BR" dirty="0">
                <a:solidFill>
                  <a:srgbClr val="0E8040"/>
                </a:solidFill>
              </a:rPr>
              <a:t>Investimento principalmente municipal – relacionado ao pagamento de profissionais</a:t>
            </a:r>
          </a:p>
          <a:p>
            <a:pPr lvl="2"/>
            <a:endParaRPr lang="pt-BR" dirty="0">
              <a:solidFill>
                <a:srgbClr val="0E8040"/>
              </a:solidFill>
            </a:endParaRPr>
          </a:p>
          <a:p>
            <a:pPr lvl="2"/>
            <a:endParaRPr lang="pt-BR" dirty="0">
              <a:solidFill>
                <a:srgbClr val="0E8040"/>
              </a:solidFill>
            </a:endParaRPr>
          </a:p>
          <a:p>
            <a:endParaRPr lang="pt-BR" dirty="0">
              <a:solidFill>
                <a:srgbClr val="0E80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98866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E3E826E3-E693-4EB2-BE20-BFC8598B42D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304" y="-44258"/>
            <a:ext cx="12295962" cy="6918348"/>
          </a:xfr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24A9E189-BBFE-41E5-BB10-B52D2260B2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66571"/>
            <a:ext cx="10515600" cy="1325563"/>
          </a:xfrm>
        </p:spPr>
        <p:txBody>
          <a:bodyPr/>
          <a:lstStyle/>
          <a:p>
            <a:pPr algn="ctr"/>
            <a:r>
              <a:rPr lang="pt-BR" b="1" dirty="0">
                <a:solidFill>
                  <a:srgbClr val="0E8040"/>
                </a:solidFill>
              </a:rPr>
              <a:t>Desafios da implementação das </a:t>
            </a:r>
            <a:r>
              <a:rPr lang="pt-BR" b="1" dirty="0" err="1">
                <a:solidFill>
                  <a:srgbClr val="0E8040"/>
                </a:solidFill>
              </a:rPr>
              <a:t>PICs</a:t>
            </a:r>
            <a:r>
              <a:rPr lang="pt-BR" b="1" dirty="0">
                <a:solidFill>
                  <a:srgbClr val="0E8040"/>
                </a:solidFill>
              </a:rPr>
              <a:t> nos municípios</a:t>
            </a:r>
          </a:p>
        </p:txBody>
      </p:sp>
      <p:sp>
        <p:nvSpPr>
          <p:cNvPr id="6" name="Espaço Reservado para Conteúdo 2">
            <a:extLst>
              <a:ext uri="{FF2B5EF4-FFF2-40B4-BE49-F238E27FC236}">
                <a16:creationId xmlns:a16="http://schemas.microsoft.com/office/drawing/2014/main" id="{63DB0B37-F673-4E02-A361-FE1546AD375E}"/>
              </a:ext>
            </a:extLst>
          </p:cNvPr>
          <p:cNvSpPr txBox="1">
            <a:spLocks/>
          </p:cNvSpPr>
          <p:nvPr/>
        </p:nvSpPr>
        <p:spPr>
          <a:xfrm>
            <a:off x="838200" y="2546555"/>
            <a:ext cx="10515600" cy="363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>
                <a:solidFill>
                  <a:srgbClr val="0E8040"/>
                </a:solidFill>
              </a:rPr>
              <a:t>Pessoal</a:t>
            </a:r>
          </a:p>
          <a:p>
            <a:pPr lvl="1"/>
            <a:r>
              <a:rPr lang="pt-BR" dirty="0">
                <a:solidFill>
                  <a:srgbClr val="0E8040"/>
                </a:solidFill>
              </a:rPr>
              <a:t>Dificuldade de contratação</a:t>
            </a:r>
          </a:p>
          <a:p>
            <a:pPr lvl="2"/>
            <a:r>
              <a:rPr lang="pt-BR" dirty="0">
                <a:solidFill>
                  <a:srgbClr val="0E8040"/>
                </a:solidFill>
              </a:rPr>
              <a:t>Profissional inespecífico</a:t>
            </a:r>
          </a:p>
          <a:p>
            <a:pPr lvl="2"/>
            <a:r>
              <a:rPr lang="pt-BR" dirty="0">
                <a:solidFill>
                  <a:srgbClr val="0E8040"/>
                </a:solidFill>
              </a:rPr>
              <a:t>Cargas horárias diferentes e com impacto diferente na inserção das equipes</a:t>
            </a:r>
          </a:p>
          <a:p>
            <a:pPr lvl="2"/>
            <a:endParaRPr lang="pt-BR" dirty="0">
              <a:solidFill>
                <a:srgbClr val="0E8040"/>
              </a:solidFill>
            </a:endParaRPr>
          </a:p>
          <a:p>
            <a:r>
              <a:rPr lang="pt-BR" dirty="0">
                <a:solidFill>
                  <a:srgbClr val="0E8040"/>
                </a:solidFill>
              </a:rPr>
              <a:t>Treinamento e gestão de pessoas </a:t>
            </a:r>
          </a:p>
          <a:p>
            <a:pPr lvl="1"/>
            <a:r>
              <a:rPr lang="pt-BR" dirty="0">
                <a:solidFill>
                  <a:srgbClr val="0E8040"/>
                </a:solidFill>
              </a:rPr>
              <a:t>Desenvolver habilidades, vontade e possibilidade de realização de </a:t>
            </a:r>
            <a:r>
              <a:rPr lang="pt-BR" dirty="0" err="1">
                <a:solidFill>
                  <a:srgbClr val="0E8040"/>
                </a:solidFill>
              </a:rPr>
              <a:t>PICs</a:t>
            </a:r>
            <a:r>
              <a:rPr lang="pt-BR" dirty="0">
                <a:solidFill>
                  <a:srgbClr val="0E8040"/>
                </a:solidFill>
              </a:rPr>
              <a:t>, sem pagar mais, com pouco tempo disponível quando acontece concomitante a outro serviço – unidade básica ou policlínicas</a:t>
            </a:r>
          </a:p>
          <a:p>
            <a:endParaRPr lang="pt-BR" dirty="0">
              <a:solidFill>
                <a:srgbClr val="0E8040"/>
              </a:solidFill>
            </a:endParaRPr>
          </a:p>
          <a:p>
            <a:endParaRPr lang="pt-BR" dirty="0">
              <a:solidFill>
                <a:srgbClr val="0E80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56403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E3E826E3-E693-4EB2-BE20-BFC8598B42D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304" y="-44258"/>
            <a:ext cx="12295962" cy="6918348"/>
          </a:xfr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24A9E189-BBFE-41E5-BB10-B52D2260B2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66571"/>
            <a:ext cx="10515600" cy="1325563"/>
          </a:xfrm>
        </p:spPr>
        <p:txBody>
          <a:bodyPr/>
          <a:lstStyle/>
          <a:p>
            <a:pPr algn="ctr"/>
            <a:r>
              <a:rPr lang="pt-BR" b="1" dirty="0">
                <a:solidFill>
                  <a:srgbClr val="0E8040"/>
                </a:solidFill>
              </a:rPr>
              <a:t>Desafios da implementação das </a:t>
            </a:r>
            <a:r>
              <a:rPr lang="pt-BR" b="1" dirty="0" err="1">
                <a:solidFill>
                  <a:srgbClr val="0E8040"/>
                </a:solidFill>
              </a:rPr>
              <a:t>PICs</a:t>
            </a:r>
            <a:r>
              <a:rPr lang="pt-BR" b="1" dirty="0">
                <a:solidFill>
                  <a:srgbClr val="0E8040"/>
                </a:solidFill>
              </a:rPr>
              <a:t> nos municípios</a:t>
            </a:r>
          </a:p>
        </p:txBody>
      </p:sp>
      <p:sp>
        <p:nvSpPr>
          <p:cNvPr id="6" name="Espaço Reservado para Conteúdo 2">
            <a:extLst>
              <a:ext uri="{FF2B5EF4-FFF2-40B4-BE49-F238E27FC236}">
                <a16:creationId xmlns:a16="http://schemas.microsoft.com/office/drawing/2014/main" id="{63DB0B37-F673-4E02-A361-FE1546AD375E}"/>
              </a:ext>
            </a:extLst>
          </p:cNvPr>
          <p:cNvSpPr txBox="1">
            <a:spLocks/>
          </p:cNvSpPr>
          <p:nvPr/>
        </p:nvSpPr>
        <p:spPr>
          <a:xfrm>
            <a:off x="838200" y="2546555"/>
            <a:ext cx="10515600" cy="363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>
                <a:solidFill>
                  <a:srgbClr val="0E8040"/>
                </a:solidFill>
              </a:rPr>
              <a:t>Contratação de serviços</a:t>
            </a:r>
          </a:p>
          <a:p>
            <a:pPr lvl="1"/>
            <a:r>
              <a:rPr lang="pt-BR" dirty="0">
                <a:solidFill>
                  <a:srgbClr val="0E8040"/>
                </a:solidFill>
              </a:rPr>
              <a:t>Licitação de atendimento ou credenciamento de clínicas especializadas</a:t>
            </a:r>
          </a:p>
          <a:p>
            <a:pPr lvl="1"/>
            <a:r>
              <a:rPr lang="pt-BR" dirty="0">
                <a:solidFill>
                  <a:srgbClr val="0E8040"/>
                </a:solidFill>
              </a:rPr>
              <a:t>Custo mais elevado que estruturar o ambiente para as pessoas</a:t>
            </a:r>
          </a:p>
          <a:p>
            <a:pPr lvl="1"/>
            <a:r>
              <a:rPr lang="pt-BR" dirty="0">
                <a:solidFill>
                  <a:srgbClr val="0E8040"/>
                </a:solidFill>
              </a:rPr>
              <a:t>Dificuldade de estabelecer o vínculo e cuidado sanitário com a população</a:t>
            </a:r>
          </a:p>
          <a:p>
            <a:pPr lvl="1"/>
            <a:r>
              <a:rPr lang="pt-BR" dirty="0">
                <a:solidFill>
                  <a:srgbClr val="0E8040"/>
                </a:solidFill>
              </a:rPr>
              <a:t>Qualidade e estabilidade questionável</a:t>
            </a:r>
          </a:p>
          <a:p>
            <a:pPr lvl="2"/>
            <a:endParaRPr lang="pt-BR" dirty="0">
              <a:solidFill>
                <a:srgbClr val="0E8040"/>
              </a:solidFill>
            </a:endParaRPr>
          </a:p>
          <a:p>
            <a:r>
              <a:rPr lang="pt-BR" dirty="0">
                <a:solidFill>
                  <a:srgbClr val="0E8040"/>
                </a:solidFill>
              </a:rPr>
              <a:t>Adequação do espaço físico</a:t>
            </a:r>
          </a:p>
          <a:p>
            <a:pPr lvl="1"/>
            <a:r>
              <a:rPr lang="pt-BR" dirty="0">
                <a:solidFill>
                  <a:srgbClr val="0E8040"/>
                </a:solidFill>
              </a:rPr>
              <a:t>Normalmente requerem pouca estrutura extra e insumos são baratos, mas necessitam de espaço, silêncio</a:t>
            </a:r>
          </a:p>
          <a:p>
            <a:endParaRPr lang="pt-BR" dirty="0">
              <a:solidFill>
                <a:srgbClr val="0E8040"/>
              </a:solidFill>
            </a:endParaRPr>
          </a:p>
          <a:p>
            <a:endParaRPr lang="pt-BR" dirty="0">
              <a:solidFill>
                <a:srgbClr val="0E80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28187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E3E826E3-E693-4EB2-BE20-BFC8598B42D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304" y="-44258"/>
            <a:ext cx="12295962" cy="6918348"/>
          </a:xfrm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3455" y="983674"/>
            <a:ext cx="7552377" cy="5090302"/>
          </a:xfrm>
          <a:prstGeom prst="rect">
            <a:avLst/>
          </a:prstGeom>
        </p:spPr>
      </p:pic>
      <p:sp>
        <p:nvSpPr>
          <p:cNvPr id="7" name="Retângulo 6"/>
          <p:cNvSpPr/>
          <p:nvPr/>
        </p:nvSpPr>
        <p:spPr>
          <a:xfrm>
            <a:off x="8851268" y="1649048"/>
            <a:ext cx="2743954" cy="35317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/>
              <a:t>NOTA TÉCNICA Nº 43/2022/SEI/GQUIP/GGTPS/DIRE3/ANVISA</a:t>
            </a:r>
          </a:p>
          <a:p>
            <a:endParaRPr lang="pt-BR" dirty="0"/>
          </a:p>
          <a:p>
            <a:r>
              <a:rPr lang="pt-BR" dirty="0"/>
              <a:t>10/06/2022</a:t>
            </a:r>
          </a:p>
          <a:p>
            <a:endParaRPr lang="pt-B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050" dirty="0" err="1"/>
              <a:t>Dentística</a:t>
            </a:r>
            <a:r>
              <a:rPr lang="pt-BR" sz="1050" dirty="0"/>
              <a:t>: tratamento da cárie dental – ação antimicrobiana;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050" dirty="0"/>
              <a:t>Periodontia: prevenção e tratamento dos quadros inflamatórios/infecciosos;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050" dirty="0"/>
              <a:t>Endodontia: potencialização da fase de </a:t>
            </a:r>
            <a:r>
              <a:rPr lang="pt-BR" sz="1050" dirty="0" err="1"/>
              <a:t>sanificação</a:t>
            </a:r>
            <a:r>
              <a:rPr lang="pt-BR" sz="1050" dirty="0"/>
              <a:t> do sistema de canais radiculares;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050" dirty="0"/>
              <a:t>Cirurgia odontológica: auxílio no processo de reparação tecidual;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050" dirty="0"/>
              <a:t>Estética: auxílio à limpeza e assepsia de pele;</a:t>
            </a:r>
          </a:p>
        </p:txBody>
      </p:sp>
      <p:cxnSp>
        <p:nvCxnSpPr>
          <p:cNvPr id="9" name="Conector Angulado 8"/>
          <p:cNvCxnSpPr/>
          <p:nvPr/>
        </p:nvCxnSpPr>
        <p:spPr>
          <a:xfrm flipV="1">
            <a:off x="6303818" y="3491345"/>
            <a:ext cx="2520773" cy="803564"/>
          </a:xfrm>
          <a:prstGeom prst="bentConnector3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aixaDeTexto 9"/>
          <p:cNvSpPr txBox="1"/>
          <p:nvPr/>
        </p:nvSpPr>
        <p:spPr>
          <a:xfrm>
            <a:off x="817419" y="460454"/>
            <a:ext cx="3213765" cy="4801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pt-BR" sz="2800" dirty="0">
                <a:solidFill>
                  <a:srgbClr val="0E8040"/>
                </a:solidFill>
              </a:rPr>
              <a:t>Desafio Normativo</a:t>
            </a:r>
          </a:p>
        </p:txBody>
      </p:sp>
    </p:spTree>
    <p:extLst>
      <p:ext uri="{BB962C8B-B14F-4D97-AF65-F5344CB8AC3E}">
        <p14:creationId xmlns:p14="http://schemas.microsoft.com/office/powerpoint/2010/main" val="36211117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E3E826E3-E693-4EB2-BE20-BFC8598B42D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304" y="-44258"/>
            <a:ext cx="12295962" cy="6918348"/>
          </a:xfr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24A9E189-BBFE-41E5-BB10-B52D2260B2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2390"/>
            <a:ext cx="10515600" cy="1325563"/>
          </a:xfrm>
        </p:spPr>
        <p:txBody>
          <a:bodyPr/>
          <a:lstStyle/>
          <a:p>
            <a:pPr algn="ctr"/>
            <a:r>
              <a:rPr lang="pt-BR" b="1" dirty="0">
                <a:solidFill>
                  <a:srgbClr val="0E8040"/>
                </a:solidFill>
              </a:rPr>
              <a:t>Perspectivas</a:t>
            </a:r>
          </a:p>
        </p:txBody>
      </p:sp>
      <p:sp>
        <p:nvSpPr>
          <p:cNvPr id="6" name="Espaço Reservado para Conteúdo 2">
            <a:extLst>
              <a:ext uri="{FF2B5EF4-FFF2-40B4-BE49-F238E27FC236}">
                <a16:creationId xmlns:a16="http://schemas.microsoft.com/office/drawing/2014/main" id="{63DB0B37-F673-4E02-A361-FE1546AD375E}"/>
              </a:ext>
            </a:extLst>
          </p:cNvPr>
          <p:cNvSpPr txBox="1">
            <a:spLocks/>
          </p:cNvSpPr>
          <p:nvPr/>
        </p:nvSpPr>
        <p:spPr>
          <a:xfrm>
            <a:off x="838200" y="1637953"/>
            <a:ext cx="10515600" cy="444419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>
                <a:solidFill>
                  <a:srgbClr val="0E8040"/>
                </a:solidFill>
              </a:rPr>
              <a:t>Formação de Comissão para desenhar a Política Estadual de </a:t>
            </a:r>
            <a:r>
              <a:rPr lang="pt-BR" dirty="0" err="1">
                <a:solidFill>
                  <a:srgbClr val="0E8040"/>
                </a:solidFill>
              </a:rPr>
              <a:t>PICs</a:t>
            </a:r>
            <a:r>
              <a:rPr lang="pt-BR" dirty="0">
                <a:solidFill>
                  <a:srgbClr val="0E8040"/>
                </a:solidFill>
              </a:rPr>
              <a:t> em SC</a:t>
            </a:r>
          </a:p>
          <a:p>
            <a:pPr lvl="1"/>
            <a:r>
              <a:rPr lang="pt-BR" dirty="0">
                <a:solidFill>
                  <a:srgbClr val="0E8040"/>
                </a:solidFill>
              </a:rPr>
              <a:t>Participação do </a:t>
            </a:r>
            <a:r>
              <a:rPr lang="pt-BR" dirty="0" err="1">
                <a:solidFill>
                  <a:srgbClr val="0E8040"/>
                </a:solidFill>
              </a:rPr>
              <a:t>Cosems</a:t>
            </a:r>
            <a:r>
              <a:rPr lang="pt-BR" dirty="0">
                <a:solidFill>
                  <a:srgbClr val="0E8040"/>
                </a:solidFill>
              </a:rPr>
              <a:t> – técnicos da instituição e gestores/ técnicos municipais </a:t>
            </a:r>
          </a:p>
          <a:p>
            <a:pPr lvl="1"/>
            <a:r>
              <a:rPr lang="pt-BR" dirty="0">
                <a:solidFill>
                  <a:srgbClr val="0E8040"/>
                </a:solidFill>
              </a:rPr>
              <a:t>Possibilidade de </a:t>
            </a:r>
            <a:r>
              <a:rPr lang="pt-BR" dirty="0" err="1">
                <a:solidFill>
                  <a:srgbClr val="0E8040"/>
                </a:solidFill>
              </a:rPr>
              <a:t>cofinanciamento</a:t>
            </a:r>
            <a:r>
              <a:rPr lang="pt-BR" dirty="0">
                <a:solidFill>
                  <a:srgbClr val="0E8040"/>
                </a:solidFill>
              </a:rPr>
              <a:t> estadual</a:t>
            </a:r>
          </a:p>
          <a:p>
            <a:endParaRPr lang="pt-BR" dirty="0">
              <a:solidFill>
                <a:srgbClr val="0E8040"/>
              </a:solidFill>
            </a:endParaRPr>
          </a:p>
          <a:p>
            <a:r>
              <a:rPr lang="pt-BR" dirty="0">
                <a:solidFill>
                  <a:srgbClr val="0E8040"/>
                </a:solidFill>
              </a:rPr>
              <a:t>Grupos cada mais fortalecidos e </a:t>
            </a:r>
            <a:r>
              <a:rPr lang="pt-BR" dirty="0" err="1">
                <a:solidFill>
                  <a:srgbClr val="0E8040"/>
                </a:solidFill>
              </a:rPr>
              <a:t>capilarizados</a:t>
            </a:r>
            <a:endParaRPr lang="pt-BR" dirty="0">
              <a:solidFill>
                <a:srgbClr val="0E8040"/>
              </a:solidFill>
            </a:endParaRPr>
          </a:p>
          <a:p>
            <a:r>
              <a:rPr lang="pt-BR" dirty="0">
                <a:solidFill>
                  <a:srgbClr val="0E8040"/>
                </a:solidFill>
              </a:rPr>
              <a:t>Dados e estudos que aumentem evidências</a:t>
            </a:r>
          </a:p>
          <a:p>
            <a:r>
              <a:rPr lang="pt-BR" dirty="0">
                <a:solidFill>
                  <a:srgbClr val="0E8040"/>
                </a:solidFill>
              </a:rPr>
              <a:t>Cada vez mais cursos refletir em práticas profissionais básicas e estar inerente ao cuidado</a:t>
            </a:r>
          </a:p>
          <a:p>
            <a:r>
              <a:rPr lang="pt-BR" dirty="0">
                <a:solidFill>
                  <a:srgbClr val="0E8040"/>
                </a:solidFill>
              </a:rPr>
              <a:t>Qualificação da gestão de pessoas e gestão pública para implementação</a:t>
            </a:r>
          </a:p>
          <a:p>
            <a:endParaRPr lang="pt-BR" dirty="0">
              <a:solidFill>
                <a:srgbClr val="0E8040"/>
              </a:solidFill>
            </a:endParaRPr>
          </a:p>
          <a:p>
            <a:endParaRPr lang="pt-BR" dirty="0">
              <a:solidFill>
                <a:srgbClr val="0E80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48566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>
            <a:extLst>
              <a:ext uri="{FF2B5EF4-FFF2-40B4-BE49-F238E27FC236}">
                <a16:creationId xmlns:a16="http://schemas.microsoft.com/office/drawing/2014/main" id="{07FEF998-37A5-45DB-9EE5-56876D7D4D9F}"/>
              </a:ext>
            </a:extLst>
          </p:cNvPr>
          <p:cNvSpPr/>
          <p:nvPr/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rgbClr val="0E804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4622FCA-C4CF-4CA9-A2C6-67D217CDF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9F88FB9-FE9E-4C68-924E-871CF98924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err="1"/>
              <a:t>dfsfsdf</a:t>
            </a:r>
            <a:endParaRPr lang="pt-BR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D7EA48E3-A76E-4814-BAC0-914A362D8E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362" y="57150"/>
            <a:ext cx="10963275" cy="6743700"/>
          </a:xfrm>
          <a:prstGeom prst="rect">
            <a:avLst/>
          </a:prstGeom>
        </p:spPr>
      </p:pic>
      <p:sp>
        <p:nvSpPr>
          <p:cNvPr id="6" name="Subtítulo 2">
            <a:extLst>
              <a:ext uri="{FF2B5EF4-FFF2-40B4-BE49-F238E27FC236}">
                <a16:creationId xmlns:a16="http://schemas.microsoft.com/office/drawing/2014/main" id="{0303DBB7-D785-49FE-A01B-238FF3800836}"/>
              </a:ext>
            </a:extLst>
          </p:cNvPr>
          <p:cNvSpPr txBox="1">
            <a:spLocks/>
          </p:cNvSpPr>
          <p:nvPr/>
        </p:nvSpPr>
        <p:spPr>
          <a:xfrm>
            <a:off x="3069762" y="5311850"/>
            <a:ext cx="6052473" cy="5957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sz="2000" dirty="0">
                <a:solidFill>
                  <a:schemeClr val="bg1"/>
                </a:solidFill>
              </a:rPr>
              <a:t>cosemssc@cosemssc.org.br</a:t>
            </a:r>
          </a:p>
          <a:p>
            <a:pPr marL="0" indent="0" algn="ctr">
              <a:buNone/>
            </a:pPr>
            <a:r>
              <a:rPr lang="pt-BR" sz="2000" dirty="0">
                <a:solidFill>
                  <a:schemeClr val="bg1"/>
                </a:solidFill>
              </a:rPr>
              <a:t>                             /</a:t>
            </a:r>
            <a:r>
              <a:rPr lang="pt-BR" sz="3200" dirty="0" err="1">
                <a:solidFill>
                  <a:schemeClr val="bg1"/>
                </a:solidFill>
              </a:rPr>
              <a:t>cosemssc</a:t>
            </a:r>
            <a:endParaRPr lang="pt-BR" sz="3200" dirty="0">
              <a:solidFill>
                <a:schemeClr val="bg1"/>
              </a:solidFill>
            </a:endParaRPr>
          </a:p>
        </p:txBody>
      </p:sp>
      <p:pic>
        <p:nvPicPr>
          <p:cNvPr id="17" name="Imagem 16"/>
          <p:cNvPicPr>
            <a:picLocks noChangeAspect="1"/>
          </p:cNvPicPr>
          <p:nvPr/>
        </p:nvPicPr>
        <p:blipFill rotWithShape="1">
          <a:blip r:embed="rId3"/>
          <a:srcRect t="4273"/>
          <a:stretch/>
        </p:blipFill>
        <p:spPr>
          <a:xfrm>
            <a:off x="4785504" y="5859297"/>
            <a:ext cx="1102533" cy="301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386414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</TotalTime>
  <Words>492</Words>
  <Application>Microsoft Office PowerPoint</Application>
  <PresentationFormat>Widescreen</PresentationFormat>
  <Paragraphs>64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Porque oferecer PICs no meu município?</vt:lpstr>
      <vt:lpstr>Desafios da implementação das PICs nos municípios</vt:lpstr>
      <vt:lpstr>Desafios da implementação das PICs nos municípios</vt:lpstr>
      <vt:lpstr>Desafios da implementação das PICs nos municípios</vt:lpstr>
      <vt:lpstr>Apresentação do PowerPoint</vt:lpstr>
      <vt:lpstr>Perspectivas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MATERIAL VISUAL PARA APRESENTAÇÃO</dc:title>
  <dc:creator>Renan Binda</dc:creator>
  <cp:lastModifiedBy>celso bevilacqua</cp:lastModifiedBy>
  <cp:revision>20</cp:revision>
  <dcterms:created xsi:type="dcterms:W3CDTF">2022-03-30T12:43:10Z</dcterms:created>
  <dcterms:modified xsi:type="dcterms:W3CDTF">2022-08-16T16:39:36Z</dcterms:modified>
</cp:coreProperties>
</file>