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485" r:id="rId10"/>
    <p:sldId id="483" r:id="rId11"/>
    <p:sldId id="477" r:id="rId12"/>
    <p:sldId id="472" r:id="rId13"/>
    <p:sldId id="265" r:id="rId14"/>
    <p:sldId id="266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478" r:id="rId31"/>
    <p:sldId id="479" r:id="rId32"/>
    <p:sldId id="480" r:id="rId33"/>
    <p:sldId id="481" r:id="rId34"/>
    <p:sldId id="482" r:id="rId35"/>
    <p:sldId id="288" r:id="rId36"/>
    <p:sldId id="289" r:id="rId37"/>
    <p:sldId id="290" r:id="rId38"/>
    <p:sldId id="486" r:id="rId39"/>
    <p:sldId id="286" r:id="rId40"/>
    <p:sldId id="287" r:id="rId41"/>
  </p:sldIdLst>
  <p:sldSz cx="12192000" cy="6858000"/>
  <p:notesSz cx="9982200" cy="6794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8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gregory.carvalho\Downloads\AN&#193;LISE%20-%20financeira%20novembro%20-%20bases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egory\Downloads\AN&#193;LISE%20-%20financeira%20outubro%20-%20bases%20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Evolução do número de pessoas cadastradas no Brasil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'síntese evolução'!$A$2</c:f>
              <c:strCache>
                <c:ptCount val="1"/>
                <c:pt idx="0">
                  <c:v>cadastro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'síntese evolução'!$B$1:$M$1</c:f>
              <c:strCache>
                <c:ptCount val="12"/>
                <c:pt idx="0">
                  <c:v>abr/18</c:v>
                </c:pt>
                <c:pt idx="1">
                  <c:v>ago/18</c:v>
                </c:pt>
                <c:pt idx="2">
                  <c:v>dez/18</c:v>
                </c:pt>
                <c:pt idx="3">
                  <c:v>abr/19</c:v>
                </c:pt>
                <c:pt idx="4">
                  <c:v>ago/19</c:v>
                </c:pt>
                <c:pt idx="5">
                  <c:v>dez/19</c:v>
                </c:pt>
                <c:pt idx="6">
                  <c:v>abr/20</c:v>
                </c:pt>
                <c:pt idx="7">
                  <c:v>ago/20</c:v>
                </c:pt>
                <c:pt idx="8">
                  <c:v>dez/20</c:v>
                </c:pt>
                <c:pt idx="9">
                  <c:v>abr/21</c:v>
                </c:pt>
                <c:pt idx="10">
                  <c:v>ago/21</c:v>
                </c:pt>
                <c:pt idx="11">
                  <c:v>*out/21</c:v>
                </c:pt>
              </c:strCache>
            </c:strRef>
          </c:cat>
          <c:val>
            <c:numRef>
              <c:f>'síntese evolução'!$B$2:$M$2</c:f>
              <c:numCache>
                <c:formatCode>#,##0</c:formatCode>
                <c:ptCount val="12"/>
                <c:pt idx="0">
                  <c:v>70855788</c:v>
                </c:pt>
                <c:pt idx="1">
                  <c:v>77020081</c:v>
                </c:pt>
                <c:pt idx="2">
                  <c:v>82129202</c:v>
                </c:pt>
                <c:pt idx="3">
                  <c:v>87645273</c:v>
                </c:pt>
                <c:pt idx="4">
                  <c:v>93258185</c:v>
                </c:pt>
                <c:pt idx="5">
                  <c:v>98922662</c:v>
                </c:pt>
                <c:pt idx="6">
                  <c:v>105101649</c:v>
                </c:pt>
                <c:pt idx="7">
                  <c:v>115214927</c:v>
                </c:pt>
                <c:pt idx="8">
                  <c:v>122458708</c:v>
                </c:pt>
                <c:pt idx="9">
                  <c:v>137075826</c:v>
                </c:pt>
                <c:pt idx="10">
                  <c:v>147274860</c:v>
                </c:pt>
                <c:pt idx="11">
                  <c:v>151372426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0B-45E3-91C7-4B7564852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6879919"/>
        <c:axId val="1036886991"/>
      </c:lineChart>
      <c:catAx>
        <c:axId val="10368799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36886991"/>
        <c:crosses val="autoZero"/>
        <c:auto val="1"/>
        <c:lblAlgn val="ctr"/>
        <c:lblOffset val="100"/>
        <c:noMultiLvlLbl val="0"/>
      </c:catAx>
      <c:valAx>
        <c:axId val="1036886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68799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sz="1100"/>
              <a:t>Evolução de equipes pagas - D</a:t>
            </a:r>
            <a:r>
              <a:rPr lang="pt-BR" sz="1100" baseline="0"/>
              <a:t>e dez/2018 a nov/2021</a:t>
            </a:r>
            <a:endParaRPr lang="pt-BR" sz="11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333333333333333"/>
          <c:y val="0.14332261521972134"/>
          <c:w val="0.84222222222222221"/>
          <c:h val="0.55200513119139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'síntese evolução'!$E$10</c:f>
              <c:strCache>
                <c:ptCount val="1"/>
                <c:pt idx="0">
                  <c:v>eSF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'síntese evolução'!$F$9:$I$9</c:f>
              <c:numCache>
                <c:formatCode>mmm\-yy</c:formatCode>
                <c:ptCount val="4"/>
                <c:pt idx="0">
                  <c:v>43435</c:v>
                </c:pt>
                <c:pt idx="1">
                  <c:v>43800</c:v>
                </c:pt>
                <c:pt idx="2">
                  <c:v>44166</c:v>
                </c:pt>
                <c:pt idx="3">
                  <c:v>44501</c:v>
                </c:pt>
              </c:numCache>
            </c:numRef>
          </c:cat>
          <c:val>
            <c:numRef>
              <c:f>'síntese evolução'!$F$10:$I$10</c:f>
              <c:numCache>
                <c:formatCode>_-* #,##0_-;\-* #,##0_-;_-* "-"??_-;_-@_-</c:formatCode>
                <c:ptCount val="4"/>
                <c:pt idx="0">
                  <c:v>42975</c:v>
                </c:pt>
                <c:pt idx="1">
                  <c:v>43223</c:v>
                </c:pt>
                <c:pt idx="2">
                  <c:v>45443</c:v>
                </c:pt>
                <c:pt idx="3">
                  <c:v>47138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E4-4674-A596-46535BB448A4}"/>
            </c:ext>
          </c:extLst>
        </c:ser>
        <c:ser>
          <c:idx val="1"/>
          <c:order val="1"/>
          <c:tx>
            <c:strRef>
              <c:f>'síntese evolução'!$E$11</c:f>
              <c:strCache>
                <c:ptCount val="1"/>
                <c:pt idx="0">
                  <c:v>eAP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'síntese evolução'!$F$9:$I$9</c:f>
              <c:numCache>
                <c:formatCode>mmm\-yy</c:formatCode>
                <c:ptCount val="4"/>
                <c:pt idx="0">
                  <c:v>43435</c:v>
                </c:pt>
                <c:pt idx="1">
                  <c:v>43800</c:v>
                </c:pt>
                <c:pt idx="2">
                  <c:v>44166</c:v>
                </c:pt>
                <c:pt idx="3">
                  <c:v>44501</c:v>
                </c:pt>
              </c:numCache>
            </c:numRef>
          </c:cat>
          <c:val>
            <c:numRef>
              <c:f>'síntese evolução'!$F$11:$I$11</c:f>
              <c:numCache>
                <c:formatCode>_-* #,##0_-;\-* #,##0_-;_-* "-"??_-;_-@_-</c:formatCode>
                <c:ptCount val="4"/>
                <c:pt idx="0">
                  <c:v>0</c:v>
                </c:pt>
                <c:pt idx="1">
                  <c:v>1249</c:v>
                </c:pt>
                <c:pt idx="2">
                  <c:v>2842</c:v>
                </c:pt>
                <c:pt idx="3">
                  <c:v>3808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E4-4674-A596-46535BB4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3706224"/>
        <c:axId val="2053709552"/>
      </c:barChart>
      <c:lineChart>
        <c:grouping val="standard"/>
        <c:varyColors val="0"/>
        <c:ser>
          <c:idx val="2"/>
          <c:order val="2"/>
          <c:tx>
            <c:strRef>
              <c:f>'síntese evolução'!$E$12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'síntese evolução'!$F$9:$I$9</c:f>
              <c:numCache>
                <c:formatCode>mmm\-yy</c:formatCode>
                <c:ptCount val="4"/>
                <c:pt idx="0">
                  <c:v>43435</c:v>
                </c:pt>
                <c:pt idx="1">
                  <c:v>43800</c:v>
                </c:pt>
                <c:pt idx="2">
                  <c:v>44166</c:v>
                </c:pt>
                <c:pt idx="3">
                  <c:v>44501</c:v>
                </c:pt>
              </c:numCache>
            </c:numRef>
          </c:cat>
          <c:val>
            <c:numRef>
              <c:f>'síntese evolução'!$F$12:$I$12</c:f>
              <c:numCache>
                <c:formatCode>_-* #,##0_-;\-* #,##0_-;_-* "-"??_-;_-@_-</c:formatCode>
                <c:ptCount val="4"/>
                <c:pt idx="0">
                  <c:v>42975</c:v>
                </c:pt>
                <c:pt idx="1">
                  <c:v>44472</c:v>
                </c:pt>
                <c:pt idx="2">
                  <c:v>48285</c:v>
                </c:pt>
                <c:pt idx="3">
                  <c:v>50946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E4-4674-A596-46535BB4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3706224"/>
        <c:axId val="2053709552"/>
      </c:lineChart>
      <c:dateAx>
        <c:axId val="2053706224"/>
        <c:scaling>
          <c:orientation val="minMax"/>
          <c:max val="44409"/>
          <c:min val="43435"/>
        </c:scaling>
        <c:delete val="1"/>
        <c:axPos val="b"/>
        <c:numFmt formatCode="mmm\-yy" sourceLinked="1"/>
        <c:majorTickMark val="none"/>
        <c:minorTickMark val="none"/>
        <c:tickLblPos val="nextTo"/>
        <c:crossAx val="2053709552"/>
        <c:crosses val="autoZero"/>
        <c:auto val="0"/>
        <c:lblOffset val="100"/>
        <c:baseTimeUnit val="years"/>
        <c:majorUnit val="1"/>
        <c:majorTimeUnit val="years"/>
        <c:minorUnit val="3"/>
        <c:minorTimeUnit val="years"/>
      </c:dateAx>
      <c:valAx>
        <c:axId val="2053709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2053706224"/>
        <c:crossesAt val="43435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'TABELA RESUMO'!$K$8:$O$8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2021*</c:v>
                </c:pt>
                <c:pt idx="4">
                  <c:v>2022*</c:v>
                </c:pt>
              </c:strCache>
            </c:strRef>
          </c:cat>
          <c:val>
            <c:numRef>
              <c:f>'TABELA RESUMO'!$K$11:$O$11</c:f>
              <c:numCache>
                <c:formatCode>_-[$R$-416]\ * #,##0.00_-;\-[$R$-416]\ * #,##0.00_-;_-[$R$-416]\ * "-"??_-;_-@_-</c:formatCode>
                <c:ptCount val="5"/>
                <c:pt idx="0">
                  <c:v>16943274719.130001</c:v>
                </c:pt>
                <c:pt idx="1">
                  <c:v>17992070527.639999</c:v>
                </c:pt>
                <c:pt idx="2">
                  <c:v>20556503651.52</c:v>
                </c:pt>
                <c:pt idx="3">
                  <c:v>20065440000</c:v>
                </c:pt>
                <c:pt idx="4">
                  <c:v>21260000000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6-4655-B702-998DE99D1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75810360"/>
        <c:axId val="572836808"/>
      </c:barChart>
      <c:catAx>
        <c:axId val="57581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2836808"/>
        <c:crosses val="autoZero"/>
        <c:auto val="1"/>
        <c:lblAlgn val="ctr"/>
        <c:lblOffset val="100"/>
        <c:noMultiLvlLbl val="0"/>
      </c:catAx>
      <c:valAx>
        <c:axId val="572836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-[$R$-416]\ * #,##0.00_-;\-[$R$-416]\ * #,##0.00_-;_-[$R$-416]\ * &quot;-&quot;??_-;_-@_-" sourceLinked="1"/>
        <c:majorTickMark val="none"/>
        <c:minorTickMark val="none"/>
        <c:tickLblPos val="nextTo"/>
        <c:crossAx val="575810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300"/>
              <a:t>% DE MUNICÍPIOS, POR UF, QUE ALCANÇARAM 75% OU MAIS DO POTENCIAL DE CADASTRO OU POP IBGE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Pt>
            <c:idx val="13"/>
            <c:invertIfNegative val="0"/>
            <c:bubble3D val="0"/>
            <c:spPr>
              <a:solidFill>
                <a:srgbClr val="7030A0"/>
              </a:solidFill>
              <a:ln w="9525" cap="flat" cmpd="sng" algn="ctr">
                <a:solidFill>
                  <a:schemeClr val="accent1"/>
                </a:solidFill>
                <a:miter lim="800000"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0C63-4C7A-A008-09720D3388B2}"/>
              </c:ext>
            </c:extLst>
          </c:dPt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síntese.debate!$A$3:$A$29</c:f>
              <c:strCache>
                <c:ptCount val="27"/>
                <c:pt idx="0">
                  <c:v>RJ</c:v>
                </c:pt>
                <c:pt idx="1">
                  <c:v>AP</c:v>
                </c:pt>
                <c:pt idx="2">
                  <c:v>PA</c:v>
                </c:pt>
                <c:pt idx="3">
                  <c:v>RR</c:v>
                </c:pt>
                <c:pt idx="4">
                  <c:v>MA</c:v>
                </c:pt>
                <c:pt idx="5">
                  <c:v>PE</c:v>
                </c:pt>
                <c:pt idx="6">
                  <c:v>AM</c:v>
                </c:pt>
                <c:pt idx="7">
                  <c:v>SP</c:v>
                </c:pt>
                <c:pt idx="8">
                  <c:v>AC</c:v>
                </c:pt>
                <c:pt idx="9">
                  <c:v>BA</c:v>
                </c:pt>
                <c:pt idx="10">
                  <c:v>RS</c:v>
                </c:pt>
                <c:pt idx="11">
                  <c:v>GO</c:v>
                </c:pt>
                <c:pt idx="12">
                  <c:v>ES</c:v>
                </c:pt>
                <c:pt idx="13">
                  <c:v>BR</c:v>
                </c:pt>
                <c:pt idx="14">
                  <c:v>RO</c:v>
                </c:pt>
                <c:pt idx="15">
                  <c:v>CE</c:v>
                </c:pt>
                <c:pt idx="16">
                  <c:v>SE</c:v>
                </c:pt>
                <c:pt idx="17">
                  <c:v>MS</c:v>
                </c:pt>
                <c:pt idx="18">
                  <c:v>RN</c:v>
                </c:pt>
                <c:pt idx="19">
                  <c:v>MT</c:v>
                </c:pt>
                <c:pt idx="20">
                  <c:v>MG</c:v>
                </c:pt>
                <c:pt idx="21">
                  <c:v>PR</c:v>
                </c:pt>
                <c:pt idx="22">
                  <c:v>AL</c:v>
                </c:pt>
                <c:pt idx="23">
                  <c:v>TO</c:v>
                </c:pt>
                <c:pt idx="24">
                  <c:v>PB</c:v>
                </c:pt>
                <c:pt idx="25">
                  <c:v>SC</c:v>
                </c:pt>
                <c:pt idx="26">
                  <c:v>PI</c:v>
                </c:pt>
              </c:strCache>
            </c:strRef>
          </c:cat>
          <c:val>
            <c:numRef>
              <c:f>síntese.debate!$B$3:$B$29</c:f>
              <c:numCache>
                <c:formatCode>_-* #,##0_-;\-* #,##0_-;_-* "-"??_-;_-@_-</c:formatCode>
                <c:ptCount val="27"/>
                <c:pt idx="0">
                  <c:v>69.565217391304344</c:v>
                </c:pt>
                <c:pt idx="1">
                  <c:v>75</c:v>
                </c:pt>
                <c:pt idx="2">
                  <c:v>86.111111111111114</c:v>
                </c:pt>
                <c:pt idx="3">
                  <c:v>86.666666666666671</c:v>
                </c:pt>
                <c:pt idx="4">
                  <c:v>88.47926267281106</c:v>
                </c:pt>
                <c:pt idx="5">
                  <c:v>88.64864864864866</c:v>
                </c:pt>
                <c:pt idx="6">
                  <c:v>88.709677419354833</c:v>
                </c:pt>
                <c:pt idx="7">
                  <c:v>90.697674418604649</c:v>
                </c:pt>
                <c:pt idx="8">
                  <c:v>90.909090909090907</c:v>
                </c:pt>
                <c:pt idx="9">
                  <c:v>91.366906474820141</c:v>
                </c:pt>
                <c:pt idx="10">
                  <c:v>91.549295774647888</c:v>
                </c:pt>
                <c:pt idx="11">
                  <c:v>92.276422764227632</c:v>
                </c:pt>
                <c:pt idx="12">
                  <c:v>92.307692307692307</c:v>
                </c:pt>
                <c:pt idx="13">
                  <c:v>93.357271095152612</c:v>
                </c:pt>
                <c:pt idx="14">
                  <c:v>94.230769230769226</c:v>
                </c:pt>
                <c:pt idx="15">
                  <c:v>94.565217391304344</c:v>
                </c:pt>
                <c:pt idx="16">
                  <c:v>94.666666666666671</c:v>
                </c:pt>
                <c:pt idx="17">
                  <c:v>94.936708860759495</c:v>
                </c:pt>
                <c:pt idx="18">
                  <c:v>95.209580838323348</c:v>
                </c:pt>
                <c:pt idx="19">
                  <c:v>95.744680851063833</c:v>
                </c:pt>
                <c:pt idx="20">
                  <c:v>96.014067995310668</c:v>
                </c:pt>
                <c:pt idx="21">
                  <c:v>96.240601503759393</c:v>
                </c:pt>
                <c:pt idx="22">
                  <c:v>97.058823529411768</c:v>
                </c:pt>
                <c:pt idx="23">
                  <c:v>97.122302158273371</c:v>
                </c:pt>
                <c:pt idx="24">
                  <c:v>98.654708520179369</c:v>
                </c:pt>
                <c:pt idx="25">
                  <c:v>99.322033898305079</c:v>
                </c:pt>
                <c:pt idx="26">
                  <c:v>99.553571428571431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63-4C7A-A008-09720D338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625272840"/>
        <c:axId val="625269888"/>
      </c:barChart>
      <c:catAx>
        <c:axId val="6252728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5269888"/>
        <c:crosses val="autoZero"/>
        <c:auto val="1"/>
        <c:lblAlgn val="ctr"/>
        <c:lblOffset val="100"/>
        <c:noMultiLvlLbl val="0"/>
      </c:catAx>
      <c:valAx>
        <c:axId val="6252698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625272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 b="1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25620" cy="34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54270" y="0"/>
            <a:ext cx="4325620" cy="34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3596"/>
            <a:ext cx="4325620" cy="34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6137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137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6044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pt-BR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807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de Abertura">
  <p:cSld name="Lâmina de Abertur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95725" y="2834869"/>
            <a:ext cx="4400550" cy="118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2922" y="214776"/>
            <a:ext cx="2105455" cy="580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14953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aspa com imagem">
  <p:cSld name="Lâmina aspa com imagem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9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2" name="Google Shape;22;p39"/>
          <p:cNvSpPr txBox="1">
            <a:spLocks noGrp="1"/>
          </p:cNvSpPr>
          <p:nvPr>
            <p:ph type="body" idx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2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de Título">
  <p:cSld name="Lâmina de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3"/>
          <p:cNvSpPr txBox="1">
            <a:spLocks noGrp="1"/>
          </p:cNvSpPr>
          <p:nvPr>
            <p:ph type="ctrTitle"/>
          </p:nvPr>
        </p:nvSpPr>
        <p:spPr>
          <a:xfrm>
            <a:off x="646837" y="2551837"/>
            <a:ext cx="1089832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3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âmina 1/2 imagem">
  <p:cSld name="1_Lâmina 1/2 imagem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4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4" name="Google Shape;34;p64"/>
          <p:cNvSpPr txBox="1">
            <a:spLocks noGrp="1"/>
          </p:cNvSpPr>
          <p:nvPr>
            <p:ph type="body" idx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4"/>
          <p:cNvSpPr txBox="1">
            <a:spLocks noGrp="1"/>
          </p:cNvSpPr>
          <p:nvPr>
            <p:ph type="body" idx="3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aspa sem imagem">
  <p:cSld name="Lâmina aspa sem imagem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5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9" name="Google Shape;39;p65"/>
          <p:cNvSpPr txBox="1">
            <a:spLocks noGrp="1"/>
          </p:cNvSpPr>
          <p:nvPr>
            <p:ph type="body" idx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5"/>
          <p:cNvSpPr txBox="1">
            <a:spLocks noGrp="1"/>
          </p:cNvSpPr>
          <p:nvPr>
            <p:ph type="body" idx="2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5"/>
          <p:cNvSpPr txBox="1"/>
          <p:nvPr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/>
              <a:buNone/>
            </a:pPr>
            <a:r>
              <a:rPr lang="pt-BR" sz="16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5"/>
          <p:cNvSpPr txBox="1"/>
          <p:nvPr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/>
              <a:buNone/>
            </a:pPr>
            <a:r>
              <a:rPr lang="pt-BR" sz="16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</p:spTree>
    <p:extLst>
      <p:ext uri="{BB962C8B-B14F-4D97-AF65-F5344CB8AC3E}">
        <p14:creationId xmlns:p14="http://schemas.microsoft.com/office/powerpoint/2010/main" val="58103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1000124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40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34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9090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8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18" name="Google Shape;18;p38"/>
          <p:cNvCxnSpPr/>
          <p:nvPr/>
        </p:nvCxnSpPr>
        <p:spPr>
          <a:xfrm>
            <a:off x="11469826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" name="Google Shape;19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about:blan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#TITULOI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#TITULOI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#TITULOI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#TITULOI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#TITULOI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#TITULOI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microsoft.com/office/2007/relationships/hdphoto" Target="../media/hdphoto8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microsoft.com/office/2007/relationships/hdphoto" Target="../media/hdphoto8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#TITULOI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DACA9EC7-353A-48F4-8C53-478B048B61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194856"/>
              </p:ext>
            </p:extLst>
          </p:nvPr>
        </p:nvGraphicFramePr>
        <p:xfrm>
          <a:off x="559292" y="2085444"/>
          <a:ext cx="11061578" cy="384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10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483327" y="594590"/>
            <a:ext cx="10705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Financiamento da APS no Brasil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F3990B0-C3EE-4C9D-BBD9-9253EFF6DE40}"/>
              </a:ext>
            </a:extLst>
          </p:cNvPr>
          <p:cNvCxnSpPr>
            <a:cxnSpLocks/>
          </p:cNvCxnSpPr>
          <p:nvPr/>
        </p:nvCxnSpPr>
        <p:spPr>
          <a:xfrm>
            <a:off x="5027633" y="2549795"/>
            <a:ext cx="0" cy="330693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Seta: Curva para Baixo 17">
            <a:extLst>
              <a:ext uri="{FF2B5EF4-FFF2-40B4-BE49-F238E27FC236}">
                <a16:creationId xmlns:a16="http://schemas.microsoft.com/office/drawing/2014/main" id="{0C8DECB8-193B-460A-A322-01AFB8314DF7}"/>
              </a:ext>
            </a:extLst>
          </p:cNvPr>
          <p:cNvSpPr/>
          <p:nvPr/>
        </p:nvSpPr>
        <p:spPr>
          <a:xfrm rot="21076786">
            <a:off x="3798421" y="1834477"/>
            <a:ext cx="2458426" cy="781758"/>
          </a:xfrm>
          <a:prstGeom prst="curvedDownArrow">
            <a:avLst>
              <a:gd name="adj1" fmla="val 13694"/>
              <a:gd name="adj2" fmla="val 48284"/>
              <a:gd name="adj3" fmla="val 23241"/>
            </a:avLst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569A784-D4A4-4D1B-87F5-81AAE9E9B5F3}"/>
              </a:ext>
            </a:extLst>
          </p:cNvPr>
          <p:cNvSpPr/>
          <p:nvPr/>
        </p:nvSpPr>
        <p:spPr>
          <a:xfrm>
            <a:off x="3544909" y="1257399"/>
            <a:ext cx="3270721" cy="51314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AUMENTO DE 14%</a:t>
            </a:r>
          </a:p>
        </p:txBody>
      </p:sp>
      <p:sp>
        <p:nvSpPr>
          <p:cNvPr id="16" name="Espaço Reservado para Texto 7">
            <a:extLst>
              <a:ext uri="{FF2B5EF4-FFF2-40B4-BE49-F238E27FC236}">
                <a16:creationId xmlns:a16="http://schemas.microsoft.com/office/drawing/2014/main" id="{5AFF9194-7148-4CD2-ABA6-2E25F35D8DAD}"/>
              </a:ext>
            </a:extLst>
          </p:cNvPr>
          <p:cNvSpPr txBox="1">
            <a:spLocks/>
          </p:cNvSpPr>
          <p:nvPr/>
        </p:nvSpPr>
        <p:spPr>
          <a:xfrm>
            <a:off x="458197" y="6176150"/>
            <a:ext cx="7745025" cy="42436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dotação para 2021 não considera os recursos provenientes de créditos extraordinários de enfrentamento à covid-19 – R$ 2,66 bilhões. Além disso, as dotações de 2021 e 2022 tratam-se do previsto em LOA. E  nos demais anos os valores são referentes a recursos executados.</a:t>
            </a:r>
          </a:p>
        </p:txBody>
      </p:sp>
    </p:spTree>
    <p:extLst>
      <p:ext uri="{BB962C8B-B14F-4D97-AF65-F5344CB8AC3E}">
        <p14:creationId xmlns:p14="http://schemas.microsoft.com/office/powerpoint/2010/main" val="15575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8" grpId="0" animBg="1"/>
      <p:bldP spid="19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11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483327" y="594590"/>
            <a:ext cx="10705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Financiamento da APS em </a:t>
            </a:r>
            <a:r>
              <a:rPr lang="pt-BR" sz="2200" b="1" dirty="0" smtClean="0">
                <a:solidFill>
                  <a:schemeClr val="bg1"/>
                </a:solidFill>
              </a:rPr>
              <a:t>Santa Catarina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92176" y="1816506"/>
            <a:ext cx="3676428" cy="1569660"/>
          </a:xfrm>
          <a:prstGeom prst="rect">
            <a:avLst/>
          </a:prstGeom>
          <a:solidFill>
            <a:schemeClr val="accent6">
              <a:lumMod val="50000"/>
              <a:alpha val="2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Falso ou Verdadeiro:</a:t>
            </a:r>
          </a:p>
          <a:p>
            <a:endParaRPr lang="pt-BR" dirty="0"/>
          </a:p>
          <a:p>
            <a:r>
              <a:rPr lang="pt-BR" dirty="0"/>
              <a:t>O Programa Previne Brasil trouxe considerável redução no volume de recursos repassados para o meu estado?</a:t>
            </a:r>
          </a:p>
        </p:txBody>
      </p:sp>
      <p:sp>
        <p:nvSpPr>
          <p:cNvPr id="13" name="CaixaDeTexto 12"/>
          <p:cNvSpPr txBox="1"/>
          <p:nvPr/>
        </p:nvSpPr>
        <p:spPr>
          <a:xfrm rot="20262029">
            <a:off x="1241927" y="3533445"/>
            <a:ext cx="30540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02219"/>
              </p:ext>
            </p:extLst>
          </p:nvPr>
        </p:nvGraphicFramePr>
        <p:xfrm>
          <a:off x="5209674" y="1859656"/>
          <a:ext cx="6538494" cy="137359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269247">
                  <a:extLst>
                    <a:ext uri="{9D8B030D-6E8A-4147-A177-3AD203B41FA5}">
                      <a16:colId xmlns:a16="http://schemas.microsoft.com/office/drawing/2014/main" val="1176962573"/>
                    </a:ext>
                  </a:extLst>
                </a:gridCol>
                <a:gridCol w="3269247">
                  <a:extLst>
                    <a:ext uri="{9D8B030D-6E8A-4147-A177-3AD203B41FA5}">
                      <a16:colId xmlns:a16="http://schemas.microsoft.com/office/drawing/2014/main" val="3325912982"/>
                    </a:ext>
                  </a:extLst>
                </a:gridCol>
              </a:tblGrid>
              <a:tr h="97979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Valor médio mensal repassado para APS em 2019 (R$)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Valor</a:t>
                      </a:r>
                      <a:r>
                        <a:rPr lang="pt-BR" sz="1800" baseline="0" dirty="0">
                          <a:latin typeface="+mn-lt"/>
                        </a:rPr>
                        <a:t> para APS na competência financeira setembro/2021 (R$)*</a:t>
                      </a:r>
                      <a:endParaRPr lang="pt-BR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067590"/>
                  </a:ext>
                </a:extLst>
              </a:tr>
              <a:tr h="393798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400" b="1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57.505.289,95 </a:t>
                      </a:r>
                      <a:endParaRPr lang="pt-BR" sz="2400" b="1" i="0" u="none" strike="noStrike" cap="non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400" b="1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69.588.574,88  </a:t>
                      </a:r>
                      <a:endParaRPr lang="pt-BR" sz="2400" b="1" i="0" u="none" strike="noStrike" cap="non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793124"/>
                  </a:ext>
                </a:extLst>
              </a:tr>
            </a:tbl>
          </a:graphicData>
        </a:graphic>
      </p:graphicFrame>
      <p:sp>
        <p:nvSpPr>
          <p:cNvPr id="5" name="Seta para a Direita 4"/>
          <p:cNvSpPr/>
          <p:nvPr/>
        </p:nvSpPr>
        <p:spPr>
          <a:xfrm>
            <a:off x="5836129" y="3818037"/>
            <a:ext cx="1816768" cy="1614115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892716" y="3798002"/>
            <a:ext cx="3624736" cy="165418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AUMENTO DE </a:t>
            </a:r>
            <a:r>
              <a:rPr lang="pt-BR" sz="3200" b="1" dirty="0" smtClean="0">
                <a:solidFill>
                  <a:schemeClr val="tx1"/>
                </a:solidFill>
              </a:rPr>
              <a:t>21%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14" name="Espaço Reservado para Texto 7">
            <a:extLst>
              <a:ext uri="{FF2B5EF4-FFF2-40B4-BE49-F238E27FC236}">
                <a16:creationId xmlns:a16="http://schemas.microsoft.com/office/drawing/2014/main" id="{5AFF9194-7148-4CD2-ABA6-2E25F35D8DAD}"/>
              </a:ext>
            </a:extLst>
          </p:cNvPr>
          <p:cNvSpPr txBox="1">
            <a:spLocks/>
          </p:cNvSpPr>
          <p:nvPr/>
        </p:nvSpPr>
        <p:spPr>
          <a:xfrm>
            <a:off x="476465" y="6267326"/>
            <a:ext cx="6173422" cy="42436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O valor acima já considera o repasse referente ao Incentivo Financeiro de Fator de Correção.</a:t>
            </a:r>
          </a:p>
        </p:txBody>
      </p:sp>
    </p:spTree>
    <p:extLst>
      <p:ext uri="{BB962C8B-B14F-4D97-AF65-F5344CB8AC3E}">
        <p14:creationId xmlns:p14="http://schemas.microsoft.com/office/powerpoint/2010/main" val="34864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5" grpId="0" animBg="1"/>
      <p:bldP spid="6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>
          <a:xfrm>
            <a:off x="10715078" y="6308919"/>
            <a:ext cx="698241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BDFC276-AD35-4CB5-BCB9-CE1EEDFBB59A}"/>
              </a:ext>
            </a:extLst>
          </p:cNvPr>
          <p:cNvSpPr/>
          <p:nvPr/>
        </p:nvSpPr>
        <p:spPr>
          <a:xfrm>
            <a:off x="7050846" y="814706"/>
            <a:ext cx="2456762" cy="2458767"/>
          </a:xfrm>
          <a:custGeom>
            <a:avLst/>
            <a:gdLst>
              <a:gd name="connsiteX0" fmla="*/ 2436260 w 2456762"/>
              <a:gd name="connsiteY0" fmla="*/ 2458759 h 2458767"/>
              <a:gd name="connsiteX1" fmla="*/ 2422273 w 2456762"/>
              <a:gd name="connsiteY1" fmla="*/ 2452979 h 2458767"/>
              <a:gd name="connsiteX2" fmla="*/ 1765553 w 2456762"/>
              <a:gd name="connsiteY2" fmla="*/ 1795634 h 2458767"/>
              <a:gd name="connsiteX3" fmla="*/ 1765531 w 2456762"/>
              <a:gd name="connsiteY3" fmla="*/ 1767652 h 2458767"/>
              <a:gd name="connsiteX4" fmla="*/ 1765553 w 2456762"/>
              <a:gd name="connsiteY4" fmla="*/ 1767623 h 2458767"/>
              <a:gd name="connsiteX5" fmla="*/ 1765708 w 2456762"/>
              <a:gd name="connsiteY5" fmla="*/ 335614 h 2458767"/>
              <a:gd name="connsiteX6" fmla="*/ 335555 w 2456762"/>
              <a:gd name="connsiteY6" fmla="*/ 335448 h 2458767"/>
              <a:gd name="connsiteX7" fmla="*/ 335391 w 2456762"/>
              <a:gd name="connsiteY7" fmla="*/ 1767459 h 2458767"/>
              <a:gd name="connsiteX8" fmla="*/ 335555 w 2456762"/>
              <a:gd name="connsiteY8" fmla="*/ 1767623 h 2458767"/>
              <a:gd name="connsiteX9" fmla="*/ 335555 w 2456762"/>
              <a:gd name="connsiteY9" fmla="*/ 1795634 h 2458767"/>
              <a:gd name="connsiteX10" fmla="*/ 307581 w 2456762"/>
              <a:gd name="connsiteY10" fmla="*/ 1795634 h 2458767"/>
              <a:gd name="connsiteX11" fmla="*/ 307832 w 2456762"/>
              <a:gd name="connsiteY11" fmla="*/ 307978 h 2458767"/>
              <a:gd name="connsiteX12" fmla="*/ 1793571 w 2456762"/>
              <a:gd name="connsiteY12" fmla="*/ 308229 h 2458767"/>
              <a:gd name="connsiteX13" fmla="*/ 1807291 w 2456762"/>
              <a:gd name="connsiteY13" fmla="*/ 1781629 h 2458767"/>
              <a:gd name="connsiteX14" fmla="*/ 2451135 w 2456762"/>
              <a:gd name="connsiteY14" fmla="*/ 2424969 h 2458767"/>
              <a:gd name="connsiteX15" fmla="*/ 2451135 w 2456762"/>
              <a:gd name="connsiteY15" fmla="*/ 2452979 h 2458767"/>
              <a:gd name="connsiteX16" fmla="*/ 2436260 w 2456762"/>
              <a:gd name="connsiteY16" fmla="*/ 2458759 h 24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6762" h="2458767">
                <a:moveTo>
                  <a:pt x="2436260" y="2458759"/>
                </a:moveTo>
                <a:cubicBezTo>
                  <a:pt x="2431020" y="2458759"/>
                  <a:pt x="2425980" y="2456692"/>
                  <a:pt x="2422273" y="2452979"/>
                </a:cubicBezTo>
                <a:lnTo>
                  <a:pt x="1765553" y="1795634"/>
                </a:lnTo>
                <a:cubicBezTo>
                  <a:pt x="1757827" y="1787915"/>
                  <a:pt x="1757804" y="1775389"/>
                  <a:pt x="1765531" y="1767652"/>
                </a:cubicBezTo>
                <a:cubicBezTo>
                  <a:pt x="1765531" y="1767643"/>
                  <a:pt x="1765553" y="1767632"/>
                  <a:pt x="1765553" y="1767623"/>
                </a:cubicBezTo>
                <a:cubicBezTo>
                  <a:pt x="2160517" y="1372231"/>
                  <a:pt x="2160606" y="731098"/>
                  <a:pt x="1765708" y="335614"/>
                </a:cubicBezTo>
                <a:cubicBezTo>
                  <a:pt x="1370833" y="-59870"/>
                  <a:pt x="730520" y="-59945"/>
                  <a:pt x="335555" y="335448"/>
                </a:cubicBezTo>
                <a:cubicBezTo>
                  <a:pt x="-59418" y="730842"/>
                  <a:pt x="-59494" y="1371973"/>
                  <a:pt x="335391" y="1767459"/>
                </a:cubicBezTo>
                <a:cubicBezTo>
                  <a:pt x="335444" y="1767515"/>
                  <a:pt x="335500" y="1767568"/>
                  <a:pt x="335555" y="1767623"/>
                </a:cubicBezTo>
                <a:cubicBezTo>
                  <a:pt x="343279" y="1775357"/>
                  <a:pt x="343279" y="1787900"/>
                  <a:pt x="335555" y="1795634"/>
                </a:cubicBezTo>
                <a:cubicBezTo>
                  <a:pt x="327831" y="1803367"/>
                  <a:pt x="315305" y="1803367"/>
                  <a:pt x="307581" y="1795634"/>
                </a:cubicBezTo>
                <a:cubicBezTo>
                  <a:pt x="-102624" y="1384760"/>
                  <a:pt x="-102513" y="718713"/>
                  <a:pt x="307832" y="307978"/>
                </a:cubicBezTo>
                <a:cubicBezTo>
                  <a:pt x="718176" y="-102757"/>
                  <a:pt x="1383354" y="-102645"/>
                  <a:pt x="1793571" y="308229"/>
                </a:cubicBezTo>
                <a:cubicBezTo>
                  <a:pt x="2198282" y="713596"/>
                  <a:pt x="2204387" y="1368774"/>
                  <a:pt x="1807291" y="1781629"/>
                </a:cubicBezTo>
                <a:lnTo>
                  <a:pt x="2451135" y="2424969"/>
                </a:lnTo>
                <a:cubicBezTo>
                  <a:pt x="2458639" y="2432794"/>
                  <a:pt x="2458639" y="2445154"/>
                  <a:pt x="2451135" y="2452979"/>
                </a:cubicBezTo>
                <a:cubicBezTo>
                  <a:pt x="2447160" y="2456825"/>
                  <a:pt x="2441788" y="2458915"/>
                  <a:pt x="2436260" y="245875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1635908-9817-4BA0-ACAB-CFACEDEFCA3A}"/>
              </a:ext>
            </a:extLst>
          </p:cNvPr>
          <p:cNvSpPr/>
          <p:nvPr/>
        </p:nvSpPr>
        <p:spPr>
          <a:xfrm>
            <a:off x="9279744" y="3046495"/>
            <a:ext cx="237333" cy="237417"/>
          </a:xfrm>
          <a:custGeom>
            <a:avLst/>
            <a:gdLst>
              <a:gd name="connsiteX0" fmla="*/ 0 w 237333"/>
              <a:gd name="connsiteY0" fmla="*/ 228748 h 237417"/>
              <a:gd name="connsiteX1" fmla="*/ 1554 w 237333"/>
              <a:gd name="connsiteY1" fmla="*/ 189179 h 237417"/>
              <a:gd name="connsiteX2" fmla="*/ 196261 w 237333"/>
              <a:gd name="connsiteY2" fmla="*/ 196515 h 237417"/>
              <a:gd name="connsiteX3" fmla="*/ 189156 w 237333"/>
              <a:gd name="connsiteY3" fmla="*/ 1334 h 237417"/>
              <a:gd name="connsiteX4" fmla="*/ 228675 w 237333"/>
              <a:gd name="connsiteY4" fmla="*/ 0 h 237417"/>
              <a:gd name="connsiteX5" fmla="*/ 237334 w 237333"/>
              <a:gd name="connsiteY5" fmla="*/ 237418 h 237417"/>
              <a:gd name="connsiteX6" fmla="*/ 0 w 237333"/>
              <a:gd name="connsiteY6" fmla="*/ 228748 h 23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417">
                <a:moveTo>
                  <a:pt x="0" y="228748"/>
                </a:moveTo>
                <a:lnTo>
                  <a:pt x="1554" y="189179"/>
                </a:lnTo>
                <a:lnTo>
                  <a:pt x="196261" y="196515"/>
                </a:lnTo>
                <a:lnTo>
                  <a:pt x="189156" y="1334"/>
                </a:lnTo>
                <a:lnTo>
                  <a:pt x="228675" y="0"/>
                </a:lnTo>
                <a:lnTo>
                  <a:pt x="237334" y="237418"/>
                </a:lnTo>
                <a:lnTo>
                  <a:pt x="0" y="22874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FA01BF02-1DD8-4711-A3E1-27BD81319305}"/>
              </a:ext>
            </a:extLst>
          </p:cNvPr>
          <p:cNvSpPr/>
          <p:nvPr/>
        </p:nvSpPr>
        <p:spPr>
          <a:xfrm>
            <a:off x="8877153" y="2305028"/>
            <a:ext cx="2455442" cy="2458746"/>
          </a:xfrm>
          <a:custGeom>
            <a:avLst/>
            <a:gdLst>
              <a:gd name="connsiteX0" fmla="*/ 19615 w 2455442"/>
              <a:gd name="connsiteY0" fmla="*/ 2458747 h 2458746"/>
              <a:gd name="connsiteX1" fmla="*/ 5628 w 2455442"/>
              <a:gd name="connsiteY1" fmla="*/ 2452967 h 2458746"/>
              <a:gd name="connsiteX2" fmla="*/ 5628 w 2455442"/>
              <a:gd name="connsiteY2" fmla="*/ 2424957 h 2458746"/>
              <a:gd name="connsiteX3" fmla="*/ 662126 w 2455442"/>
              <a:gd name="connsiteY3" fmla="*/ 1767833 h 2458746"/>
              <a:gd name="connsiteX4" fmla="*/ 690100 w 2455442"/>
              <a:gd name="connsiteY4" fmla="*/ 1767833 h 2458746"/>
              <a:gd name="connsiteX5" fmla="*/ 2120253 w 2455442"/>
              <a:gd name="connsiteY5" fmla="*/ 1767989 h 2458746"/>
              <a:gd name="connsiteX6" fmla="*/ 2120431 w 2455442"/>
              <a:gd name="connsiteY6" fmla="*/ 335989 h 2458746"/>
              <a:gd name="connsiteX7" fmla="*/ 690255 w 2455442"/>
              <a:gd name="connsiteY7" fmla="*/ 335824 h 2458746"/>
              <a:gd name="connsiteX8" fmla="*/ 690100 w 2455442"/>
              <a:gd name="connsiteY8" fmla="*/ 335989 h 2458746"/>
              <a:gd name="connsiteX9" fmla="*/ 662126 w 2455442"/>
              <a:gd name="connsiteY9" fmla="*/ 335989 h 2458746"/>
              <a:gd name="connsiteX10" fmla="*/ 662104 w 2455442"/>
              <a:gd name="connsiteY10" fmla="*/ 308010 h 2458746"/>
              <a:gd name="connsiteX11" fmla="*/ 662126 w 2455442"/>
              <a:gd name="connsiteY11" fmla="*/ 307979 h 2458746"/>
              <a:gd name="connsiteX12" fmla="*/ 2147871 w 2455442"/>
              <a:gd name="connsiteY12" fmla="*/ 308230 h 2458746"/>
              <a:gd name="connsiteX13" fmla="*/ 2147605 w 2455442"/>
              <a:gd name="connsiteY13" fmla="*/ 1795888 h 2458746"/>
              <a:gd name="connsiteX14" fmla="*/ 676113 w 2455442"/>
              <a:gd name="connsiteY14" fmla="*/ 1809626 h 2458746"/>
              <a:gd name="connsiteX15" fmla="*/ 32714 w 2455442"/>
              <a:gd name="connsiteY15" fmla="*/ 2452967 h 2458746"/>
              <a:gd name="connsiteX16" fmla="*/ 19615 w 2455442"/>
              <a:gd name="connsiteY16" fmla="*/ 2458747 h 245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442" h="2458746">
                <a:moveTo>
                  <a:pt x="19615" y="2458747"/>
                </a:moveTo>
                <a:cubicBezTo>
                  <a:pt x="14375" y="2458747"/>
                  <a:pt x="9336" y="2456679"/>
                  <a:pt x="5628" y="2452967"/>
                </a:cubicBezTo>
                <a:cubicBezTo>
                  <a:pt x="-1876" y="2445142"/>
                  <a:pt x="-1876" y="2432782"/>
                  <a:pt x="5628" y="2424957"/>
                </a:cubicBezTo>
                <a:lnTo>
                  <a:pt x="662126" y="1767833"/>
                </a:lnTo>
                <a:cubicBezTo>
                  <a:pt x="669941" y="1760320"/>
                  <a:pt x="682285" y="1760320"/>
                  <a:pt x="690100" y="1767833"/>
                </a:cubicBezTo>
                <a:cubicBezTo>
                  <a:pt x="1084975" y="2163308"/>
                  <a:pt x="1725288" y="2163397"/>
                  <a:pt x="2120253" y="1767989"/>
                </a:cubicBezTo>
                <a:cubicBezTo>
                  <a:pt x="2515239" y="1372603"/>
                  <a:pt x="2515306" y="731472"/>
                  <a:pt x="2120431" y="335989"/>
                </a:cubicBezTo>
                <a:cubicBezTo>
                  <a:pt x="1725555" y="-59495"/>
                  <a:pt x="1085242" y="-59568"/>
                  <a:pt x="690255" y="335824"/>
                </a:cubicBezTo>
                <a:cubicBezTo>
                  <a:pt x="690211" y="335877"/>
                  <a:pt x="690144" y="335933"/>
                  <a:pt x="690100" y="335989"/>
                </a:cubicBezTo>
                <a:cubicBezTo>
                  <a:pt x="682285" y="343498"/>
                  <a:pt x="669941" y="343498"/>
                  <a:pt x="662126" y="335989"/>
                </a:cubicBezTo>
                <a:cubicBezTo>
                  <a:pt x="654400" y="328270"/>
                  <a:pt x="654378" y="315744"/>
                  <a:pt x="662104" y="308010"/>
                </a:cubicBezTo>
                <a:cubicBezTo>
                  <a:pt x="662104" y="307999"/>
                  <a:pt x="662126" y="307990"/>
                  <a:pt x="662126" y="307979"/>
                </a:cubicBezTo>
                <a:cubicBezTo>
                  <a:pt x="1072476" y="-102757"/>
                  <a:pt x="1737655" y="-102646"/>
                  <a:pt x="2147871" y="308230"/>
                </a:cubicBezTo>
                <a:cubicBezTo>
                  <a:pt x="2558066" y="719103"/>
                  <a:pt x="2557955" y="1385141"/>
                  <a:pt x="2147605" y="1795888"/>
                </a:cubicBezTo>
                <a:cubicBezTo>
                  <a:pt x="1742761" y="2201121"/>
                  <a:pt x="1088439" y="2207235"/>
                  <a:pt x="676113" y="1809626"/>
                </a:cubicBezTo>
                <a:lnTo>
                  <a:pt x="32714" y="2452967"/>
                </a:lnTo>
                <a:cubicBezTo>
                  <a:pt x="29273" y="2456546"/>
                  <a:pt x="24566" y="2458614"/>
                  <a:pt x="19615" y="245874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2189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D66A7206-725A-4122-93E6-B71CFFDC1EE2}"/>
              </a:ext>
            </a:extLst>
          </p:cNvPr>
          <p:cNvSpPr/>
          <p:nvPr/>
        </p:nvSpPr>
        <p:spPr>
          <a:xfrm>
            <a:off x="8866574" y="4536805"/>
            <a:ext cx="237111" cy="237640"/>
          </a:xfrm>
          <a:custGeom>
            <a:avLst/>
            <a:gdLst>
              <a:gd name="connsiteX0" fmla="*/ 8659 w 237111"/>
              <a:gd name="connsiteY0" fmla="*/ 0 h 237640"/>
              <a:gd name="connsiteX1" fmla="*/ 48177 w 237111"/>
              <a:gd name="connsiteY1" fmla="*/ 1334 h 237640"/>
              <a:gd name="connsiteX2" fmla="*/ 41073 w 237111"/>
              <a:gd name="connsiteY2" fmla="*/ 196515 h 237640"/>
              <a:gd name="connsiteX3" fmla="*/ 235780 w 237111"/>
              <a:gd name="connsiteY3" fmla="*/ 189401 h 237640"/>
              <a:gd name="connsiteX4" fmla="*/ 237112 w 237111"/>
              <a:gd name="connsiteY4" fmla="*/ 228971 h 237640"/>
              <a:gd name="connsiteX5" fmla="*/ 0 w 237111"/>
              <a:gd name="connsiteY5" fmla="*/ 237640 h 237640"/>
              <a:gd name="connsiteX6" fmla="*/ 8659 w 237111"/>
              <a:gd name="connsiteY6" fmla="*/ 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640">
                <a:moveTo>
                  <a:pt x="8659" y="0"/>
                </a:moveTo>
                <a:lnTo>
                  <a:pt x="48177" y="1334"/>
                </a:lnTo>
                <a:lnTo>
                  <a:pt x="41073" y="196515"/>
                </a:lnTo>
                <a:lnTo>
                  <a:pt x="235780" y="189401"/>
                </a:lnTo>
                <a:lnTo>
                  <a:pt x="237112" y="228971"/>
                </a:lnTo>
                <a:lnTo>
                  <a:pt x="0" y="237640"/>
                </a:lnTo>
                <a:lnTo>
                  <a:pt x="8659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A2500354-223E-49E4-A7E6-A9AF766E89F2}"/>
              </a:ext>
            </a:extLst>
          </p:cNvPr>
          <p:cNvSpPr/>
          <p:nvPr/>
        </p:nvSpPr>
        <p:spPr>
          <a:xfrm>
            <a:off x="7361728" y="4175995"/>
            <a:ext cx="2455627" cy="2458891"/>
          </a:xfrm>
          <a:custGeom>
            <a:avLst/>
            <a:gdLst>
              <a:gd name="connsiteX0" fmla="*/ 1405161 w 2455627"/>
              <a:gd name="connsiteY0" fmla="*/ 2458892 h 2458891"/>
              <a:gd name="connsiteX1" fmla="*/ 354341 w 2455627"/>
              <a:gd name="connsiteY1" fmla="*/ 1407206 h 2458891"/>
              <a:gd name="connsiteX2" fmla="*/ 648313 w 2455627"/>
              <a:gd name="connsiteY2" fmla="*/ 677145 h 2458891"/>
              <a:gd name="connsiteX3" fmla="*/ 5802 w 2455627"/>
              <a:gd name="connsiteY3" fmla="*/ 33804 h 2458891"/>
              <a:gd name="connsiteX4" fmla="*/ 5771 w 2455627"/>
              <a:gd name="connsiteY4" fmla="*/ 5816 h 2458891"/>
              <a:gd name="connsiteX5" fmla="*/ 5802 w 2455627"/>
              <a:gd name="connsiteY5" fmla="*/ 5794 h 2458891"/>
              <a:gd name="connsiteX6" fmla="*/ 33431 w 2455627"/>
              <a:gd name="connsiteY6" fmla="*/ 5661 h 2458891"/>
              <a:gd name="connsiteX7" fmla="*/ 33554 w 2455627"/>
              <a:gd name="connsiteY7" fmla="*/ 5794 h 2458891"/>
              <a:gd name="connsiteX8" fmla="*/ 690051 w 2455627"/>
              <a:gd name="connsiteY8" fmla="*/ 662028 h 2458891"/>
              <a:gd name="connsiteX9" fmla="*/ 690074 w 2455627"/>
              <a:gd name="connsiteY9" fmla="*/ 690016 h 2458891"/>
              <a:gd name="connsiteX10" fmla="*/ 690051 w 2455627"/>
              <a:gd name="connsiteY10" fmla="*/ 690038 h 2458891"/>
              <a:gd name="connsiteX11" fmla="*/ 689896 w 2455627"/>
              <a:gd name="connsiteY11" fmla="*/ 2122039 h 2458891"/>
              <a:gd name="connsiteX12" fmla="*/ 2120049 w 2455627"/>
              <a:gd name="connsiteY12" fmla="*/ 2122216 h 2458891"/>
              <a:gd name="connsiteX13" fmla="*/ 2120204 w 2455627"/>
              <a:gd name="connsiteY13" fmla="*/ 690194 h 2458891"/>
              <a:gd name="connsiteX14" fmla="*/ 2120049 w 2455627"/>
              <a:gd name="connsiteY14" fmla="*/ 690038 h 2458891"/>
              <a:gd name="connsiteX15" fmla="*/ 2120027 w 2455627"/>
              <a:gd name="connsiteY15" fmla="*/ 662051 h 2458891"/>
              <a:gd name="connsiteX16" fmla="*/ 2120049 w 2455627"/>
              <a:gd name="connsiteY16" fmla="*/ 662028 h 2458891"/>
              <a:gd name="connsiteX17" fmla="*/ 2148023 w 2455627"/>
              <a:gd name="connsiteY17" fmla="*/ 662028 h 2458891"/>
              <a:gd name="connsiteX18" fmla="*/ 2147690 w 2455627"/>
              <a:gd name="connsiteY18" fmla="*/ 2150004 h 2458891"/>
              <a:gd name="connsiteX19" fmla="*/ 1405161 w 2455627"/>
              <a:gd name="connsiteY19" fmla="*/ 2458003 h 245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5627" h="2458891">
                <a:moveTo>
                  <a:pt x="1405161" y="2458892"/>
                </a:moveTo>
                <a:cubicBezTo>
                  <a:pt x="824948" y="2459026"/>
                  <a:pt x="354476" y="1988169"/>
                  <a:pt x="354341" y="1407206"/>
                </a:cubicBezTo>
                <a:cubicBezTo>
                  <a:pt x="354278" y="1134930"/>
                  <a:pt x="459645" y="873237"/>
                  <a:pt x="648313" y="677145"/>
                </a:cubicBezTo>
                <a:lnTo>
                  <a:pt x="5802" y="33804"/>
                </a:lnTo>
                <a:cubicBezTo>
                  <a:pt x="-1922" y="26090"/>
                  <a:pt x="-1935" y="13552"/>
                  <a:pt x="5771" y="5816"/>
                </a:cubicBezTo>
                <a:cubicBezTo>
                  <a:pt x="5782" y="5816"/>
                  <a:pt x="5791" y="5794"/>
                  <a:pt x="5802" y="5794"/>
                </a:cubicBezTo>
                <a:cubicBezTo>
                  <a:pt x="13397" y="-1876"/>
                  <a:pt x="25768" y="-1942"/>
                  <a:pt x="33431" y="5661"/>
                </a:cubicBezTo>
                <a:cubicBezTo>
                  <a:pt x="33471" y="5705"/>
                  <a:pt x="33514" y="5749"/>
                  <a:pt x="33554" y="5794"/>
                </a:cubicBezTo>
                <a:lnTo>
                  <a:pt x="690051" y="662028"/>
                </a:lnTo>
                <a:cubicBezTo>
                  <a:pt x="697778" y="669742"/>
                  <a:pt x="697800" y="682280"/>
                  <a:pt x="690074" y="690016"/>
                </a:cubicBezTo>
                <a:cubicBezTo>
                  <a:pt x="690074" y="690016"/>
                  <a:pt x="690051" y="690038"/>
                  <a:pt x="690051" y="690038"/>
                </a:cubicBezTo>
                <a:cubicBezTo>
                  <a:pt x="295078" y="1085424"/>
                  <a:pt x="295003" y="1726564"/>
                  <a:pt x="689896" y="2122039"/>
                </a:cubicBezTo>
                <a:cubicBezTo>
                  <a:pt x="1084772" y="2517535"/>
                  <a:pt x="1725085" y="2517602"/>
                  <a:pt x="2120049" y="2122216"/>
                </a:cubicBezTo>
                <a:cubicBezTo>
                  <a:pt x="2515014" y="1726831"/>
                  <a:pt x="2515102" y="1085691"/>
                  <a:pt x="2120204" y="690194"/>
                </a:cubicBezTo>
                <a:cubicBezTo>
                  <a:pt x="2120160" y="690150"/>
                  <a:pt x="2120093" y="690083"/>
                  <a:pt x="2120049" y="690038"/>
                </a:cubicBezTo>
                <a:cubicBezTo>
                  <a:pt x="2112323" y="682324"/>
                  <a:pt x="2112301" y="669787"/>
                  <a:pt x="2120027" y="662051"/>
                </a:cubicBezTo>
                <a:cubicBezTo>
                  <a:pt x="2120027" y="662051"/>
                  <a:pt x="2120049" y="662028"/>
                  <a:pt x="2120049" y="662028"/>
                </a:cubicBezTo>
                <a:cubicBezTo>
                  <a:pt x="2127864" y="654515"/>
                  <a:pt x="2140208" y="654515"/>
                  <a:pt x="2148023" y="662028"/>
                </a:cubicBezTo>
                <a:cubicBezTo>
                  <a:pt x="2558284" y="1073020"/>
                  <a:pt x="2558151" y="1739191"/>
                  <a:pt x="2147690" y="2150004"/>
                </a:cubicBezTo>
                <a:cubicBezTo>
                  <a:pt x="1950718" y="2347142"/>
                  <a:pt x="1683657" y="2457914"/>
                  <a:pt x="1405161" y="245800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8E99BBC6-422E-446B-86DC-8F09E1D10A18}"/>
              </a:ext>
            </a:extLst>
          </p:cNvPr>
          <p:cNvSpPr/>
          <p:nvPr/>
        </p:nvSpPr>
        <p:spPr>
          <a:xfrm>
            <a:off x="7351101" y="4165339"/>
            <a:ext cx="237333" cy="237640"/>
          </a:xfrm>
          <a:custGeom>
            <a:avLst/>
            <a:gdLst>
              <a:gd name="connsiteX0" fmla="*/ 237334 w 237333"/>
              <a:gd name="connsiteY0" fmla="*/ 8670 h 237640"/>
              <a:gd name="connsiteX1" fmla="*/ 235780 w 237333"/>
              <a:gd name="connsiteY1" fmla="*/ 48239 h 237640"/>
              <a:gd name="connsiteX2" fmla="*/ 41073 w 237333"/>
              <a:gd name="connsiteY2" fmla="*/ 41126 h 237640"/>
              <a:gd name="connsiteX3" fmla="*/ 48177 w 237333"/>
              <a:gd name="connsiteY3" fmla="*/ 236084 h 237640"/>
              <a:gd name="connsiteX4" fmla="*/ 8659 w 237333"/>
              <a:gd name="connsiteY4" fmla="*/ 237640 h 237640"/>
              <a:gd name="connsiteX5" fmla="*/ 0 w 237333"/>
              <a:gd name="connsiteY5" fmla="*/ 0 h 237640"/>
              <a:gd name="connsiteX6" fmla="*/ 237334 w 237333"/>
              <a:gd name="connsiteY6" fmla="*/ 867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640">
                <a:moveTo>
                  <a:pt x="237334" y="8670"/>
                </a:moveTo>
                <a:lnTo>
                  <a:pt x="235780" y="48239"/>
                </a:lnTo>
                <a:lnTo>
                  <a:pt x="41073" y="41126"/>
                </a:lnTo>
                <a:lnTo>
                  <a:pt x="48177" y="236084"/>
                </a:lnTo>
                <a:lnTo>
                  <a:pt x="8659" y="237640"/>
                </a:lnTo>
                <a:lnTo>
                  <a:pt x="0" y="0"/>
                </a:lnTo>
                <a:lnTo>
                  <a:pt x="237334" y="867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5304F7B8-D97C-4275-A818-CC510FA0BE1D}"/>
              </a:ext>
            </a:extLst>
          </p:cNvPr>
          <p:cNvSpPr/>
          <p:nvPr/>
        </p:nvSpPr>
        <p:spPr>
          <a:xfrm>
            <a:off x="5535177" y="2685448"/>
            <a:ext cx="2455848" cy="2459133"/>
          </a:xfrm>
          <a:custGeom>
            <a:avLst/>
            <a:gdLst>
              <a:gd name="connsiteX0" fmla="*/ 1050861 w 2455848"/>
              <a:gd name="connsiteY0" fmla="*/ 2459130 h 2459133"/>
              <a:gd name="connsiteX1" fmla="*/ 0 w 2455848"/>
              <a:gd name="connsiteY1" fmla="*/ 1407043 h 2459133"/>
              <a:gd name="connsiteX2" fmla="*/ 1050732 w 2455848"/>
              <a:gd name="connsiteY2" fmla="*/ 354823 h 2459133"/>
              <a:gd name="connsiteX3" fmla="*/ 1779736 w 2455848"/>
              <a:gd name="connsiteY3" fmla="*/ 649150 h 2459133"/>
              <a:gd name="connsiteX4" fmla="*/ 2422247 w 2455848"/>
              <a:gd name="connsiteY4" fmla="*/ 5809 h 2459133"/>
              <a:gd name="connsiteX5" fmla="*/ 2450198 w 2455848"/>
              <a:gd name="connsiteY5" fmla="*/ 5778 h 2459133"/>
              <a:gd name="connsiteX6" fmla="*/ 2450221 w 2455848"/>
              <a:gd name="connsiteY6" fmla="*/ 5809 h 2459133"/>
              <a:gd name="connsiteX7" fmla="*/ 2450221 w 2455848"/>
              <a:gd name="connsiteY7" fmla="*/ 33819 h 2459133"/>
              <a:gd name="connsiteX8" fmla="*/ 1793723 w 2455848"/>
              <a:gd name="connsiteY8" fmla="*/ 691165 h 2459133"/>
              <a:gd name="connsiteX9" fmla="*/ 1765749 w 2455848"/>
              <a:gd name="connsiteY9" fmla="*/ 691165 h 2459133"/>
              <a:gd name="connsiteX10" fmla="*/ 335587 w 2455848"/>
              <a:gd name="connsiteY10" fmla="*/ 691010 h 2459133"/>
              <a:gd name="connsiteX11" fmla="*/ 335420 w 2455848"/>
              <a:gd name="connsiteY11" fmla="*/ 2123010 h 2459133"/>
              <a:gd name="connsiteX12" fmla="*/ 1765584 w 2455848"/>
              <a:gd name="connsiteY12" fmla="*/ 2123166 h 2459133"/>
              <a:gd name="connsiteX13" fmla="*/ 1765749 w 2455848"/>
              <a:gd name="connsiteY13" fmla="*/ 2123010 h 2459133"/>
              <a:gd name="connsiteX14" fmla="*/ 1793723 w 2455848"/>
              <a:gd name="connsiteY14" fmla="*/ 2123010 h 2459133"/>
              <a:gd name="connsiteX15" fmla="*/ 1793723 w 2455848"/>
              <a:gd name="connsiteY15" fmla="*/ 2151020 h 2459133"/>
              <a:gd name="connsiteX16" fmla="*/ 1050861 w 2455848"/>
              <a:gd name="connsiteY16" fmla="*/ 2459130 h 24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848" h="2459133">
                <a:moveTo>
                  <a:pt x="1050861" y="2459130"/>
                </a:moveTo>
                <a:cubicBezTo>
                  <a:pt x="470523" y="2459175"/>
                  <a:pt x="36" y="1988139"/>
                  <a:pt x="0" y="1407043"/>
                </a:cubicBezTo>
                <a:cubicBezTo>
                  <a:pt x="-36" y="825947"/>
                  <a:pt x="470392" y="354867"/>
                  <a:pt x="1050732" y="354823"/>
                </a:cubicBezTo>
                <a:cubicBezTo>
                  <a:pt x="1322609" y="354801"/>
                  <a:pt x="1583912" y="460305"/>
                  <a:pt x="1779736" y="649150"/>
                </a:cubicBezTo>
                <a:lnTo>
                  <a:pt x="2422247" y="5809"/>
                </a:lnTo>
                <a:cubicBezTo>
                  <a:pt x="2429951" y="-1925"/>
                  <a:pt x="2442472" y="-1938"/>
                  <a:pt x="2450198" y="5778"/>
                </a:cubicBezTo>
                <a:cubicBezTo>
                  <a:pt x="2450198" y="5789"/>
                  <a:pt x="2450221" y="5801"/>
                  <a:pt x="2450221" y="5809"/>
                </a:cubicBezTo>
                <a:cubicBezTo>
                  <a:pt x="2457725" y="13637"/>
                  <a:pt x="2457725" y="25992"/>
                  <a:pt x="2450221" y="33819"/>
                </a:cubicBezTo>
                <a:lnTo>
                  <a:pt x="1793723" y="691165"/>
                </a:lnTo>
                <a:cubicBezTo>
                  <a:pt x="1785905" y="698679"/>
                  <a:pt x="1773566" y="698679"/>
                  <a:pt x="1765749" y="691165"/>
                </a:cubicBezTo>
                <a:cubicBezTo>
                  <a:pt x="1370867" y="295682"/>
                  <a:pt x="730560" y="295606"/>
                  <a:pt x="335587" y="691010"/>
                </a:cubicBezTo>
                <a:cubicBezTo>
                  <a:pt x="-59388" y="1086395"/>
                  <a:pt x="-59462" y="1727535"/>
                  <a:pt x="335420" y="2123010"/>
                </a:cubicBezTo>
                <a:cubicBezTo>
                  <a:pt x="730305" y="2518485"/>
                  <a:pt x="1370609" y="2518574"/>
                  <a:pt x="1765584" y="2123166"/>
                </a:cubicBezTo>
                <a:cubicBezTo>
                  <a:pt x="1765640" y="2123121"/>
                  <a:pt x="1765693" y="2123054"/>
                  <a:pt x="1765749" y="2123010"/>
                </a:cubicBezTo>
                <a:cubicBezTo>
                  <a:pt x="1773473" y="2115274"/>
                  <a:pt x="1785999" y="2115274"/>
                  <a:pt x="1793723" y="2123010"/>
                </a:cubicBezTo>
                <a:cubicBezTo>
                  <a:pt x="1801447" y="2130746"/>
                  <a:pt x="1801447" y="2143284"/>
                  <a:pt x="1793723" y="2151020"/>
                </a:cubicBezTo>
                <a:cubicBezTo>
                  <a:pt x="1597151" y="2348957"/>
                  <a:pt x="1329645" y="2459908"/>
                  <a:pt x="1050861" y="2459130"/>
                </a:cubicBezTo>
                <a:close/>
              </a:path>
            </a:pathLst>
          </a:custGeom>
          <a:solidFill>
            <a:schemeClr val="accent2"/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52517ED6-C6FF-4B71-8073-CB9318ADCC89}"/>
              </a:ext>
            </a:extLst>
          </p:cNvPr>
          <p:cNvSpPr/>
          <p:nvPr/>
        </p:nvSpPr>
        <p:spPr>
          <a:xfrm>
            <a:off x="7764492" y="2675029"/>
            <a:ext cx="237111" cy="237418"/>
          </a:xfrm>
          <a:custGeom>
            <a:avLst/>
            <a:gdLst>
              <a:gd name="connsiteX0" fmla="*/ 228453 w 237111"/>
              <a:gd name="connsiteY0" fmla="*/ 237418 h 237418"/>
              <a:gd name="connsiteX1" fmla="*/ 188935 w 237111"/>
              <a:gd name="connsiteY1" fmla="*/ 236084 h 237418"/>
              <a:gd name="connsiteX2" fmla="*/ 196261 w 237111"/>
              <a:gd name="connsiteY2" fmla="*/ 41126 h 237418"/>
              <a:gd name="connsiteX3" fmla="*/ 1332 w 237111"/>
              <a:gd name="connsiteY3" fmla="*/ 48017 h 237418"/>
              <a:gd name="connsiteX4" fmla="*/ 0 w 237111"/>
              <a:gd name="connsiteY4" fmla="*/ 8448 h 237418"/>
              <a:gd name="connsiteX5" fmla="*/ 237112 w 237111"/>
              <a:gd name="connsiteY5" fmla="*/ 0 h 237418"/>
              <a:gd name="connsiteX6" fmla="*/ 228453 w 237111"/>
              <a:gd name="connsiteY6" fmla="*/ 237418 h 23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418">
                <a:moveTo>
                  <a:pt x="228453" y="237418"/>
                </a:moveTo>
                <a:lnTo>
                  <a:pt x="188935" y="236084"/>
                </a:lnTo>
                <a:lnTo>
                  <a:pt x="196261" y="41126"/>
                </a:lnTo>
                <a:lnTo>
                  <a:pt x="1332" y="48017"/>
                </a:lnTo>
                <a:lnTo>
                  <a:pt x="0" y="8448"/>
                </a:lnTo>
                <a:lnTo>
                  <a:pt x="237112" y="0"/>
                </a:lnTo>
                <a:lnTo>
                  <a:pt x="228453" y="237418"/>
                </a:lnTo>
                <a:close/>
              </a:path>
            </a:pathLst>
          </a:custGeom>
          <a:solidFill>
            <a:schemeClr val="accent2"/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CuadroTexto 238">
            <a:extLst>
              <a:ext uri="{FF2B5EF4-FFF2-40B4-BE49-F238E27FC236}">
                <a16:creationId xmlns:a16="http://schemas.microsoft.com/office/drawing/2014/main" id="{BDCBB44F-360A-4AB3-90A0-C7DD5D6D630F}"/>
              </a:ext>
            </a:extLst>
          </p:cNvPr>
          <p:cNvSpPr txBox="1"/>
          <p:nvPr/>
        </p:nvSpPr>
        <p:spPr>
          <a:xfrm>
            <a:off x="7438893" y="3334836"/>
            <a:ext cx="1934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Previne</a:t>
            </a:r>
            <a:r>
              <a:rPr lang="en-US" sz="32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32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brasil</a:t>
            </a:r>
          </a:p>
        </p:txBody>
      </p:sp>
      <p:sp>
        <p:nvSpPr>
          <p:cNvPr id="17" name="CuadroTexto 4">
            <a:extLst>
              <a:ext uri="{FF2B5EF4-FFF2-40B4-BE49-F238E27FC236}">
                <a16:creationId xmlns:a16="http://schemas.microsoft.com/office/drawing/2014/main" id="{D2C1432A-7FD8-4591-B796-D2A1C9DCAA31}"/>
              </a:ext>
            </a:extLst>
          </p:cNvPr>
          <p:cNvSpPr txBox="1"/>
          <p:nvPr/>
        </p:nvSpPr>
        <p:spPr>
          <a:xfrm>
            <a:off x="5822781" y="3793592"/>
            <a:ext cx="142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no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quantitativo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populacional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18" name="CuadroTexto 238">
            <a:extLst>
              <a:ext uri="{FF2B5EF4-FFF2-40B4-BE49-F238E27FC236}">
                <a16:creationId xmlns:a16="http://schemas.microsoft.com/office/drawing/2014/main" id="{DFAB1577-87E9-46DA-A2A8-948E9B4ACFFE}"/>
              </a:ext>
            </a:extLst>
          </p:cNvPr>
          <p:cNvSpPr txBox="1"/>
          <p:nvPr/>
        </p:nvSpPr>
        <p:spPr>
          <a:xfrm>
            <a:off x="5830097" y="3485815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população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CuadroTexto 4">
            <a:extLst>
              <a:ext uri="{FF2B5EF4-FFF2-40B4-BE49-F238E27FC236}">
                <a16:creationId xmlns:a16="http://schemas.microsoft.com/office/drawing/2014/main" id="{C0761CE1-B26B-44CE-B469-A4FAD555026C}"/>
              </a:ext>
            </a:extLst>
          </p:cNvPr>
          <p:cNvSpPr txBox="1"/>
          <p:nvPr/>
        </p:nvSpPr>
        <p:spPr>
          <a:xfrm>
            <a:off x="7241361" y="1623171"/>
            <a:ext cx="182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Baseado no número de pessoas cadastradas sob responsabilidade das equipes 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0" name="CuadroTexto 238">
            <a:extLst>
              <a:ext uri="{FF2B5EF4-FFF2-40B4-BE49-F238E27FC236}">
                <a16:creationId xmlns:a16="http://schemas.microsoft.com/office/drawing/2014/main" id="{576BACFC-5B0B-4EE1-9849-B46B8FC9A145}"/>
              </a:ext>
            </a:extLst>
          </p:cNvPr>
          <p:cNvSpPr txBox="1"/>
          <p:nvPr/>
        </p:nvSpPr>
        <p:spPr>
          <a:xfrm>
            <a:off x="7393538" y="1132629"/>
            <a:ext cx="142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Capitação</a:t>
            </a:r>
            <a:r>
              <a:rPr lang="en-US" sz="14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ponderada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CuadroTexto 4">
            <a:extLst>
              <a:ext uri="{FF2B5EF4-FFF2-40B4-BE49-F238E27FC236}">
                <a16:creationId xmlns:a16="http://schemas.microsoft.com/office/drawing/2014/main" id="{469B8E48-045D-4FC4-A69E-0DDC5B621063}"/>
              </a:ext>
            </a:extLst>
          </p:cNvPr>
          <p:cNvSpPr txBox="1"/>
          <p:nvPr/>
        </p:nvSpPr>
        <p:spPr>
          <a:xfrm>
            <a:off x="9557241" y="3204912"/>
            <a:ext cx="160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nos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resultados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alcançados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em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indicadores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de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saúde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2" name="CuadroTexto 238">
            <a:extLst>
              <a:ext uri="{FF2B5EF4-FFF2-40B4-BE49-F238E27FC236}">
                <a16:creationId xmlns:a16="http://schemas.microsoft.com/office/drawing/2014/main" id="{DE5188E5-8321-4042-AF6A-7F4F4F105DF7}"/>
              </a:ext>
            </a:extLst>
          </p:cNvPr>
          <p:cNvSpPr txBox="1"/>
          <p:nvPr/>
        </p:nvSpPr>
        <p:spPr>
          <a:xfrm>
            <a:off x="9637395" y="2498926"/>
            <a:ext cx="1426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Pagamento</a:t>
            </a:r>
            <a:r>
              <a:rPr lang="en-US" sz="14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por </a:t>
            </a:r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Desempenho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CuadroTexto 4">
            <a:extLst>
              <a:ext uri="{FF2B5EF4-FFF2-40B4-BE49-F238E27FC236}">
                <a16:creationId xmlns:a16="http://schemas.microsoft.com/office/drawing/2014/main" id="{A981FB01-AD2E-4971-B56F-285E2471AD32}"/>
              </a:ext>
            </a:extLst>
          </p:cNvPr>
          <p:cNvSpPr txBox="1"/>
          <p:nvPr/>
        </p:nvSpPr>
        <p:spPr>
          <a:xfrm>
            <a:off x="8019397" y="5217404"/>
            <a:ext cx="1426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implementação de programas, estratégias e ações que refletem na melhoria do cuidado na APS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4" name="CuadroTexto 238">
            <a:extLst>
              <a:ext uri="{FF2B5EF4-FFF2-40B4-BE49-F238E27FC236}">
                <a16:creationId xmlns:a16="http://schemas.microsoft.com/office/drawing/2014/main" id="{C30D6810-ABEF-4900-B0A6-56AB1B81EA8A}"/>
              </a:ext>
            </a:extLst>
          </p:cNvPr>
          <p:cNvSpPr txBox="1"/>
          <p:nvPr/>
        </p:nvSpPr>
        <p:spPr>
          <a:xfrm>
            <a:off x="7993386" y="4966499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Programas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77A4989-B9AE-4D87-9AA9-8765CD254492}"/>
              </a:ext>
            </a:extLst>
          </p:cNvPr>
          <p:cNvSpPr/>
          <p:nvPr/>
        </p:nvSpPr>
        <p:spPr>
          <a:xfrm>
            <a:off x="417027" y="1340685"/>
            <a:ext cx="5168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95"/>
              </a:spcBef>
              <a:buNone/>
            </a:pPr>
            <a:r>
              <a:rPr lang="pt-BR" sz="4000" b="1" kern="120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Modelo misto de financiamento para APS</a:t>
            </a:r>
          </a:p>
          <a:p>
            <a:pPr marL="0" indent="0" algn="just">
              <a:buClr>
                <a:schemeClr val="dk2"/>
              </a:buClr>
              <a:buSzPts val="2160"/>
              <a:buNone/>
            </a:pPr>
            <a:endParaRPr lang="pt-BR" sz="4000" b="1" kern="120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6688355-68D0-463C-A267-78C13AF641A2}"/>
              </a:ext>
            </a:extLst>
          </p:cNvPr>
          <p:cNvSpPr txBox="1"/>
          <p:nvPr/>
        </p:nvSpPr>
        <p:spPr>
          <a:xfrm>
            <a:off x="180637" y="6271372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2.979 de novembro de 2019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2.254 de setembro de 2021</a:t>
            </a:r>
            <a:endParaRPr lang="pt-BR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>
          <a:xfrm>
            <a:off x="10715078" y="6308919"/>
            <a:ext cx="698241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BDFC276-AD35-4CB5-BCB9-CE1EEDFBB59A}"/>
              </a:ext>
            </a:extLst>
          </p:cNvPr>
          <p:cNvSpPr/>
          <p:nvPr/>
        </p:nvSpPr>
        <p:spPr>
          <a:xfrm>
            <a:off x="7050846" y="814706"/>
            <a:ext cx="2456762" cy="2458767"/>
          </a:xfrm>
          <a:custGeom>
            <a:avLst/>
            <a:gdLst>
              <a:gd name="connsiteX0" fmla="*/ 2436260 w 2456762"/>
              <a:gd name="connsiteY0" fmla="*/ 2458759 h 2458767"/>
              <a:gd name="connsiteX1" fmla="*/ 2422273 w 2456762"/>
              <a:gd name="connsiteY1" fmla="*/ 2452979 h 2458767"/>
              <a:gd name="connsiteX2" fmla="*/ 1765553 w 2456762"/>
              <a:gd name="connsiteY2" fmla="*/ 1795634 h 2458767"/>
              <a:gd name="connsiteX3" fmla="*/ 1765531 w 2456762"/>
              <a:gd name="connsiteY3" fmla="*/ 1767652 h 2458767"/>
              <a:gd name="connsiteX4" fmla="*/ 1765553 w 2456762"/>
              <a:gd name="connsiteY4" fmla="*/ 1767623 h 2458767"/>
              <a:gd name="connsiteX5" fmla="*/ 1765708 w 2456762"/>
              <a:gd name="connsiteY5" fmla="*/ 335614 h 2458767"/>
              <a:gd name="connsiteX6" fmla="*/ 335555 w 2456762"/>
              <a:gd name="connsiteY6" fmla="*/ 335448 h 2458767"/>
              <a:gd name="connsiteX7" fmla="*/ 335391 w 2456762"/>
              <a:gd name="connsiteY7" fmla="*/ 1767459 h 2458767"/>
              <a:gd name="connsiteX8" fmla="*/ 335555 w 2456762"/>
              <a:gd name="connsiteY8" fmla="*/ 1767623 h 2458767"/>
              <a:gd name="connsiteX9" fmla="*/ 335555 w 2456762"/>
              <a:gd name="connsiteY9" fmla="*/ 1795634 h 2458767"/>
              <a:gd name="connsiteX10" fmla="*/ 307581 w 2456762"/>
              <a:gd name="connsiteY10" fmla="*/ 1795634 h 2458767"/>
              <a:gd name="connsiteX11" fmla="*/ 307832 w 2456762"/>
              <a:gd name="connsiteY11" fmla="*/ 307978 h 2458767"/>
              <a:gd name="connsiteX12" fmla="*/ 1793571 w 2456762"/>
              <a:gd name="connsiteY12" fmla="*/ 308229 h 2458767"/>
              <a:gd name="connsiteX13" fmla="*/ 1807291 w 2456762"/>
              <a:gd name="connsiteY13" fmla="*/ 1781629 h 2458767"/>
              <a:gd name="connsiteX14" fmla="*/ 2451135 w 2456762"/>
              <a:gd name="connsiteY14" fmla="*/ 2424969 h 2458767"/>
              <a:gd name="connsiteX15" fmla="*/ 2451135 w 2456762"/>
              <a:gd name="connsiteY15" fmla="*/ 2452979 h 2458767"/>
              <a:gd name="connsiteX16" fmla="*/ 2436260 w 2456762"/>
              <a:gd name="connsiteY16" fmla="*/ 2458759 h 24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6762" h="2458767">
                <a:moveTo>
                  <a:pt x="2436260" y="2458759"/>
                </a:moveTo>
                <a:cubicBezTo>
                  <a:pt x="2431020" y="2458759"/>
                  <a:pt x="2425980" y="2456692"/>
                  <a:pt x="2422273" y="2452979"/>
                </a:cubicBezTo>
                <a:lnTo>
                  <a:pt x="1765553" y="1795634"/>
                </a:lnTo>
                <a:cubicBezTo>
                  <a:pt x="1757827" y="1787915"/>
                  <a:pt x="1757804" y="1775389"/>
                  <a:pt x="1765531" y="1767652"/>
                </a:cubicBezTo>
                <a:cubicBezTo>
                  <a:pt x="1765531" y="1767643"/>
                  <a:pt x="1765553" y="1767632"/>
                  <a:pt x="1765553" y="1767623"/>
                </a:cubicBezTo>
                <a:cubicBezTo>
                  <a:pt x="2160517" y="1372231"/>
                  <a:pt x="2160606" y="731098"/>
                  <a:pt x="1765708" y="335614"/>
                </a:cubicBezTo>
                <a:cubicBezTo>
                  <a:pt x="1370833" y="-59870"/>
                  <a:pt x="730520" y="-59945"/>
                  <a:pt x="335555" y="335448"/>
                </a:cubicBezTo>
                <a:cubicBezTo>
                  <a:pt x="-59418" y="730842"/>
                  <a:pt x="-59494" y="1371973"/>
                  <a:pt x="335391" y="1767459"/>
                </a:cubicBezTo>
                <a:cubicBezTo>
                  <a:pt x="335444" y="1767515"/>
                  <a:pt x="335500" y="1767568"/>
                  <a:pt x="335555" y="1767623"/>
                </a:cubicBezTo>
                <a:cubicBezTo>
                  <a:pt x="343279" y="1775357"/>
                  <a:pt x="343279" y="1787900"/>
                  <a:pt x="335555" y="1795634"/>
                </a:cubicBezTo>
                <a:cubicBezTo>
                  <a:pt x="327831" y="1803367"/>
                  <a:pt x="315305" y="1803367"/>
                  <a:pt x="307581" y="1795634"/>
                </a:cubicBezTo>
                <a:cubicBezTo>
                  <a:pt x="-102624" y="1384760"/>
                  <a:pt x="-102513" y="718713"/>
                  <a:pt x="307832" y="307978"/>
                </a:cubicBezTo>
                <a:cubicBezTo>
                  <a:pt x="718176" y="-102757"/>
                  <a:pt x="1383354" y="-102645"/>
                  <a:pt x="1793571" y="308229"/>
                </a:cubicBezTo>
                <a:cubicBezTo>
                  <a:pt x="2198282" y="713596"/>
                  <a:pt x="2204387" y="1368774"/>
                  <a:pt x="1807291" y="1781629"/>
                </a:cubicBezTo>
                <a:lnTo>
                  <a:pt x="2451135" y="2424969"/>
                </a:lnTo>
                <a:cubicBezTo>
                  <a:pt x="2458639" y="2432794"/>
                  <a:pt x="2458639" y="2445154"/>
                  <a:pt x="2451135" y="2452979"/>
                </a:cubicBezTo>
                <a:cubicBezTo>
                  <a:pt x="2447160" y="2456825"/>
                  <a:pt x="2441788" y="2458915"/>
                  <a:pt x="2436260" y="245875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2189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1635908-9817-4BA0-ACAB-CFACEDEFCA3A}"/>
              </a:ext>
            </a:extLst>
          </p:cNvPr>
          <p:cNvSpPr/>
          <p:nvPr/>
        </p:nvSpPr>
        <p:spPr>
          <a:xfrm>
            <a:off x="9279744" y="3046495"/>
            <a:ext cx="237333" cy="237417"/>
          </a:xfrm>
          <a:custGeom>
            <a:avLst/>
            <a:gdLst>
              <a:gd name="connsiteX0" fmla="*/ 0 w 237333"/>
              <a:gd name="connsiteY0" fmla="*/ 228748 h 237417"/>
              <a:gd name="connsiteX1" fmla="*/ 1554 w 237333"/>
              <a:gd name="connsiteY1" fmla="*/ 189179 h 237417"/>
              <a:gd name="connsiteX2" fmla="*/ 196261 w 237333"/>
              <a:gd name="connsiteY2" fmla="*/ 196515 h 237417"/>
              <a:gd name="connsiteX3" fmla="*/ 189156 w 237333"/>
              <a:gd name="connsiteY3" fmla="*/ 1334 h 237417"/>
              <a:gd name="connsiteX4" fmla="*/ 228675 w 237333"/>
              <a:gd name="connsiteY4" fmla="*/ 0 h 237417"/>
              <a:gd name="connsiteX5" fmla="*/ 237334 w 237333"/>
              <a:gd name="connsiteY5" fmla="*/ 237418 h 237417"/>
              <a:gd name="connsiteX6" fmla="*/ 0 w 237333"/>
              <a:gd name="connsiteY6" fmla="*/ 228748 h 23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417">
                <a:moveTo>
                  <a:pt x="0" y="228748"/>
                </a:moveTo>
                <a:lnTo>
                  <a:pt x="1554" y="189179"/>
                </a:lnTo>
                <a:lnTo>
                  <a:pt x="196261" y="196515"/>
                </a:lnTo>
                <a:lnTo>
                  <a:pt x="189156" y="1334"/>
                </a:lnTo>
                <a:lnTo>
                  <a:pt x="228675" y="0"/>
                </a:lnTo>
                <a:lnTo>
                  <a:pt x="237334" y="237418"/>
                </a:lnTo>
                <a:lnTo>
                  <a:pt x="0" y="22874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FA01BF02-1DD8-4711-A3E1-27BD81319305}"/>
              </a:ext>
            </a:extLst>
          </p:cNvPr>
          <p:cNvSpPr/>
          <p:nvPr/>
        </p:nvSpPr>
        <p:spPr>
          <a:xfrm>
            <a:off x="8877153" y="2305028"/>
            <a:ext cx="2455442" cy="2458746"/>
          </a:xfrm>
          <a:custGeom>
            <a:avLst/>
            <a:gdLst>
              <a:gd name="connsiteX0" fmla="*/ 19615 w 2455442"/>
              <a:gd name="connsiteY0" fmla="*/ 2458747 h 2458746"/>
              <a:gd name="connsiteX1" fmla="*/ 5628 w 2455442"/>
              <a:gd name="connsiteY1" fmla="*/ 2452967 h 2458746"/>
              <a:gd name="connsiteX2" fmla="*/ 5628 w 2455442"/>
              <a:gd name="connsiteY2" fmla="*/ 2424957 h 2458746"/>
              <a:gd name="connsiteX3" fmla="*/ 662126 w 2455442"/>
              <a:gd name="connsiteY3" fmla="*/ 1767833 h 2458746"/>
              <a:gd name="connsiteX4" fmla="*/ 690100 w 2455442"/>
              <a:gd name="connsiteY4" fmla="*/ 1767833 h 2458746"/>
              <a:gd name="connsiteX5" fmla="*/ 2120253 w 2455442"/>
              <a:gd name="connsiteY5" fmla="*/ 1767989 h 2458746"/>
              <a:gd name="connsiteX6" fmla="*/ 2120431 w 2455442"/>
              <a:gd name="connsiteY6" fmla="*/ 335989 h 2458746"/>
              <a:gd name="connsiteX7" fmla="*/ 690255 w 2455442"/>
              <a:gd name="connsiteY7" fmla="*/ 335824 h 2458746"/>
              <a:gd name="connsiteX8" fmla="*/ 690100 w 2455442"/>
              <a:gd name="connsiteY8" fmla="*/ 335989 h 2458746"/>
              <a:gd name="connsiteX9" fmla="*/ 662126 w 2455442"/>
              <a:gd name="connsiteY9" fmla="*/ 335989 h 2458746"/>
              <a:gd name="connsiteX10" fmla="*/ 662104 w 2455442"/>
              <a:gd name="connsiteY10" fmla="*/ 308010 h 2458746"/>
              <a:gd name="connsiteX11" fmla="*/ 662126 w 2455442"/>
              <a:gd name="connsiteY11" fmla="*/ 307979 h 2458746"/>
              <a:gd name="connsiteX12" fmla="*/ 2147871 w 2455442"/>
              <a:gd name="connsiteY12" fmla="*/ 308230 h 2458746"/>
              <a:gd name="connsiteX13" fmla="*/ 2147605 w 2455442"/>
              <a:gd name="connsiteY13" fmla="*/ 1795888 h 2458746"/>
              <a:gd name="connsiteX14" fmla="*/ 676113 w 2455442"/>
              <a:gd name="connsiteY14" fmla="*/ 1809626 h 2458746"/>
              <a:gd name="connsiteX15" fmla="*/ 32714 w 2455442"/>
              <a:gd name="connsiteY15" fmla="*/ 2452967 h 2458746"/>
              <a:gd name="connsiteX16" fmla="*/ 19615 w 2455442"/>
              <a:gd name="connsiteY16" fmla="*/ 2458747 h 245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442" h="2458746">
                <a:moveTo>
                  <a:pt x="19615" y="2458747"/>
                </a:moveTo>
                <a:cubicBezTo>
                  <a:pt x="14375" y="2458747"/>
                  <a:pt x="9336" y="2456679"/>
                  <a:pt x="5628" y="2452967"/>
                </a:cubicBezTo>
                <a:cubicBezTo>
                  <a:pt x="-1876" y="2445142"/>
                  <a:pt x="-1876" y="2432782"/>
                  <a:pt x="5628" y="2424957"/>
                </a:cubicBezTo>
                <a:lnTo>
                  <a:pt x="662126" y="1767833"/>
                </a:lnTo>
                <a:cubicBezTo>
                  <a:pt x="669941" y="1760320"/>
                  <a:pt x="682285" y="1760320"/>
                  <a:pt x="690100" y="1767833"/>
                </a:cubicBezTo>
                <a:cubicBezTo>
                  <a:pt x="1084975" y="2163308"/>
                  <a:pt x="1725288" y="2163397"/>
                  <a:pt x="2120253" y="1767989"/>
                </a:cubicBezTo>
                <a:cubicBezTo>
                  <a:pt x="2515239" y="1372603"/>
                  <a:pt x="2515306" y="731472"/>
                  <a:pt x="2120431" y="335989"/>
                </a:cubicBezTo>
                <a:cubicBezTo>
                  <a:pt x="1725555" y="-59495"/>
                  <a:pt x="1085242" y="-59568"/>
                  <a:pt x="690255" y="335824"/>
                </a:cubicBezTo>
                <a:cubicBezTo>
                  <a:pt x="690211" y="335877"/>
                  <a:pt x="690144" y="335933"/>
                  <a:pt x="690100" y="335989"/>
                </a:cubicBezTo>
                <a:cubicBezTo>
                  <a:pt x="682285" y="343498"/>
                  <a:pt x="669941" y="343498"/>
                  <a:pt x="662126" y="335989"/>
                </a:cubicBezTo>
                <a:cubicBezTo>
                  <a:pt x="654400" y="328270"/>
                  <a:pt x="654378" y="315744"/>
                  <a:pt x="662104" y="308010"/>
                </a:cubicBezTo>
                <a:cubicBezTo>
                  <a:pt x="662104" y="307999"/>
                  <a:pt x="662126" y="307990"/>
                  <a:pt x="662126" y="307979"/>
                </a:cubicBezTo>
                <a:cubicBezTo>
                  <a:pt x="1072476" y="-102757"/>
                  <a:pt x="1737655" y="-102646"/>
                  <a:pt x="2147871" y="308230"/>
                </a:cubicBezTo>
                <a:cubicBezTo>
                  <a:pt x="2558066" y="719103"/>
                  <a:pt x="2557955" y="1385141"/>
                  <a:pt x="2147605" y="1795888"/>
                </a:cubicBezTo>
                <a:cubicBezTo>
                  <a:pt x="1742761" y="2201121"/>
                  <a:pt x="1088439" y="2207235"/>
                  <a:pt x="676113" y="1809626"/>
                </a:cubicBezTo>
                <a:lnTo>
                  <a:pt x="32714" y="2452967"/>
                </a:lnTo>
                <a:cubicBezTo>
                  <a:pt x="29273" y="2456546"/>
                  <a:pt x="24566" y="2458614"/>
                  <a:pt x="19615" y="245874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D66A7206-725A-4122-93E6-B71CFFDC1EE2}"/>
              </a:ext>
            </a:extLst>
          </p:cNvPr>
          <p:cNvSpPr/>
          <p:nvPr/>
        </p:nvSpPr>
        <p:spPr>
          <a:xfrm>
            <a:off x="8866574" y="4536805"/>
            <a:ext cx="237111" cy="237640"/>
          </a:xfrm>
          <a:custGeom>
            <a:avLst/>
            <a:gdLst>
              <a:gd name="connsiteX0" fmla="*/ 8659 w 237111"/>
              <a:gd name="connsiteY0" fmla="*/ 0 h 237640"/>
              <a:gd name="connsiteX1" fmla="*/ 48177 w 237111"/>
              <a:gd name="connsiteY1" fmla="*/ 1334 h 237640"/>
              <a:gd name="connsiteX2" fmla="*/ 41073 w 237111"/>
              <a:gd name="connsiteY2" fmla="*/ 196515 h 237640"/>
              <a:gd name="connsiteX3" fmla="*/ 235780 w 237111"/>
              <a:gd name="connsiteY3" fmla="*/ 189401 h 237640"/>
              <a:gd name="connsiteX4" fmla="*/ 237112 w 237111"/>
              <a:gd name="connsiteY4" fmla="*/ 228971 h 237640"/>
              <a:gd name="connsiteX5" fmla="*/ 0 w 237111"/>
              <a:gd name="connsiteY5" fmla="*/ 237640 h 237640"/>
              <a:gd name="connsiteX6" fmla="*/ 8659 w 237111"/>
              <a:gd name="connsiteY6" fmla="*/ 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640">
                <a:moveTo>
                  <a:pt x="8659" y="0"/>
                </a:moveTo>
                <a:lnTo>
                  <a:pt x="48177" y="1334"/>
                </a:lnTo>
                <a:lnTo>
                  <a:pt x="41073" y="196515"/>
                </a:lnTo>
                <a:lnTo>
                  <a:pt x="235780" y="189401"/>
                </a:lnTo>
                <a:lnTo>
                  <a:pt x="237112" y="228971"/>
                </a:lnTo>
                <a:lnTo>
                  <a:pt x="0" y="237640"/>
                </a:lnTo>
                <a:lnTo>
                  <a:pt x="865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A2500354-223E-49E4-A7E6-A9AF766E89F2}"/>
              </a:ext>
            </a:extLst>
          </p:cNvPr>
          <p:cNvSpPr/>
          <p:nvPr/>
        </p:nvSpPr>
        <p:spPr>
          <a:xfrm>
            <a:off x="7361728" y="4175995"/>
            <a:ext cx="2455627" cy="2458891"/>
          </a:xfrm>
          <a:custGeom>
            <a:avLst/>
            <a:gdLst>
              <a:gd name="connsiteX0" fmla="*/ 1405161 w 2455627"/>
              <a:gd name="connsiteY0" fmla="*/ 2458892 h 2458891"/>
              <a:gd name="connsiteX1" fmla="*/ 354341 w 2455627"/>
              <a:gd name="connsiteY1" fmla="*/ 1407206 h 2458891"/>
              <a:gd name="connsiteX2" fmla="*/ 648313 w 2455627"/>
              <a:gd name="connsiteY2" fmla="*/ 677145 h 2458891"/>
              <a:gd name="connsiteX3" fmla="*/ 5802 w 2455627"/>
              <a:gd name="connsiteY3" fmla="*/ 33804 h 2458891"/>
              <a:gd name="connsiteX4" fmla="*/ 5771 w 2455627"/>
              <a:gd name="connsiteY4" fmla="*/ 5816 h 2458891"/>
              <a:gd name="connsiteX5" fmla="*/ 5802 w 2455627"/>
              <a:gd name="connsiteY5" fmla="*/ 5794 h 2458891"/>
              <a:gd name="connsiteX6" fmla="*/ 33431 w 2455627"/>
              <a:gd name="connsiteY6" fmla="*/ 5661 h 2458891"/>
              <a:gd name="connsiteX7" fmla="*/ 33554 w 2455627"/>
              <a:gd name="connsiteY7" fmla="*/ 5794 h 2458891"/>
              <a:gd name="connsiteX8" fmla="*/ 690051 w 2455627"/>
              <a:gd name="connsiteY8" fmla="*/ 662028 h 2458891"/>
              <a:gd name="connsiteX9" fmla="*/ 690074 w 2455627"/>
              <a:gd name="connsiteY9" fmla="*/ 690016 h 2458891"/>
              <a:gd name="connsiteX10" fmla="*/ 690051 w 2455627"/>
              <a:gd name="connsiteY10" fmla="*/ 690038 h 2458891"/>
              <a:gd name="connsiteX11" fmla="*/ 689896 w 2455627"/>
              <a:gd name="connsiteY11" fmla="*/ 2122039 h 2458891"/>
              <a:gd name="connsiteX12" fmla="*/ 2120049 w 2455627"/>
              <a:gd name="connsiteY12" fmla="*/ 2122216 h 2458891"/>
              <a:gd name="connsiteX13" fmla="*/ 2120204 w 2455627"/>
              <a:gd name="connsiteY13" fmla="*/ 690194 h 2458891"/>
              <a:gd name="connsiteX14" fmla="*/ 2120049 w 2455627"/>
              <a:gd name="connsiteY14" fmla="*/ 690038 h 2458891"/>
              <a:gd name="connsiteX15" fmla="*/ 2120027 w 2455627"/>
              <a:gd name="connsiteY15" fmla="*/ 662051 h 2458891"/>
              <a:gd name="connsiteX16" fmla="*/ 2120049 w 2455627"/>
              <a:gd name="connsiteY16" fmla="*/ 662028 h 2458891"/>
              <a:gd name="connsiteX17" fmla="*/ 2148023 w 2455627"/>
              <a:gd name="connsiteY17" fmla="*/ 662028 h 2458891"/>
              <a:gd name="connsiteX18" fmla="*/ 2147690 w 2455627"/>
              <a:gd name="connsiteY18" fmla="*/ 2150004 h 2458891"/>
              <a:gd name="connsiteX19" fmla="*/ 1405161 w 2455627"/>
              <a:gd name="connsiteY19" fmla="*/ 2458003 h 245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5627" h="2458891">
                <a:moveTo>
                  <a:pt x="1405161" y="2458892"/>
                </a:moveTo>
                <a:cubicBezTo>
                  <a:pt x="824948" y="2459026"/>
                  <a:pt x="354476" y="1988169"/>
                  <a:pt x="354341" y="1407206"/>
                </a:cubicBezTo>
                <a:cubicBezTo>
                  <a:pt x="354278" y="1134930"/>
                  <a:pt x="459645" y="873237"/>
                  <a:pt x="648313" y="677145"/>
                </a:cubicBezTo>
                <a:lnTo>
                  <a:pt x="5802" y="33804"/>
                </a:lnTo>
                <a:cubicBezTo>
                  <a:pt x="-1922" y="26090"/>
                  <a:pt x="-1935" y="13552"/>
                  <a:pt x="5771" y="5816"/>
                </a:cubicBezTo>
                <a:cubicBezTo>
                  <a:pt x="5782" y="5816"/>
                  <a:pt x="5791" y="5794"/>
                  <a:pt x="5802" y="5794"/>
                </a:cubicBezTo>
                <a:cubicBezTo>
                  <a:pt x="13397" y="-1876"/>
                  <a:pt x="25768" y="-1942"/>
                  <a:pt x="33431" y="5661"/>
                </a:cubicBezTo>
                <a:cubicBezTo>
                  <a:pt x="33471" y="5705"/>
                  <a:pt x="33514" y="5749"/>
                  <a:pt x="33554" y="5794"/>
                </a:cubicBezTo>
                <a:lnTo>
                  <a:pt x="690051" y="662028"/>
                </a:lnTo>
                <a:cubicBezTo>
                  <a:pt x="697778" y="669742"/>
                  <a:pt x="697800" y="682280"/>
                  <a:pt x="690074" y="690016"/>
                </a:cubicBezTo>
                <a:cubicBezTo>
                  <a:pt x="690074" y="690016"/>
                  <a:pt x="690051" y="690038"/>
                  <a:pt x="690051" y="690038"/>
                </a:cubicBezTo>
                <a:cubicBezTo>
                  <a:pt x="295078" y="1085424"/>
                  <a:pt x="295003" y="1726564"/>
                  <a:pt x="689896" y="2122039"/>
                </a:cubicBezTo>
                <a:cubicBezTo>
                  <a:pt x="1084772" y="2517535"/>
                  <a:pt x="1725085" y="2517602"/>
                  <a:pt x="2120049" y="2122216"/>
                </a:cubicBezTo>
                <a:cubicBezTo>
                  <a:pt x="2515014" y="1726831"/>
                  <a:pt x="2515102" y="1085691"/>
                  <a:pt x="2120204" y="690194"/>
                </a:cubicBezTo>
                <a:cubicBezTo>
                  <a:pt x="2120160" y="690150"/>
                  <a:pt x="2120093" y="690083"/>
                  <a:pt x="2120049" y="690038"/>
                </a:cubicBezTo>
                <a:cubicBezTo>
                  <a:pt x="2112323" y="682324"/>
                  <a:pt x="2112301" y="669787"/>
                  <a:pt x="2120027" y="662051"/>
                </a:cubicBezTo>
                <a:cubicBezTo>
                  <a:pt x="2120027" y="662051"/>
                  <a:pt x="2120049" y="662028"/>
                  <a:pt x="2120049" y="662028"/>
                </a:cubicBezTo>
                <a:cubicBezTo>
                  <a:pt x="2127864" y="654515"/>
                  <a:pt x="2140208" y="654515"/>
                  <a:pt x="2148023" y="662028"/>
                </a:cubicBezTo>
                <a:cubicBezTo>
                  <a:pt x="2558284" y="1073020"/>
                  <a:pt x="2558151" y="1739191"/>
                  <a:pt x="2147690" y="2150004"/>
                </a:cubicBezTo>
                <a:cubicBezTo>
                  <a:pt x="1950718" y="2347142"/>
                  <a:pt x="1683657" y="2457914"/>
                  <a:pt x="1405161" y="245800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8E99BBC6-422E-446B-86DC-8F09E1D10A18}"/>
              </a:ext>
            </a:extLst>
          </p:cNvPr>
          <p:cNvSpPr/>
          <p:nvPr/>
        </p:nvSpPr>
        <p:spPr>
          <a:xfrm>
            <a:off x="7351101" y="4165339"/>
            <a:ext cx="237333" cy="237640"/>
          </a:xfrm>
          <a:custGeom>
            <a:avLst/>
            <a:gdLst>
              <a:gd name="connsiteX0" fmla="*/ 237334 w 237333"/>
              <a:gd name="connsiteY0" fmla="*/ 8670 h 237640"/>
              <a:gd name="connsiteX1" fmla="*/ 235780 w 237333"/>
              <a:gd name="connsiteY1" fmla="*/ 48239 h 237640"/>
              <a:gd name="connsiteX2" fmla="*/ 41073 w 237333"/>
              <a:gd name="connsiteY2" fmla="*/ 41126 h 237640"/>
              <a:gd name="connsiteX3" fmla="*/ 48177 w 237333"/>
              <a:gd name="connsiteY3" fmla="*/ 236084 h 237640"/>
              <a:gd name="connsiteX4" fmla="*/ 8659 w 237333"/>
              <a:gd name="connsiteY4" fmla="*/ 237640 h 237640"/>
              <a:gd name="connsiteX5" fmla="*/ 0 w 237333"/>
              <a:gd name="connsiteY5" fmla="*/ 0 h 237640"/>
              <a:gd name="connsiteX6" fmla="*/ 237334 w 237333"/>
              <a:gd name="connsiteY6" fmla="*/ 867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640">
                <a:moveTo>
                  <a:pt x="237334" y="8670"/>
                </a:moveTo>
                <a:lnTo>
                  <a:pt x="235780" y="48239"/>
                </a:lnTo>
                <a:lnTo>
                  <a:pt x="41073" y="41126"/>
                </a:lnTo>
                <a:lnTo>
                  <a:pt x="48177" y="236084"/>
                </a:lnTo>
                <a:lnTo>
                  <a:pt x="8659" y="237640"/>
                </a:lnTo>
                <a:lnTo>
                  <a:pt x="0" y="0"/>
                </a:lnTo>
                <a:lnTo>
                  <a:pt x="237334" y="867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5304F7B8-D97C-4275-A818-CC510FA0BE1D}"/>
              </a:ext>
            </a:extLst>
          </p:cNvPr>
          <p:cNvSpPr/>
          <p:nvPr/>
        </p:nvSpPr>
        <p:spPr>
          <a:xfrm>
            <a:off x="5535177" y="2685448"/>
            <a:ext cx="2455848" cy="2459133"/>
          </a:xfrm>
          <a:custGeom>
            <a:avLst/>
            <a:gdLst>
              <a:gd name="connsiteX0" fmla="*/ 1050861 w 2455848"/>
              <a:gd name="connsiteY0" fmla="*/ 2459130 h 2459133"/>
              <a:gd name="connsiteX1" fmla="*/ 0 w 2455848"/>
              <a:gd name="connsiteY1" fmla="*/ 1407043 h 2459133"/>
              <a:gd name="connsiteX2" fmla="*/ 1050732 w 2455848"/>
              <a:gd name="connsiteY2" fmla="*/ 354823 h 2459133"/>
              <a:gd name="connsiteX3" fmla="*/ 1779736 w 2455848"/>
              <a:gd name="connsiteY3" fmla="*/ 649150 h 2459133"/>
              <a:gd name="connsiteX4" fmla="*/ 2422247 w 2455848"/>
              <a:gd name="connsiteY4" fmla="*/ 5809 h 2459133"/>
              <a:gd name="connsiteX5" fmla="*/ 2450198 w 2455848"/>
              <a:gd name="connsiteY5" fmla="*/ 5778 h 2459133"/>
              <a:gd name="connsiteX6" fmla="*/ 2450221 w 2455848"/>
              <a:gd name="connsiteY6" fmla="*/ 5809 h 2459133"/>
              <a:gd name="connsiteX7" fmla="*/ 2450221 w 2455848"/>
              <a:gd name="connsiteY7" fmla="*/ 33819 h 2459133"/>
              <a:gd name="connsiteX8" fmla="*/ 1793723 w 2455848"/>
              <a:gd name="connsiteY8" fmla="*/ 691165 h 2459133"/>
              <a:gd name="connsiteX9" fmla="*/ 1765749 w 2455848"/>
              <a:gd name="connsiteY9" fmla="*/ 691165 h 2459133"/>
              <a:gd name="connsiteX10" fmla="*/ 335587 w 2455848"/>
              <a:gd name="connsiteY10" fmla="*/ 691010 h 2459133"/>
              <a:gd name="connsiteX11" fmla="*/ 335420 w 2455848"/>
              <a:gd name="connsiteY11" fmla="*/ 2123010 h 2459133"/>
              <a:gd name="connsiteX12" fmla="*/ 1765584 w 2455848"/>
              <a:gd name="connsiteY12" fmla="*/ 2123166 h 2459133"/>
              <a:gd name="connsiteX13" fmla="*/ 1765749 w 2455848"/>
              <a:gd name="connsiteY13" fmla="*/ 2123010 h 2459133"/>
              <a:gd name="connsiteX14" fmla="*/ 1793723 w 2455848"/>
              <a:gd name="connsiteY14" fmla="*/ 2123010 h 2459133"/>
              <a:gd name="connsiteX15" fmla="*/ 1793723 w 2455848"/>
              <a:gd name="connsiteY15" fmla="*/ 2151020 h 2459133"/>
              <a:gd name="connsiteX16" fmla="*/ 1050861 w 2455848"/>
              <a:gd name="connsiteY16" fmla="*/ 2459130 h 24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848" h="2459133">
                <a:moveTo>
                  <a:pt x="1050861" y="2459130"/>
                </a:moveTo>
                <a:cubicBezTo>
                  <a:pt x="470523" y="2459175"/>
                  <a:pt x="36" y="1988139"/>
                  <a:pt x="0" y="1407043"/>
                </a:cubicBezTo>
                <a:cubicBezTo>
                  <a:pt x="-36" y="825947"/>
                  <a:pt x="470392" y="354867"/>
                  <a:pt x="1050732" y="354823"/>
                </a:cubicBezTo>
                <a:cubicBezTo>
                  <a:pt x="1322609" y="354801"/>
                  <a:pt x="1583912" y="460305"/>
                  <a:pt x="1779736" y="649150"/>
                </a:cubicBezTo>
                <a:lnTo>
                  <a:pt x="2422247" y="5809"/>
                </a:lnTo>
                <a:cubicBezTo>
                  <a:pt x="2429951" y="-1925"/>
                  <a:pt x="2442472" y="-1938"/>
                  <a:pt x="2450198" y="5778"/>
                </a:cubicBezTo>
                <a:cubicBezTo>
                  <a:pt x="2450198" y="5789"/>
                  <a:pt x="2450221" y="5801"/>
                  <a:pt x="2450221" y="5809"/>
                </a:cubicBezTo>
                <a:cubicBezTo>
                  <a:pt x="2457725" y="13637"/>
                  <a:pt x="2457725" y="25992"/>
                  <a:pt x="2450221" y="33819"/>
                </a:cubicBezTo>
                <a:lnTo>
                  <a:pt x="1793723" y="691165"/>
                </a:lnTo>
                <a:cubicBezTo>
                  <a:pt x="1785905" y="698679"/>
                  <a:pt x="1773566" y="698679"/>
                  <a:pt x="1765749" y="691165"/>
                </a:cubicBezTo>
                <a:cubicBezTo>
                  <a:pt x="1370867" y="295682"/>
                  <a:pt x="730560" y="295606"/>
                  <a:pt x="335587" y="691010"/>
                </a:cubicBezTo>
                <a:cubicBezTo>
                  <a:pt x="-59388" y="1086395"/>
                  <a:pt x="-59462" y="1727535"/>
                  <a:pt x="335420" y="2123010"/>
                </a:cubicBezTo>
                <a:cubicBezTo>
                  <a:pt x="730305" y="2518485"/>
                  <a:pt x="1370609" y="2518574"/>
                  <a:pt x="1765584" y="2123166"/>
                </a:cubicBezTo>
                <a:cubicBezTo>
                  <a:pt x="1765640" y="2123121"/>
                  <a:pt x="1765693" y="2123054"/>
                  <a:pt x="1765749" y="2123010"/>
                </a:cubicBezTo>
                <a:cubicBezTo>
                  <a:pt x="1773473" y="2115274"/>
                  <a:pt x="1785999" y="2115274"/>
                  <a:pt x="1793723" y="2123010"/>
                </a:cubicBezTo>
                <a:cubicBezTo>
                  <a:pt x="1801447" y="2130746"/>
                  <a:pt x="1801447" y="2143284"/>
                  <a:pt x="1793723" y="2151020"/>
                </a:cubicBezTo>
                <a:cubicBezTo>
                  <a:pt x="1597151" y="2348957"/>
                  <a:pt x="1329645" y="2459908"/>
                  <a:pt x="1050861" y="245913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52517ED6-C6FF-4B71-8073-CB9318ADCC89}"/>
              </a:ext>
            </a:extLst>
          </p:cNvPr>
          <p:cNvSpPr/>
          <p:nvPr/>
        </p:nvSpPr>
        <p:spPr>
          <a:xfrm>
            <a:off x="7764492" y="2675029"/>
            <a:ext cx="237111" cy="237418"/>
          </a:xfrm>
          <a:custGeom>
            <a:avLst/>
            <a:gdLst>
              <a:gd name="connsiteX0" fmla="*/ 228453 w 237111"/>
              <a:gd name="connsiteY0" fmla="*/ 237418 h 237418"/>
              <a:gd name="connsiteX1" fmla="*/ 188935 w 237111"/>
              <a:gd name="connsiteY1" fmla="*/ 236084 h 237418"/>
              <a:gd name="connsiteX2" fmla="*/ 196261 w 237111"/>
              <a:gd name="connsiteY2" fmla="*/ 41126 h 237418"/>
              <a:gd name="connsiteX3" fmla="*/ 1332 w 237111"/>
              <a:gd name="connsiteY3" fmla="*/ 48017 h 237418"/>
              <a:gd name="connsiteX4" fmla="*/ 0 w 237111"/>
              <a:gd name="connsiteY4" fmla="*/ 8448 h 237418"/>
              <a:gd name="connsiteX5" fmla="*/ 237112 w 237111"/>
              <a:gd name="connsiteY5" fmla="*/ 0 h 237418"/>
              <a:gd name="connsiteX6" fmla="*/ 228453 w 237111"/>
              <a:gd name="connsiteY6" fmla="*/ 237418 h 23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418">
                <a:moveTo>
                  <a:pt x="228453" y="237418"/>
                </a:moveTo>
                <a:lnTo>
                  <a:pt x="188935" y="236084"/>
                </a:lnTo>
                <a:lnTo>
                  <a:pt x="196261" y="41126"/>
                </a:lnTo>
                <a:lnTo>
                  <a:pt x="1332" y="48017"/>
                </a:lnTo>
                <a:lnTo>
                  <a:pt x="0" y="8448"/>
                </a:lnTo>
                <a:lnTo>
                  <a:pt x="237112" y="0"/>
                </a:lnTo>
                <a:lnTo>
                  <a:pt x="228453" y="23741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CuadroTexto 238">
            <a:extLst>
              <a:ext uri="{FF2B5EF4-FFF2-40B4-BE49-F238E27FC236}">
                <a16:creationId xmlns:a16="http://schemas.microsoft.com/office/drawing/2014/main" id="{BDCBB44F-360A-4AB3-90A0-C7DD5D6D630F}"/>
              </a:ext>
            </a:extLst>
          </p:cNvPr>
          <p:cNvSpPr txBox="1"/>
          <p:nvPr/>
        </p:nvSpPr>
        <p:spPr>
          <a:xfrm>
            <a:off x="7438893" y="3334836"/>
            <a:ext cx="1934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Previne</a:t>
            </a:r>
            <a:r>
              <a:rPr lang="en-US" sz="32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32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brasil</a:t>
            </a:r>
          </a:p>
        </p:txBody>
      </p:sp>
      <p:sp>
        <p:nvSpPr>
          <p:cNvPr id="17" name="CuadroTexto 4">
            <a:extLst>
              <a:ext uri="{FF2B5EF4-FFF2-40B4-BE49-F238E27FC236}">
                <a16:creationId xmlns:a16="http://schemas.microsoft.com/office/drawing/2014/main" id="{D2C1432A-7FD8-4591-B796-D2A1C9DCAA31}"/>
              </a:ext>
            </a:extLst>
          </p:cNvPr>
          <p:cNvSpPr txBox="1"/>
          <p:nvPr/>
        </p:nvSpPr>
        <p:spPr>
          <a:xfrm>
            <a:off x="5822781" y="3793592"/>
            <a:ext cx="142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no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quantitativo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populacional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18" name="CuadroTexto 238">
            <a:extLst>
              <a:ext uri="{FF2B5EF4-FFF2-40B4-BE49-F238E27FC236}">
                <a16:creationId xmlns:a16="http://schemas.microsoft.com/office/drawing/2014/main" id="{DFAB1577-87E9-46DA-A2A8-948E9B4ACFFE}"/>
              </a:ext>
            </a:extLst>
          </p:cNvPr>
          <p:cNvSpPr txBox="1"/>
          <p:nvPr/>
        </p:nvSpPr>
        <p:spPr>
          <a:xfrm>
            <a:off x="5830097" y="3485815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all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população</a:t>
            </a:r>
            <a:endParaRPr lang="en-US" sz="1400" cap="all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CuadroTexto 4">
            <a:extLst>
              <a:ext uri="{FF2B5EF4-FFF2-40B4-BE49-F238E27FC236}">
                <a16:creationId xmlns:a16="http://schemas.microsoft.com/office/drawing/2014/main" id="{C0761CE1-B26B-44CE-B469-A4FAD555026C}"/>
              </a:ext>
            </a:extLst>
          </p:cNvPr>
          <p:cNvSpPr txBox="1"/>
          <p:nvPr/>
        </p:nvSpPr>
        <p:spPr>
          <a:xfrm>
            <a:off x="7241361" y="1623171"/>
            <a:ext cx="182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Baseado no número de pessoas cadastradas sob responsabilidade das equipes 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0" name="CuadroTexto 238">
            <a:extLst>
              <a:ext uri="{FF2B5EF4-FFF2-40B4-BE49-F238E27FC236}">
                <a16:creationId xmlns:a16="http://schemas.microsoft.com/office/drawing/2014/main" id="{576BACFC-5B0B-4EE1-9849-B46B8FC9A145}"/>
              </a:ext>
            </a:extLst>
          </p:cNvPr>
          <p:cNvSpPr txBox="1"/>
          <p:nvPr/>
        </p:nvSpPr>
        <p:spPr>
          <a:xfrm>
            <a:off x="7393538" y="1132629"/>
            <a:ext cx="142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dirty="0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Capitação</a:t>
            </a:r>
            <a:r>
              <a:rPr lang="en-US" sz="1400" b="1" cap="all" dirty="0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cap="all" dirty="0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ponderada</a:t>
            </a:r>
            <a:endParaRPr lang="en-US" sz="1400" b="1" cap="all" dirty="0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CuadroTexto 4">
            <a:extLst>
              <a:ext uri="{FF2B5EF4-FFF2-40B4-BE49-F238E27FC236}">
                <a16:creationId xmlns:a16="http://schemas.microsoft.com/office/drawing/2014/main" id="{469B8E48-045D-4FC4-A69E-0DDC5B621063}"/>
              </a:ext>
            </a:extLst>
          </p:cNvPr>
          <p:cNvSpPr txBox="1"/>
          <p:nvPr/>
        </p:nvSpPr>
        <p:spPr>
          <a:xfrm>
            <a:off x="9557241" y="3204912"/>
            <a:ext cx="160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nos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resultados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alcançados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em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indicadores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de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saúde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2" name="CuadroTexto 238">
            <a:extLst>
              <a:ext uri="{FF2B5EF4-FFF2-40B4-BE49-F238E27FC236}">
                <a16:creationId xmlns:a16="http://schemas.microsoft.com/office/drawing/2014/main" id="{DE5188E5-8321-4042-AF6A-7F4F4F105DF7}"/>
              </a:ext>
            </a:extLst>
          </p:cNvPr>
          <p:cNvSpPr txBox="1"/>
          <p:nvPr/>
        </p:nvSpPr>
        <p:spPr>
          <a:xfrm>
            <a:off x="9637395" y="2498926"/>
            <a:ext cx="1426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all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Pagamento</a:t>
            </a:r>
            <a:r>
              <a:rPr lang="en-US" sz="1400" cap="all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cap="all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por</a:t>
            </a:r>
            <a:r>
              <a:rPr lang="en-US" cap="all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cap="all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Desempenho</a:t>
            </a:r>
            <a:endParaRPr lang="en-US" sz="1400" cap="all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CuadroTexto 4">
            <a:extLst>
              <a:ext uri="{FF2B5EF4-FFF2-40B4-BE49-F238E27FC236}">
                <a16:creationId xmlns:a16="http://schemas.microsoft.com/office/drawing/2014/main" id="{A981FB01-AD2E-4971-B56F-285E2471AD32}"/>
              </a:ext>
            </a:extLst>
          </p:cNvPr>
          <p:cNvSpPr txBox="1"/>
          <p:nvPr/>
        </p:nvSpPr>
        <p:spPr>
          <a:xfrm>
            <a:off x="8019397" y="5217404"/>
            <a:ext cx="1426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implementação de programas, estratégias e ações que refletem na melhoria do cuidado na APS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4" name="CuadroTexto 238">
            <a:extLst>
              <a:ext uri="{FF2B5EF4-FFF2-40B4-BE49-F238E27FC236}">
                <a16:creationId xmlns:a16="http://schemas.microsoft.com/office/drawing/2014/main" id="{C30D6810-ABEF-4900-B0A6-56AB1B81EA8A}"/>
              </a:ext>
            </a:extLst>
          </p:cNvPr>
          <p:cNvSpPr txBox="1"/>
          <p:nvPr/>
        </p:nvSpPr>
        <p:spPr>
          <a:xfrm>
            <a:off x="7993386" y="4966499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all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Programas</a:t>
            </a:r>
            <a:endParaRPr lang="en-US" sz="1400" cap="all">
              <a:solidFill>
                <a:schemeClr val="bg1">
                  <a:lumMod val="75000"/>
                </a:schemeClr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77A4989-B9AE-4D87-9AA9-8765CD254492}"/>
              </a:ext>
            </a:extLst>
          </p:cNvPr>
          <p:cNvSpPr/>
          <p:nvPr/>
        </p:nvSpPr>
        <p:spPr>
          <a:xfrm>
            <a:off x="417027" y="1340685"/>
            <a:ext cx="5168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95"/>
              </a:spcBef>
              <a:buNone/>
            </a:pPr>
            <a:r>
              <a:rPr lang="pt-BR" sz="4000" b="1" kern="120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Modelo misto de financiamento para APS</a:t>
            </a:r>
          </a:p>
          <a:p>
            <a:pPr marL="0" indent="0" algn="just">
              <a:buClr>
                <a:schemeClr val="dk2"/>
              </a:buClr>
              <a:buSzPts val="2160"/>
              <a:buNone/>
            </a:pPr>
            <a:endParaRPr lang="pt-BR" sz="4000" b="1" kern="120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6688355-68D0-463C-A267-78C13AF641A2}"/>
              </a:ext>
            </a:extLst>
          </p:cNvPr>
          <p:cNvSpPr txBox="1"/>
          <p:nvPr/>
        </p:nvSpPr>
        <p:spPr>
          <a:xfrm>
            <a:off x="180637" y="6271372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2.979 de novembro de 2019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2.254 de setembro de 2021</a:t>
            </a:r>
            <a:endParaRPr lang="pt-BR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14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8DFA5D6-6274-4581-A625-3A8F0449D1FA}"/>
              </a:ext>
            </a:extLst>
          </p:cNvPr>
          <p:cNvSpPr txBox="1"/>
          <p:nvPr/>
        </p:nvSpPr>
        <p:spPr>
          <a:xfrm>
            <a:off x="887708" y="661092"/>
            <a:ext cx="9674087" cy="1014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3200" b="1" dirty="0">
                <a:solidFill>
                  <a:schemeClr val="bg1"/>
                </a:solidFill>
                <a:latin typeface="+mn-lt"/>
                <a:sym typeface="Cambria"/>
              </a:rPr>
              <a:t>Capitação Ponderada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24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454538" y="2505405"/>
            <a:ext cx="4270213" cy="1936620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600" b="1" dirty="0">
                <a:solidFill>
                  <a:schemeClr val="bg1"/>
                </a:solidFill>
                <a:latin typeface="Arial"/>
                <a:ea typeface="Cambria"/>
                <a:cs typeface="Cambria"/>
              </a:rPr>
              <a:t>Pagamento por pessoa cadastrada (</a:t>
            </a:r>
            <a:r>
              <a:rPr lang="pt-BR" sz="1600" b="1" dirty="0" err="1">
                <a:solidFill>
                  <a:schemeClr val="bg1"/>
                </a:solidFill>
                <a:latin typeface="Arial"/>
                <a:ea typeface="Cambria"/>
                <a:cs typeface="Cambria"/>
              </a:rPr>
              <a:t>adscrita</a:t>
            </a:r>
            <a:r>
              <a:rPr lang="pt-BR" sz="1600" b="1" dirty="0">
                <a:solidFill>
                  <a:schemeClr val="bg1"/>
                </a:solidFill>
                <a:latin typeface="Arial"/>
                <a:ea typeface="Cambria"/>
                <a:cs typeface="Cambria"/>
              </a:rPr>
              <a:t>/vinculada) por equipe de Saúde da Família (</a:t>
            </a:r>
            <a:r>
              <a:rPr lang="pt-BR" sz="1600" b="1" dirty="0" err="1">
                <a:solidFill>
                  <a:schemeClr val="bg1"/>
                </a:solidFill>
                <a:latin typeface="Arial"/>
                <a:ea typeface="Cambria"/>
                <a:cs typeface="Cambria"/>
              </a:rPr>
              <a:t>eSF</a:t>
            </a:r>
            <a:r>
              <a:rPr lang="pt-BR" sz="1600" b="1" dirty="0">
                <a:solidFill>
                  <a:schemeClr val="bg1"/>
                </a:solidFill>
                <a:latin typeface="Arial"/>
                <a:ea typeface="Cambria"/>
                <a:cs typeface="Cambria"/>
              </a:rPr>
              <a:t>), equipe de Atenção Primária (</a:t>
            </a:r>
            <a:r>
              <a:rPr lang="pt-BR" sz="1600" b="1" dirty="0" err="1">
                <a:solidFill>
                  <a:schemeClr val="bg1"/>
                </a:solidFill>
                <a:latin typeface="Arial"/>
                <a:ea typeface="Cambria"/>
                <a:cs typeface="Cambria"/>
              </a:rPr>
              <a:t>eAP</a:t>
            </a:r>
            <a:r>
              <a:rPr lang="pt-BR" sz="1600" b="1" dirty="0">
                <a:solidFill>
                  <a:schemeClr val="bg1"/>
                </a:solidFill>
                <a:latin typeface="Arial"/>
                <a:ea typeface="Cambria"/>
                <a:cs typeface="Cambria"/>
              </a:rPr>
              <a:t>), </a:t>
            </a:r>
            <a:r>
              <a:rPr lang="pt-BR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Cambria"/>
                <a:cs typeface="Cambria"/>
              </a:rPr>
              <a:t>equipe de Saúde da Família Ribeirinha (</a:t>
            </a:r>
            <a:r>
              <a:rPr lang="pt-BR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Cambria"/>
                <a:cs typeface="Cambria"/>
              </a:rPr>
              <a:t>eSFR</a:t>
            </a:r>
            <a:r>
              <a:rPr lang="pt-BR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Cambria"/>
                <a:cs typeface="Cambria"/>
              </a:rPr>
              <a:t>), equipe de Consultório na Rua (</a:t>
            </a:r>
            <a:r>
              <a:rPr lang="pt-BR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Cambria"/>
                <a:cs typeface="Cambria"/>
              </a:rPr>
              <a:t>eCR</a:t>
            </a:r>
            <a:r>
              <a:rPr lang="pt-BR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Cambria"/>
                <a:cs typeface="Cambria"/>
              </a:rPr>
              <a:t>) ou equipe de Atenção Primária Prisional (</a:t>
            </a:r>
            <a:r>
              <a:rPr lang="pt-BR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Cambria"/>
                <a:cs typeface="Cambria"/>
              </a:rPr>
              <a:t>eAPP</a:t>
            </a:r>
            <a:r>
              <a:rPr lang="pt-BR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Cambria"/>
                <a:cs typeface="Cambria"/>
              </a:rPr>
              <a:t>).</a:t>
            </a:r>
            <a:endParaRPr lang="pt-BR" sz="1600" b="1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  <a:ea typeface="Cambria"/>
              <a:cs typeface="Cambria"/>
              <a:sym typeface="Open Sans Ligh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6972441" y="3310597"/>
            <a:ext cx="3314741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pt-BR" dirty="0"/>
              <a:t>Homologada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6972441" y="3738774"/>
            <a:ext cx="3314741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pt-BR" dirty="0"/>
              <a:t>Sem suspensões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6972441" y="4156495"/>
            <a:ext cx="3314741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pt-BR" dirty="0"/>
              <a:t>Com informação no SCNES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6972440" y="2468736"/>
            <a:ext cx="3314741" cy="355803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600" b="1" dirty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SITUAÇÃO DA EQUIPE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531831" y="6325620"/>
            <a:ext cx="8000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</a:rPr>
              <a:t>Fonte: 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</a:rPr>
              <a:t>http://189.28.128.100/dab/docs/portaldab/documentos/esus/nota_tecnica_relatorio_cadastro.pdf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6972441" y="2883771"/>
            <a:ext cx="3314741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pt-BR" dirty="0"/>
              <a:t>Credenciada</a:t>
            </a:r>
          </a:p>
        </p:txBody>
      </p:sp>
    </p:spTree>
    <p:extLst>
      <p:ext uri="{BB962C8B-B14F-4D97-AF65-F5344CB8AC3E}">
        <p14:creationId xmlns:p14="http://schemas.microsoft.com/office/powerpoint/2010/main" val="37228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15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8DFA5D6-6274-4581-A625-3A8F0449D1FA}"/>
              </a:ext>
            </a:extLst>
          </p:cNvPr>
          <p:cNvSpPr txBox="1"/>
          <p:nvPr/>
        </p:nvSpPr>
        <p:spPr>
          <a:xfrm>
            <a:off x="934280" y="395271"/>
            <a:ext cx="9674087" cy="580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buSzPts val="1600"/>
            </a:pPr>
            <a:r>
              <a:rPr lang="pt-BR" sz="3200" b="1" dirty="0">
                <a:solidFill>
                  <a:schemeClr val="bg1"/>
                </a:solidFill>
                <a:latin typeface="+mn-lt"/>
                <a:sym typeface="Cambria"/>
              </a:rPr>
              <a:t>Capitação Ponderada</a:t>
            </a:r>
          </a:p>
        </p:txBody>
      </p:sp>
      <p:sp>
        <p:nvSpPr>
          <p:cNvPr id="8" name="Retângulo 7"/>
          <p:cNvSpPr/>
          <p:nvPr/>
        </p:nvSpPr>
        <p:spPr>
          <a:xfrm>
            <a:off x="571542" y="6435194"/>
            <a:ext cx="10596787" cy="287995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pt-BR" sz="9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Fonte: Portaria GM/MS nº 169, de 31 de janeiro de 2020 e Fonte: </a:t>
            </a:r>
            <a:r>
              <a:rPr lang="pt-BR" sz="9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Open Sans Light"/>
              </a:rPr>
              <a:t>Portaria nº 2.979/2019 (atualizada pela Portaria nº 2.254/2021) – versão consolidada (</a:t>
            </a:r>
            <a:r>
              <a:rPr lang="pt-BR" sz="9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Open Sans Light"/>
                <a:hlinkClick r:id="rId4"/>
              </a:rPr>
              <a:t>PRC 6/2017, título II, Do Custeio da Atenção Primária à Saúde</a:t>
            </a:r>
            <a:r>
              <a:rPr lang="pt-BR" sz="9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Open Sans Light"/>
              </a:rPr>
              <a:t>)</a:t>
            </a:r>
            <a:endParaRPr lang="pt-BR" sz="9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399633" y="1200860"/>
            <a:ext cx="9431794" cy="338554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Na Capitação Ponderada, o Pagamento por Pessoa cadastrada varia de R$ 50,50 a R$ 131,30</a:t>
            </a:r>
            <a:endParaRPr lang="pt-BR" altLang="pt-BR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9634" y="1641394"/>
            <a:ext cx="2625704" cy="6391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Tipologia IBGE do município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080922" y="1637104"/>
            <a:ext cx="3353474" cy="6391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>
                    <a:lumMod val="90000"/>
                  </a:schemeClr>
                </a:solidFill>
              </a:rPr>
              <a:t>Valor: População cadastrada </a:t>
            </a:r>
            <a:r>
              <a:rPr lang="pt-BR" b="1" dirty="0">
                <a:solidFill>
                  <a:schemeClr val="bg1"/>
                </a:solidFill>
              </a:rPr>
              <a:t>SEM </a:t>
            </a: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critério socioeconômico e demográfico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481897" y="1639286"/>
            <a:ext cx="3353474" cy="6391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>
                    <a:lumMod val="90000"/>
                  </a:schemeClr>
                </a:solidFill>
              </a:rPr>
              <a:t>Valor: População cadastrada </a:t>
            </a:r>
            <a:r>
              <a:rPr lang="pt-B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 </a:t>
            </a: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critério socioeconômico e demográfico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99632" y="2313275"/>
            <a:ext cx="2625705" cy="3579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1. Urbano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99632" y="2726449"/>
            <a:ext cx="2625705" cy="35792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2. Intermediário adjacente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400947" y="3142876"/>
            <a:ext cx="2625705" cy="35792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3. Rural adjacente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399632" y="3554515"/>
            <a:ext cx="2625705" cy="357928"/>
          </a:xfrm>
          <a:prstGeom prst="rect">
            <a:avLst/>
          </a:prstGeom>
          <a:solidFill>
            <a:srgbClr val="6C5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4. Intermediário remoto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399632" y="3966154"/>
            <a:ext cx="2625705" cy="357928"/>
          </a:xfrm>
          <a:prstGeom prst="rect">
            <a:avLst/>
          </a:prstGeom>
          <a:solidFill>
            <a:srgbClr val="6C5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5. Rural remoto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3086600" y="2322260"/>
            <a:ext cx="1672089" cy="357928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1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801856" y="2322260"/>
            <a:ext cx="1620772" cy="357928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bg1"/>
                </a:solidFill>
              </a:rPr>
              <a:t>R$ 50,50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3086600" y="2720526"/>
            <a:ext cx="1672089" cy="780278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rgbClr val="92D050"/>
                </a:solidFill>
              </a:rPr>
              <a:t>1,45455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4801856" y="2720526"/>
            <a:ext cx="1620772" cy="780278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bg1"/>
                </a:solidFill>
              </a:rPr>
              <a:t>R$ 73,45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495399" y="2317247"/>
            <a:ext cx="1672089" cy="357928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1 x 1,3 = 1,3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8210655" y="2317247"/>
            <a:ext cx="1620772" cy="357928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R$ 65,65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6495399" y="2715513"/>
            <a:ext cx="1672089" cy="780278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rgbClr val="92D050"/>
                </a:solidFill>
              </a:rPr>
              <a:t>1,45455 x 1,3 = 1,890915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8210655" y="2715513"/>
            <a:ext cx="1620772" cy="780278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R$ 95,49</a:t>
            </a:r>
            <a:endParaRPr lang="pt-BR" sz="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3094424" y="3554515"/>
            <a:ext cx="1672089" cy="780278"/>
          </a:xfrm>
          <a:prstGeom prst="rect">
            <a:avLst/>
          </a:prstGeom>
          <a:solidFill>
            <a:srgbClr val="6C52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2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4809680" y="3554515"/>
            <a:ext cx="1620772" cy="780278"/>
          </a:xfrm>
          <a:prstGeom prst="rect">
            <a:avLst/>
          </a:prstGeom>
          <a:solidFill>
            <a:srgbClr val="6C52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bg1"/>
                </a:solidFill>
              </a:rPr>
              <a:t>R$ 101,00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6503223" y="3549502"/>
            <a:ext cx="1672089" cy="780278"/>
          </a:xfrm>
          <a:prstGeom prst="rect">
            <a:avLst/>
          </a:prstGeom>
          <a:solidFill>
            <a:srgbClr val="6C52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2 x 1,3 = 2,6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8218479" y="3549502"/>
            <a:ext cx="1620772" cy="780278"/>
          </a:xfrm>
          <a:prstGeom prst="rect">
            <a:avLst/>
          </a:prstGeom>
          <a:solidFill>
            <a:srgbClr val="6C52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R$ 131,30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141138" y="3406092"/>
            <a:ext cx="1873652" cy="786572"/>
          </a:xfrm>
          <a:prstGeom prst="rect">
            <a:avLst/>
          </a:prstGeom>
          <a:solidFill>
            <a:schemeClr val="accent4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População com até 5 anos;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População partir de 65 anos de idade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10141137" y="1692081"/>
            <a:ext cx="1873653" cy="1661513"/>
          </a:xfrm>
          <a:prstGeom prst="rect">
            <a:avLst/>
          </a:prstGeom>
          <a:solidFill>
            <a:schemeClr val="accent4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Programa Bolsa Família - PBF;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Benefício de Prestação Continuada – BPC;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Benefício previdenciário no valor máximo de dois salários-mínimos</a:t>
            </a:r>
          </a:p>
        </p:txBody>
      </p:sp>
      <p:sp>
        <p:nvSpPr>
          <p:cNvPr id="39" name="Seta: para a Direita 24">
            <a:extLst>
              <a:ext uri="{FF2B5EF4-FFF2-40B4-BE49-F238E27FC236}">
                <a16:creationId xmlns:a16="http://schemas.microsoft.com/office/drawing/2014/main" id="{3F358C56-FAF7-4D55-A548-6EF3EC1098A9}"/>
              </a:ext>
            </a:extLst>
          </p:cNvPr>
          <p:cNvSpPr/>
          <p:nvPr/>
        </p:nvSpPr>
        <p:spPr>
          <a:xfrm>
            <a:off x="9785971" y="1842708"/>
            <a:ext cx="336606" cy="31483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99632" y="4457662"/>
            <a:ext cx="6844683" cy="1839285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Exemplo: Município </a:t>
            </a:r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Rural adjacente </a:t>
            </a:r>
            <a:r>
              <a:rPr lang="pt-BR" dirty="0" smtClean="0">
                <a:solidFill>
                  <a:schemeClr val="bg1"/>
                </a:solidFill>
              </a:rPr>
              <a:t>(Lauro Muller - SC) 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com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11.943 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pessoas cadastradas </a:t>
            </a:r>
            <a:r>
              <a:rPr lang="pt-BR" b="1" dirty="0">
                <a:solidFill>
                  <a:schemeClr val="bg1"/>
                </a:solidFill>
              </a:rPr>
              <a:t>sem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 critério socioeconômico e demográfico; e </a:t>
            </a:r>
          </a:p>
          <a:p>
            <a:pPr algn="ctr"/>
            <a:r>
              <a:rPr lang="pt-B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4.203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pessoas </a:t>
            </a:r>
            <a:r>
              <a:rPr lang="pt-B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 critério socioeconômico e demográfico.</a:t>
            </a:r>
          </a:p>
          <a:p>
            <a:pPr algn="ctr"/>
            <a:endParaRPr lang="pt-BR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VALOR DE PAGAMENTO DA CAPITAÇÃO: </a:t>
            </a:r>
          </a:p>
          <a:p>
            <a:pPr algn="ctr"/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pt-BR" b="1" dirty="0" smtClean="0">
                <a:solidFill>
                  <a:schemeClr val="bg1"/>
                </a:solidFill>
              </a:rPr>
              <a:t>11.943 </a:t>
            </a:r>
            <a:r>
              <a:rPr lang="pt-BR" b="1" dirty="0">
                <a:solidFill>
                  <a:schemeClr val="bg1"/>
                </a:solidFill>
              </a:rPr>
              <a:t>x R$ 73,45</a:t>
            </a:r>
            <a:r>
              <a:rPr lang="pt-BR" sz="600" b="1" dirty="0">
                <a:solidFill>
                  <a:schemeClr val="bg1"/>
                </a:solidFill>
              </a:rPr>
              <a:t>4775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) + 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pt-B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4.203 </a:t>
            </a:r>
            <a:r>
              <a:rPr lang="pt-B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x 95,49</a:t>
            </a:r>
            <a:r>
              <a:rPr lang="pt-BR" sz="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12075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) =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R$ 877.270,37 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pt-B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401.349,54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= </a:t>
            </a:r>
          </a:p>
          <a:p>
            <a:pPr algn="ctr"/>
            <a:r>
              <a:rPr lang="pt-BR" b="1" dirty="0">
                <a:solidFill>
                  <a:srgbClr val="00B0F0"/>
                </a:solidFill>
              </a:rPr>
              <a:t>R$ 1.278.619,91 (anual) = </a:t>
            </a:r>
            <a:r>
              <a:rPr lang="pt-BR" b="1" dirty="0" smtClean="0">
                <a:solidFill>
                  <a:srgbClr val="00B0F0"/>
                </a:solidFill>
              </a:rPr>
              <a:t>106.551,66 </a:t>
            </a:r>
            <a:r>
              <a:rPr lang="pt-BR" b="1" dirty="0">
                <a:solidFill>
                  <a:srgbClr val="00B0F0"/>
                </a:solidFill>
              </a:rPr>
              <a:t>(mensal)</a:t>
            </a:r>
          </a:p>
        </p:txBody>
      </p:sp>
      <p:sp>
        <p:nvSpPr>
          <p:cNvPr id="6" name="Retângulo 5"/>
          <p:cNvSpPr/>
          <p:nvPr/>
        </p:nvSpPr>
        <p:spPr>
          <a:xfrm>
            <a:off x="836086" y="3127291"/>
            <a:ext cx="1752796" cy="357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4877943" y="2925281"/>
            <a:ext cx="1498202" cy="357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/>
          <p:cNvSpPr/>
          <p:nvPr/>
        </p:nvSpPr>
        <p:spPr>
          <a:xfrm>
            <a:off x="8287144" y="2924768"/>
            <a:ext cx="1498202" cy="357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7673958" y="4615076"/>
            <a:ext cx="4208016" cy="1537280"/>
          </a:xfrm>
          <a:prstGeom prst="rect">
            <a:avLst/>
          </a:prstGeom>
          <a:solidFill>
            <a:srgbClr val="00B0F0">
              <a:alpha val="68000"/>
            </a:srgb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sz="1400" dirty="0"/>
              <a:t>ATENÇÃO: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400" dirty="0">
                <a:ea typeface="Cambria"/>
                <a:cs typeface="Cambria"/>
              </a:rPr>
              <a:t>Todos os cadastros das equipes de Consultório na Rua (</a:t>
            </a:r>
            <a:r>
              <a:rPr lang="pt-BR" sz="1400" dirty="0" err="1">
                <a:ea typeface="Cambria"/>
                <a:cs typeface="Cambria"/>
              </a:rPr>
              <a:t>eCR</a:t>
            </a:r>
            <a:r>
              <a:rPr lang="pt-BR" sz="1400" dirty="0">
                <a:ea typeface="Cambria"/>
                <a:cs typeface="Cambria"/>
              </a:rPr>
              <a:t>) e equipes de Atenção Primária Prisional (</a:t>
            </a:r>
            <a:r>
              <a:rPr lang="pt-BR" sz="1400" dirty="0" err="1">
                <a:ea typeface="Cambria"/>
                <a:cs typeface="Cambria"/>
              </a:rPr>
              <a:t>eAPP</a:t>
            </a:r>
            <a:r>
              <a:rPr lang="pt-BR" sz="1400" dirty="0">
                <a:ea typeface="Cambria"/>
                <a:cs typeface="Cambria"/>
              </a:rPr>
              <a:t>) recebem automaticamente mesmo peso da população </a:t>
            </a:r>
            <a:r>
              <a:rPr lang="pt-BR" sz="1400" dirty="0">
                <a:solidFill>
                  <a:srgbClr val="FFFF00"/>
                </a:solidFill>
                <a:ea typeface="Cambria"/>
                <a:cs typeface="Cambria"/>
              </a:rPr>
              <a:t>COM</a:t>
            </a:r>
            <a:r>
              <a:rPr lang="pt-BR" sz="1400" dirty="0">
                <a:ea typeface="Cambria"/>
                <a:cs typeface="Cambria"/>
              </a:rPr>
              <a:t> critério socioeconômico</a:t>
            </a:r>
            <a:endParaRPr lang="pt-BR" sz="1400" dirty="0">
              <a:ea typeface="Cambria"/>
              <a:cs typeface="Cambria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582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37" grpId="0" animBg="1"/>
      <p:bldP spid="5" grpId="0" animBg="1"/>
      <p:bldP spid="38" grpId="0" animBg="1"/>
      <p:bldP spid="39" grpId="0" animBg="1"/>
      <p:bldP spid="2" grpId="0" build="p" animBg="1"/>
      <p:bldP spid="6" grpId="0" animBg="1"/>
      <p:bldP spid="33" grpId="0" animBg="1"/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16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id="{06EEE539-EAA5-421F-8390-EA0A3D3B2F23}"/>
              </a:ext>
            </a:extLst>
          </p:cNvPr>
          <p:cNvSpPr txBox="1">
            <a:spLocks/>
          </p:cNvSpPr>
          <p:nvPr/>
        </p:nvSpPr>
        <p:spPr>
          <a:xfrm>
            <a:off x="1487806" y="320167"/>
            <a:ext cx="8776517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lvl="0">
              <a:defRPr lang="en-US"/>
            </a:defPPr>
            <a:lvl1pPr marL="0" lv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chemeClr val="bg1"/>
                </a:solidFill>
                <a:ea typeface="Arial"/>
                <a:cs typeface="Arial"/>
              </a:rPr>
              <a:t>Capitação Ponderada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334066" y="1133710"/>
            <a:ext cx="7733398" cy="830997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Quantitativo potencial de pessoas cadastradas: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varia de acordo com o tipo de equipe e a classificação do município definida pelo IBGE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334068" y="2014962"/>
            <a:ext cx="2625704" cy="1197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Tipologia IBGE do município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3015356" y="2010672"/>
            <a:ext cx="1685591" cy="1197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Quantitativo potencial de pessoas cadastradas por </a:t>
            </a:r>
            <a:r>
              <a:rPr lang="pt-BR" sz="1300" b="1" dirty="0" err="1">
                <a:solidFill>
                  <a:schemeClr val="accent5">
                    <a:lumMod val="50000"/>
                  </a:schemeClr>
                </a:solidFill>
              </a:rPr>
              <a:t>eSF</a:t>
            </a:r>
            <a:endParaRPr lang="pt-BR" sz="13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334066" y="3252613"/>
            <a:ext cx="2625705" cy="2679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1. Urbano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34066" y="3568130"/>
            <a:ext cx="2625705" cy="2679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2. Intermediário adjacente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334066" y="3873397"/>
            <a:ext cx="2625705" cy="2679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3. Rural adjacente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334066" y="4174258"/>
            <a:ext cx="2625705" cy="267972"/>
          </a:xfrm>
          <a:prstGeom prst="rect">
            <a:avLst/>
          </a:prstGeom>
          <a:solidFill>
            <a:srgbClr val="FFD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4. Intermediário remoto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334066" y="4470210"/>
            <a:ext cx="2625705" cy="267972"/>
          </a:xfrm>
          <a:prstGeom prst="rect">
            <a:avLst/>
          </a:prstGeom>
          <a:solidFill>
            <a:srgbClr val="FFD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5. Rural remoto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3021034" y="3261598"/>
            <a:ext cx="1672089" cy="267972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4.000 pessoas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4736290" y="3261598"/>
            <a:ext cx="1620772" cy="267972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2.000 pessoas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3021034" y="3562207"/>
            <a:ext cx="1672089" cy="584175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2.750 pessoas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4736290" y="3562207"/>
            <a:ext cx="1620772" cy="584175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  <a:sym typeface="Cambria"/>
              </a:rPr>
              <a:t>1.375 pessoas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6403199" y="3256585"/>
            <a:ext cx="1672089" cy="267972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  <a:sym typeface="Cambria"/>
              </a:rPr>
              <a:t>3.000 pessoas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6403199" y="3557194"/>
            <a:ext cx="1672089" cy="584175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2.063 pessoas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3028858" y="4174258"/>
            <a:ext cx="1672089" cy="584175"/>
          </a:xfrm>
          <a:prstGeom prst="rect">
            <a:avLst/>
          </a:prstGeom>
          <a:solidFill>
            <a:srgbClr val="FFDF79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2.000 pessoas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4744114" y="4174258"/>
            <a:ext cx="1620772" cy="584175"/>
          </a:xfrm>
          <a:prstGeom prst="rect">
            <a:avLst/>
          </a:prstGeom>
          <a:solidFill>
            <a:srgbClr val="FFDF79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  <a:sym typeface="Cambria"/>
              </a:rPr>
              <a:t>1.000 pessoas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6411023" y="4169245"/>
            <a:ext cx="1672089" cy="584175"/>
          </a:xfrm>
          <a:prstGeom prst="rect">
            <a:avLst/>
          </a:prstGeom>
          <a:solidFill>
            <a:srgbClr val="FFDF79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1.500 pessoas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4738775" y="2008861"/>
            <a:ext cx="1618287" cy="1197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Quantitativo potencial de pessoas cadastradas por </a:t>
            </a:r>
            <a:r>
              <a:rPr lang="pt-BR" sz="1300" b="1" dirty="0" err="1">
                <a:solidFill>
                  <a:schemeClr val="accent5">
                    <a:lumMod val="50000"/>
                  </a:schemeClr>
                </a:solidFill>
              </a:rPr>
              <a:t>eAP</a:t>
            </a: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 modalidade I – 20h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6403199" y="2008781"/>
            <a:ext cx="1664265" cy="1197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Quantitativo potencial de pessoas cadastradas por </a:t>
            </a:r>
            <a:r>
              <a:rPr lang="pt-BR" sz="1300" b="1" dirty="0" err="1">
                <a:solidFill>
                  <a:schemeClr val="accent5">
                    <a:lumMod val="50000"/>
                  </a:schemeClr>
                </a:solidFill>
              </a:rPr>
              <a:t>eAP</a:t>
            </a: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 modalidade II – 30h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344161" y="4802282"/>
            <a:ext cx="3840593" cy="1504186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>
                    <a:lumMod val="85000"/>
                  </a:schemeClr>
                </a:solidFill>
              </a:rPr>
              <a:t>Exemplo 1: Município </a:t>
            </a:r>
            <a:r>
              <a:rPr lang="pt-BR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Urbano</a:t>
            </a:r>
            <a:r>
              <a:rPr lang="pt-BR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</a:rPr>
              <a:t>com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4 </a:t>
            </a:r>
            <a:r>
              <a:rPr lang="pt-BR" sz="1200" b="1" dirty="0" err="1">
                <a:solidFill>
                  <a:schemeClr val="bg1"/>
                </a:solidFill>
              </a:rPr>
              <a:t>eSF</a:t>
            </a:r>
            <a:endParaRPr lang="pt-BR" sz="120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pt-BR" sz="1200" dirty="0">
              <a:solidFill>
                <a:schemeClr val="bg1">
                  <a:lumMod val="85000"/>
                </a:schemeClr>
              </a:solidFill>
            </a:endParaRPr>
          </a:p>
          <a:p>
            <a:pPr lvl="1" algn="ctr"/>
            <a:r>
              <a:rPr lang="pt-BR" sz="1200" dirty="0">
                <a:solidFill>
                  <a:schemeClr val="bg1">
                    <a:lumMod val="85000"/>
                  </a:schemeClr>
                </a:solidFill>
              </a:rPr>
              <a:t>QUANTITATIVO POTENCIAL DO MUNICÍPIO: 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4 equipes x </a:t>
            </a:r>
            <a:r>
              <a:rPr lang="pt-BR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4.000 pessoas</a:t>
            </a:r>
            <a:r>
              <a:rPr lang="pt-BR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</a:rPr>
              <a:t>= </a:t>
            </a:r>
          </a:p>
          <a:p>
            <a:pPr algn="ctr"/>
            <a:r>
              <a:rPr lang="pt-BR" sz="1200" b="1" dirty="0">
                <a:solidFill>
                  <a:srgbClr val="00B0F0"/>
                </a:solidFill>
              </a:rPr>
              <a:t>16.000 pessoas é o quantitativo potencial do município (limite de pagamento da capitação)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4242519" y="4792761"/>
            <a:ext cx="3840593" cy="1504186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>
                    <a:lumMod val="85000"/>
                  </a:schemeClr>
                </a:solidFill>
              </a:rPr>
              <a:t>Exemplo 2: Município </a:t>
            </a:r>
            <a:r>
              <a:rPr lang="pt-BR" sz="1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Adjacente</a:t>
            </a:r>
            <a:r>
              <a:rPr lang="pt-BR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</a:rPr>
              <a:t>com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4 </a:t>
            </a:r>
            <a:r>
              <a:rPr lang="pt-BR" sz="1200" b="1" dirty="0" err="1">
                <a:solidFill>
                  <a:schemeClr val="bg1"/>
                </a:solidFill>
              </a:rPr>
              <a:t>eSF</a:t>
            </a:r>
            <a:endParaRPr lang="pt-BR" sz="120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pt-BR" sz="1200" dirty="0">
              <a:solidFill>
                <a:schemeClr val="bg1">
                  <a:lumMod val="85000"/>
                </a:schemeClr>
              </a:solidFill>
            </a:endParaRPr>
          </a:p>
          <a:p>
            <a:pPr lvl="1" algn="ctr"/>
            <a:r>
              <a:rPr lang="pt-BR" sz="1200" dirty="0">
                <a:solidFill>
                  <a:schemeClr val="bg1">
                    <a:lumMod val="85000"/>
                  </a:schemeClr>
                </a:solidFill>
              </a:rPr>
              <a:t>QUANTITATIVO POTENCIAL DO MUNICÍPIO: 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4 equipes x </a:t>
            </a:r>
            <a:r>
              <a:rPr lang="pt-BR" sz="1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2.750 pessoas</a:t>
            </a:r>
            <a:r>
              <a:rPr lang="pt-BR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</a:rPr>
              <a:t>= </a:t>
            </a:r>
          </a:p>
          <a:p>
            <a:pPr algn="ctr"/>
            <a:r>
              <a:rPr lang="pt-BR" sz="1200" b="1" dirty="0">
                <a:solidFill>
                  <a:srgbClr val="92D050"/>
                </a:solidFill>
              </a:rPr>
              <a:t>11.000 pessoas é o quantitativo potencial do município (limite de pagamento da capitação)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8350572" y="2397426"/>
            <a:ext cx="3676428" cy="1996316"/>
          </a:xfrm>
          <a:prstGeom prst="rect">
            <a:avLst/>
          </a:prstGeom>
          <a:solidFill>
            <a:srgbClr val="FFFF00">
              <a:alpha val="68000"/>
            </a:srgb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dirty="0">
                <a:solidFill>
                  <a:srgbClr val="002060"/>
                </a:solidFill>
              </a:rPr>
              <a:t>ATENÇÃO: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dirty="0">
                <a:solidFill>
                  <a:srgbClr val="002060"/>
                </a:solidFill>
                <a:ea typeface="Cambria"/>
                <a:cs typeface="Cambria"/>
              </a:rPr>
              <a:t>Cadastros das equipes de Saúde da Família Ribeirinha (</a:t>
            </a:r>
            <a:r>
              <a:rPr lang="pt-BR" dirty="0" err="1">
                <a:solidFill>
                  <a:srgbClr val="002060"/>
                </a:solidFill>
                <a:ea typeface="Cambria"/>
                <a:cs typeface="Cambria"/>
              </a:rPr>
              <a:t>eSFR</a:t>
            </a:r>
            <a:r>
              <a:rPr lang="pt-BR" dirty="0">
                <a:solidFill>
                  <a:srgbClr val="002060"/>
                </a:solidFill>
                <a:ea typeface="Cambria"/>
                <a:cs typeface="Cambria"/>
              </a:rPr>
              <a:t>), equipes de Consultório na Rua (</a:t>
            </a:r>
            <a:r>
              <a:rPr lang="pt-BR" dirty="0" err="1">
                <a:solidFill>
                  <a:srgbClr val="002060"/>
                </a:solidFill>
                <a:ea typeface="Cambria"/>
                <a:cs typeface="Cambria"/>
              </a:rPr>
              <a:t>eCR</a:t>
            </a:r>
            <a:r>
              <a:rPr lang="pt-BR" dirty="0">
                <a:solidFill>
                  <a:srgbClr val="002060"/>
                </a:solidFill>
                <a:ea typeface="Cambria"/>
                <a:cs typeface="Cambria"/>
              </a:rPr>
              <a:t>) e equipes de Atenção Primária Prisional (</a:t>
            </a:r>
            <a:r>
              <a:rPr lang="pt-BR" dirty="0" err="1">
                <a:solidFill>
                  <a:srgbClr val="002060"/>
                </a:solidFill>
                <a:ea typeface="Cambria"/>
                <a:cs typeface="Cambria"/>
              </a:rPr>
              <a:t>eAPP</a:t>
            </a:r>
            <a:r>
              <a:rPr lang="pt-BR" dirty="0">
                <a:solidFill>
                  <a:srgbClr val="002060"/>
                </a:solidFill>
                <a:ea typeface="Cambria"/>
                <a:cs typeface="Cambria"/>
              </a:rPr>
              <a:t>) não possuem limite de pagamento na capitação</a:t>
            </a:r>
            <a:endParaRPr lang="pt-BR" dirty="0">
              <a:solidFill>
                <a:srgbClr val="002060"/>
              </a:solidFill>
              <a:ea typeface="Cambria"/>
              <a:cs typeface="Cambria"/>
              <a:sym typeface="Open Sans Light"/>
            </a:endParaRPr>
          </a:p>
        </p:txBody>
      </p:sp>
      <p:sp>
        <p:nvSpPr>
          <p:cNvPr id="45" name="Espaço Reservado para Texto 9">
            <a:extLst>
              <a:ext uri="{FF2B5EF4-FFF2-40B4-BE49-F238E27FC236}">
                <a16:creationId xmlns:a16="http://schemas.microsoft.com/office/drawing/2014/main" id="{BA72111B-2507-4C36-BD89-46DD59E11308}"/>
              </a:ext>
            </a:extLst>
          </p:cNvPr>
          <p:cNvSpPr txBox="1">
            <a:spLocks/>
          </p:cNvSpPr>
          <p:nvPr/>
        </p:nvSpPr>
        <p:spPr>
          <a:xfrm>
            <a:off x="595355" y="6434490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PRC 6/2017</a:t>
            </a:r>
            <a:r>
              <a:rPr lang="pt-BR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)</a:t>
            </a:r>
            <a:endParaRPr lang="pt-BR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5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7" grpId="0" build="p" animBg="1"/>
      <p:bldP spid="49" grpId="0" build="p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17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:a16="http://schemas.microsoft.com/office/drawing/2014/main" id="{06EEE539-EAA5-421F-8390-EA0A3D3B2F23}"/>
              </a:ext>
            </a:extLst>
          </p:cNvPr>
          <p:cNvSpPr txBox="1">
            <a:spLocks/>
          </p:cNvSpPr>
          <p:nvPr/>
        </p:nvSpPr>
        <p:spPr>
          <a:xfrm>
            <a:off x="1429445" y="366472"/>
            <a:ext cx="8776517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lvl="0">
              <a:defRPr lang="en-US"/>
            </a:defPPr>
            <a:lvl1pPr marL="0" lv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chemeClr val="bg1"/>
                </a:solidFill>
                <a:latin typeface="+mj-lt"/>
              </a:rPr>
              <a:t>Capitação Ponderada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811044" y="1710571"/>
            <a:ext cx="3142695" cy="2554545"/>
          </a:xfrm>
          <a:prstGeom prst="rect">
            <a:avLst/>
          </a:prstGeom>
          <a:solidFill>
            <a:schemeClr val="accent6">
              <a:lumMod val="50000"/>
              <a:alpha val="2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Falso ou Verdadeiro:</a:t>
            </a:r>
          </a:p>
          <a:p>
            <a:endParaRPr lang="pt-BR" dirty="0"/>
          </a:p>
          <a:p>
            <a:r>
              <a:rPr lang="pt-BR" dirty="0"/>
              <a:t>Minha população, segundo o IBGE, é de </a:t>
            </a:r>
            <a:r>
              <a:rPr lang="pt-BR" dirty="0" smtClean="0"/>
              <a:t>6.169 </a:t>
            </a:r>
            <a:r>
              <a:rPr lang="pt-BR" dirty="0"/>
              <a:t>pessoas. </a:t>
            </a:r>
          </a:p>
          <a:p>
            <a:r>
              <a:rPr lang="pt-BR" dirty="0"/>
              <a:t>Meu potencial de cadastro é </a:t>
            </a:r>
            <a:r>
              <a:rPr lang="pt-BR" dirty="0" smtClean="0"/>
              <a:t>8.250. </a:t>
            </a:r>
            <a:endParaRPr lang="pt-BR" dirty="0"/>
          </a:p>
          <a:p>
            <a:r>
              <a:rPr lang="pt-BR" dirty="0"/>
              <a:t>E minha população cadastrada é </a:t>
            </a:r>
            <a:r>
              <a:rPr lang="pt-BR" dirty="0" smtClean="0"/>
              <a:t>7.954. </a:t>
            </a:r>
            <a:endParaRPr lang="pt-BR" dirty="0"/>
          </a:p>
          <a:p>
            <a:r>
              <a:rPr lang="pt-BR" dirty="0"/>
              <a:t>Eu só recebo até a minha população IBGE </a:t>
            </a:r>
            <a:r>
              <a:rPr lang="pt-BR" dirty="0" smtClean="0"/>
              <a:t>(6.169)?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 rot="20262029">
            <a:off x="1763485" y="4337744"/>
            <a:ext cx="33810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MUDOU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6576274" y="1784905"/>
            <a:ext cx="3789710" cy="132343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Com as últimas mudanças do Previne Brasil, todos os municípios recebem pela população cadastrada independentemente da população IBGE</a:t>
            </a:r>
            <a:endParaRPr lang="pt-BR" altLang="pt-BR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6576274" y="3283996"/>
            <a:ext cx="3789710" cy="830997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Todos os municípios têm como limite para pagamento da capitação o potencial de cadastro</a:t>
            </a:r>
            <a:endParaRPr lang="pt-BR" altLang="pt-BR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6576274" y="4340112"/>
            <a:ext cx="3789710" cy="1077218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Além disso, há uma exceção que permite que os municípios recebam inclusive para além do potencial de cadastro....</a:t>
            </a:r>
            <a:endParaRPr lang="pt-BR" altLang="pt-BR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Espaço Reservado para Texto 9">
            <a:extLst>
              <a:ext uri="{FF2B5EF4-FFF2-40B4-BE49-F238E27FC236}">
                <a16:creationId xmlns:a16="http://schemas.microsoft.com/office/drawing/2014/main" id="{0037D8D1-729B-4D2A-A3B0-B0A2FA835AE2}"/>
              </a:ext>
            </a:extLst>
          </p:cNvPr>
          <p:cNvSpPr txBox="1">
            <a:spLocks/>
          </p:cNvSpPr>
          <p:nvPr/>
        </p:nvSpPr>
        <p:spPr>
          <a:xfrm>
            <a:off x="595355" y="6434490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PRC 6/2017</a:t>
            </a:r>
            <a:r>
              <a:rPr lang="pt-BR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)</a:t>
            </a:r>
            <a:endParaRPr lang="pt-BR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9CE4403-A717-4A48-BDC6-E02811CD6A5F}"/>
              </a:ext>
            </a:extLst>
          </p:cNvPr>
          <p:cNvSpPr txBox="1"/>
          <p:nvPr/>
        </p:nvSpPr>
        <p:spPr>
          <a:xfrm>
            <a:off x="2806752" y="1362326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Ex.: </a:t>
            </a:r>
            <a:r>
              <a:rPr lang="pt-BR" i="1" dirty="0" err="1" smtClean="0">
                <a:solidFill>
                  <a:schemeClr val="bg1"/>
                </a:solidFill>
              </a:rPr>
              <a:t>Itá</a:t>
            </a:r>
            <a:r>
              <a:rPr lang="pt-BR" i="1" dirty="0" smtClean="0">
                <a:solidFill>
                  <a:schemeClr val="bg1"/>
                </a:solidFill>
              </a:rPr>
              <a:t> - SC</a:t>
            </a:r>
            <a:endParaRPr lang="pt-B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14" grpId="0" animBg="1"/>
      <p:bldP spid="15" grpId="0" animBg="1"/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810190" y="6296773"/>
            <a:ext cx="707262" cy="365125"/>
          </a:xfrm>
        </p:spPr>
        <p:txBody>
          <a:bodyPr/>
          <a:lstStyle/>
          <a:p>
            <a:fld id="{2CAD3949-D325-4C02-B6F3-CA7E3C2E1BD9}" type="slidenum">
              <a:rPr lang="pt-BR" smtClean="0"/>
              <a:t>18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>
            <a:cxnSpLocks/>
          </p:cNvCxnSpPr>
          <p:nvPr/>
        </p:nvCxnSpPr>
        <p:spPr>
          <a:xfrm>
            <a:off x="11460805" y="6424439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551709" y="184038"/>
            <a:ext cx="8666684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Complementação financeira para quem tem a população cadastrada maior que seu potencial de cadastro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114EEBF-49CF-45C2-BEE0-90E40D9D8983}"/>
              </a:ext>
            </a:extLst>
          </p:cNvPr>
          <p:cNvSpPr txBox="1"/>
          <p:nvPr/>
        </p:nvSpPr>
        <p:spPr>
          <a:xfrm>
            <a:off x="1439419" y="1053837"/>
            <a:ext cx="3392544" cy="72705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latin typeface="+mn-lt"/>
                <a:ea typeface="Cambria"/>
                <a:cs typeface="Cambria"/>
                <a:sym typeface="Cambria"/>
              </a:rPr>
              <a:t>PREVINE BRASIL - ORIGINAL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BBC05F4-1CA8-4432-B136-81FB813F3119}"/>
              </a:ext>
            </a:extLst>
          </p:cNvPr>
          <p:cNvSpPr txBox="1"/>
          <p:nvPr/>
        </p:nvSpPr>
        <p:spPr>
          <a:xfrm>
            <a:off x="7284005" y="1053837"/>
            <a:ext cx="3392544" cy="72705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PREVINE BRASIL C/ NOVAS ATUALIZAÇÕES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F410A5AF-4356-47DA-BC79-AA3D3A0003C7}"/>
              </a:ext>
            </a:extLst>
          </p:cNvPr>
          <p:cNvCxnSpPr>
            <a:cxnSpLocks/>
          </p:cNvCxnSpPr>
          <p:nvPr/>
        </p:nvCxnSpPr>
        <p:spPr>
          <a:xfrm>
            <a:off x="5808531" y="935013"/>
            <a:ext cx="0" cy="5279885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92958337-47F9-47B1-B50F-2C5ED10D60BA}"/>
              </a:ext>
            </a:extLst>
          </p:cNvPr>
          <p:cNvCxnSpPr>
            <a:cxnSpLocks/>
          </p:cNvCxnSpPr>
          <p:nvPr/>
        </p:nvCxnSpPr>
        <p:spPr>
          <a:xfrm>
            <a:off x="1354127" y="3329625"/>
            <a:ext cx="695250" cy="0"/>
          </a:xfrm>
          <a:prstGeom prst="line">
            <a:avLst/>
          </a:prstGeom>
          <a:ln w="63500">
            <a:solidFill>
              <a:schemeClr val="tx1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B30F7E2C-8022-403E-90AD-DD609F170F7A}"/>
              </a:ext>
            </a:extLst>
          </p:cNvPr>
          <p:cNvSpPr/>
          <p:nvPr/>
        </p:nvSpPr>
        <p:spPr>
          <a:xfrm>
            <a:off x="2133407" y="3136994"/>
            <a:ext cx="2490532" cy="452582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POTENCIAL = </a:t>
            </a:r>
            <a:r>
              <a:rPr lang="pt-BR" sz="1600" b="1" dirty="0" smtClean="0"/>
              <a:t>27.500</a:t>
            </a:r>
            <a:endParaRPr lang="pt-BR" sz="1600" b="1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3B1F916-70B8-416A-9EE8-AEF03893AB3F}"/>
              </a:ext>
            </a:extLst>
          </p:cNvPr>
          <p:cNvSpPr txBox="1"/>
          <p:nvPr/>
        </p:nvSpPr>
        <p:spPr>
          <a:xfrm>
            <a:off x="10376235" y="4180235"/>
            <a:ext cx="1702152" cy="1938992"/>
          </a:xfrm>
          <a:prstGeom prst="rect">
            <a:avLst/>
          </a:prstGeom>
          <a:solidFill>
            <a:srgbClr val="92D050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bg1">
                    <a:lumMod val="95000"/>
                  </a:schemeClr>
                </a:solidFill>
              </a:rPr>
              <a:t>Excedente de cadastro </a:t>
            </a:r>
            <a:r>
              <a:rPr lang="pt-BR" sz="1500" b="1" dirty="0" smtClean="0">
                <a:solidFill>
                  <a:schemeClr val="bg1">
                    <a:lumMod val="95000"/>
                  </a:schemeClr>
                </a:solidFill>
              </a:rPr>
              <a:t>(11.734 </a:t>
            </a:r>
            <a:r>
              <a:rPr lang="pt-BR" sz="1500" b="1" dirty="0">
                <a:solidFill>
                  <a:schemeClr val="bg1">
                    <a:lumMod val="95000"/>
                  </a:schemeClr>
                </a:solidFill>
              </a:rPr>
              <a:t>pessoas), desde que o município tenha o ISF igual ou maior do que 7,0 (desempenho)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2D0B360-F1CC-4083-964D-E5D6D0480198}"/>
              </a:ext>
            </a:extLst>
          </p:cNvPr>
          <p:cNvSpPr txBox="1"/>
          <p:nvPr/>
        </p:nvSpPr>
        <p:spPr>
          <a:xfrm>
            <a:off x="1286618" y="4231690"/>
            <a:ext cx="269626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68977A9C-5492-4C5A-8F76-B2BA09053EDC}"/>
              </a:ext>
            </a:extLst>
          </p:cNvPr>
          <p:cNvCxnSpPr>
            <a:cxnSpLocks/>
          </p:cNvCxnSpPr>
          <p:nvPr/>
        </p:nvCxnSpPr>
        <p:spPr>
          <a:xfrm>
            <a:off x="1421431" y="2672992"/>
            <a:ext cx="0" cy="1574886"/>
          </a:xfrm>
          <a:prstGeom prst="line">
            <a:avLst/>
          </a:prstGeom>
          <a:ln w="635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7F7B905A-58EA-4E00-8666-AE4925533254}"/>
              </a:ext>
            </a:extLst>
          </p:cNvPr>
          <p:cNvSpPr/>
          <p:nvPr/>
        </p:nvSpPr>
        <p:spPr>
          <a:xfrm>
            <a:off x="1135337" y="4687305"/>
            <a:ext cx="1545524" cy="1356169"/>
          </a:xfrm>
          <a:prstGeom prst="rect">
            <a:avLst/>
          </a:prstGeom>
          <a:solidFill>
            <a:schemeClr val="accent6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PAGAMENTO DA CAPITAÇÃO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1E5A3006-B5DD-47DE-BC08-C40541DF179F}"/>
              </a:ext>
            </a:extLst>
          </p:cNvPr>
          <p:cNvSpPr/>
          <p:nvPr/>
        </p:nvSpPr>
        <p:spPr>
          <a:xfrm>
            <a:off x="3244774" y="4687305"/>
            <a:ext cx="1781510" cy="1356169"/>
          </a:xfrm>
          <a:prstGeom prst="rect">
            <a:avLst/>
          </a:prstGeom>
          <a:solidFill>
            <a:schemeClr val="accent6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27.500</a:t>
            </a:r>
            <a:endParaRPr lang="pt-BR" sz="1600" b="1" dirty="0"/>
          </a:p>
          <a:p>
            <a:pPr algn="ctr"/>
            <a:r>
              <a:rPr lang="pt-BR" sz="1600" b="1" dirty="0"/>
              <a:t>PESSOAS</a:t>
            </a:r>
          </a:p>
        </p:txBody>
      </p:sp>
      <p:sp>
        <p:nvSpPr>
          <p:cNvPr id="30" name="Igual a 29">
            <a:extLst>
              <a:ext uri="{FF2B5EF4-FFF2-40B4-BE49-F238E27FC236}">
                <a16:creationId xmlns:a16="http://schemas.microsoft.com/office/drawing/2014/main" id="{4C387062-AADC-46A1-A5C4-8D91946B7862}"/>
              </a:ext>
            </a:extLst>
          </p:cNvPr>
          <p:cNvSpPr/>
          <p:nvPr/>
        </p:nvSpPr>
        <p:spPr>
          <a:xfrm>
            <a:off x="2680861" y="5095548"/>
            <a:ext cx="578854" cy="578854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55A77FC7-DA6B-46FE-9A81-E8408EAC527C}"/>
              </a:ext>
            </a:extLst>
          </p:cNvPr>
          <p:cNvSpPr/>
          <p:nvPr/>
        </p:nvSpPr>
        <p:spPr>
          <a:xfrm>
            <a:off x="6077792" y="4508974"/>
            <a:ext cx="1545524" cy="1356169"/>
          </a:xfrm>
          <a:prstGeom prst="rect">
            <a:avLst/>
          </a:prstGeom>
          <a:solidFill>
            <a:schemeClr val="accent6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PAGAMENTO DA CAPITAÇÃO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74E82B32-9920-47F3-8B15-F5BDBFFFBAA7}"/>
              </a:ext>
            </a:extLst>
          </p:cNvPr>
          <p:cNvSpPr/>
          <p:nvPr/>
        </p:nvSpPr>
        <p:spPr>
          <a:xfrm>
            <a:off x="8174071" y="4508974"/>
            <a:ext cx="1781510" cy="1356169"/>
          </a:xfrm>
          <a:prstGeom prst="rect">
            <a:avLst/>
          </a:prstGeom>
          <a:solidFill>
            <a:schemeClr val="accent6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27.500</a:t>
            </a:r>
            <a:endParaRPr lang="pt-BR" sz="1600" b="1" dirty="0"/>
          </a:p>
          <a:p>
            <a:pPr algn="ctr"/>
            <a:r>
              <a:rPr lang="pt-BR" sz="1600" b="1" dirty="0"/>
              <a:t>PESSOAS</a:t>
            </a:r>
          </a:p>
        </p:txBody>
      </p:sp>
      <p:sp>
        <p:nvSpPr>
          <p:cNvPr id="39" name="Igual a 38">
            <a:extLst>
              <a:ext uri="{FF2B5EF4-FFF2-40B4-BE49-F238E27FC236}">
                <a16:creationId xmlns:a16="http://schemas.microsoft.com/office/drawing/2014/main" id="{3B5E65ED-5797-4B71-A54D-202FA330758E}"/>
              </a:ext>
            </a:extLst>
          </p:cNvPr>
          <p:cNvSpPr/>
          <p:nvPr/>
        </p:nvSpPr>
        <p:spPr>
          <a:xfrm>
            <a:off x="7623316" y="4917217"/>
            <a:ext cx="578854" cy="578854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Sinal de Adição 39">
            <a:extLst>
              <a:ext uri="{FF2B5EF4-FFF2-40B4-BE49-F238E27FC236}">
                <a16:creationId xmlns:a16="http://schemas.microsoft.com/office/drawing/2014/main" id="{11F457D5-F560-4605-81E8-BDF85F8B6BAC}"/>
              </a:ext>
            </a:extLst>
          </p:cNvPr>
          <p:cNvSpPr/>
          <p:nvPr/>
        </p:nvSpPr>
        <p:spPr>
          <a:xfrm>
            <a:off x="9964572" y="5011909"/>
            <a:ext cx="389470" cy="389470"/>
          </a:xfrm>
          <a:prstGeom prst="mathPlus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5B523AB2-EA4E-484F-8C05-5FE8EF7F44B8}"/>
              </a:ext>
            </a:extLst>
          </p:cNvPr>
          <p:cNvCxnSpPr>
            <a:cxnSpLocks/>
          </p:cNvCxnSpPr>
          <p:nvPr/>
        </p:nvCxnSpPr>
        <p:spPr>
          <a:xfrm>
            <a:off x="1354127" y="2739406"/>
            <a:ext cx="504935" cy="0"/>
          </a:xfrm>
          <a:prstGeom prst="line">
            <a:avLst/>
          </a:prstGeom>
          <a:ln w="63500">
            <a:solidFill>
              <a:srgbClr val="00B050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extLst>
              <a:ext uri="{FF2B5EF4-FFF2-40B4-BE49-F238E27FC236}">
                <a16:creationId xmlns:a16="http://schemas.microsoft.com/office/drawing/2014/main" id="{AC199C8C-3CE4-4C57-A368-0AC36302EB4E}"/>
              </a:ext>
            </a:extLst>
          </p:cNvPr>
          <p:cNvSpPr/>
          <p:nvPr/>
        </p:nvSpPr>
        <p:spPr>
          <a:xfrm>
            <a:off x="1944007" y="2513115"/>
            <a:ext cx="2817376" cy="452582"/>
          </a:xfrm>
          <a:prstGeom prst="rect">
            <a:avLst/>
          </a:prstGeom>
          <a:solidFill>
            <a:srgbClr val="00B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POPULAÇÃO CADASTRADA = </a:t>
            </a:r>
            <a:r>
              <a:rPr lang="pt-BR" sz="1600" b="1" dirty="0" smtClean="0"/>
              <a:t>39.234</a:t>
            </a:r>
            <a:endParaRPr lang="pt-BR" sz="1600" b="1" dirty="0"/>
          </a:p>
        </p:txBody>
      </p: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B18D3AB7-E432-46D7-87D9-E9C0E26D7C23}"/>
              </a:ext>
            </a:extLst>
          </p:cNvPr>
          <p:cNvCxnSpPr>
            <a:cxnSpLocks/>
          </p:cNvCxnSpPr>
          <p:nvPr/>
        </p:nvCxnSpPr>
        <p:spPr>
          <a:xfrm>
            <a:off x="7106423" y="2916636"/>
            <a:ext cx="695250" cy="0"/>
          </a:xfrm>
          <a:prstGeom prst="line">
            <a:avLst/>
          </a:prstGeom>
          <a:ln w="63500">
            <a:solidFill>
              <a:schemeClr val="tx1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59EA43DF-CF1D-4A90-94A6-E2C431D42178}"/>
              </a:ext>
            </a:extLst>
          </p:cNvPr>
          <p:cNvSpPr/>
          <p:nvPr/>
        </p:nvSpPr>
        <p:spPr>
          <a:xfrm>
            <a:off x="7885703" y="2724005"/>
            <a:ext cx="2490532" cy="452582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POTENCIAL = </a:t>
            </a:r>
            <a:r>
              <a:rPr lang="pt-BR" sz="1600" b="1" dirty="0" smtClean="0"/>
              <a:t>27.500</a:t>
            </a:r>
            <a:endParaRPr lang="pt-BR" sz="1600" b="1" dirty="0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457CDD1E-8D2F-471E-8885-EC5A5F517029}"/>
              </a:ext>
            </a:extLst>
          </p:cNvPr>
          <p:cNvSpPr txBox="1"/>
          <p:nvPr/>
        </p:nvSpPr>
        <p:spPr>
          <a:xfrm>
            <a:off x="7038914" y="3818701"/>
            <a:ext cx="269626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414E7ACF-43B2-4010-8E68-F0A115CF4213}"/>
              </a:ext>
            </a:extLst>
          </p:cNvPr>
          <p:cNvCxnSpPr>
            <a:cxnSpLocks/>
          </p:cNvCxnSpPr>
          <p:nvPr/>
        </p:nvCxnSpPr>
        <p:spPr>
          <a:xfrm>
            <a:off x="7173727" y="2260003"/>
            <a:ext cx="0" cy="1574886"/>
          </a:xfrm>
          <a:prstGeom prst="line">
            <a:avLst/>
          </a:prstGeom>
          <a:ln w="635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0BF0BBB6-116A-4BE8-9058-8221B279CD5E}"/>
              </a:ext>
            </a:extLst>
          </p:cNvPr>
          <p:cNvCxnSpPr>
            <a:cxnSpLocks/>
          </p:cNvCxnSpPr>
          <p:nvPr/>
        </p:nvCxnSpPr>
        <p:spPr>
          <a:xfrm>
            <a:off x="7106423" y="2326417"/>
            <a:ext cx="504935" cy="0"/>
          </a:xfrm>
          <a:prstGeom prst="line">
            <a:avLst/>
          </a:prstGeom>
          <a:ln w="63500">
            <a:solidFill>
              <a:srgbClr val="00B050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extLst>
              <a:ext uri="{FF2B5EF4-FFF2-40B4-BE49-F238E27FC236}">
                <a16:creationId xmlns:a16="http://schemas.microsoft.com/office/drawing/2014/main" id="{B711270A-3FAB-4928-8CE4-601CA40BE69E}"/>
              </a:ext>
            </a:extLst>
          </p:cNvPr>
          <p:cNvSpPr/>
          <p:nvPr/>
        </p:nvSpPr>
        <p:spPr>
          <a:xfrm>
            <a:off x="7696303" y="2100126"/>
            <a:ext cx="2817376" cy="452582"/>
          </a:xfrm>
          <a:prstGeom prst="rect">
            <a:avLst/>
          </a:prstGeom>
          <a:solidFill>
            <a:srgbClr val="00B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POPULAÇÃO CADASTRADA = </a:t>
            </a:r>
            <a:r>
              <a:rPr lang="pt-BR" sz="1600" b="1" dirty="0" smtClean="0"/>
              <a:t>39.234</a:t>
            </a:r>
            <a:endParaRPr lang="pt-BR" sz="1600" b="1" dirty="0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099F444A-3CBE-492E-8860-3926AD9F8A33}"/>
              </a:ext>
            </a:extLst>
          </p:cNvPr>
          <p:cNvSpPr txBox="1"/>
          <p:nvPr/>
        </p:nvSpPr>
        <p:spPr>
          <a:xfrm>
            <a:off x="10840237" y="2457645"/>
            <a:ext cx="1224949" cy="600164"/>
          </a:xfrm>
          <a:prstGeom prst="rect">
            <a:avLst/>
          </a:prstGeom>
          <a:solidFill>
            <a:schemeClr val="accent6">
              <a:lumMod val="75000"/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100" b="1" i="1" dirty="0">
                <a:solidFill>
                  <a:schemeClr val="bg1"/>
                </a:solidFill>
              </a:rPr>
              <a:t>Excedente de cadastro: </a:t>
            </a:r>
            <a:r>
              <a:rPr lang="pt-BR" sz="1100" b="1" i="1" dirty="0" smtClean="0">
                <a:solidFill>
                  <a:schemeClr val="bg1"/>
                </a:solidFill>
              </a:rPr>
              <a:t>11.734 </a:t>
            </a:r>
            <a:r>
              <a:rPr lang="pt-BR" sz="1100" b="1" i="1" dirty="0">
                <a:solidFill>
                  <a:schemeClr val="bg1"/>
                </a:solidFill>
              </a:rPr>
              <a:t>pessoas</a:t>
            </a:r>
          </a:p>
        </p:txBody>
      </p:sp>
      <p:sp>
        <p:nvSpPr>
          <p:cNvPr id="50" name="Seta: para a Direita 24">
            <a:extLst>
              <a:ext uri="{FF2B5EF4-FFF2-40B4-BE49-F238E27FC236}">
                <a16:creationId xmlns:a16="http://schemas.microsoft.com/office/drawing/2014/main" id="{48239561-0090-4438-8FB8-072108F7AE6D}"/>
              </a:ext>
            </a:extLst>
          </p:cNvPr>
          <p:cNvSpPr/>
          <p:nvPr/>
        </p:nvSpPr>
        <p:spPr>
          <a:xfrm>
            <a:off x="10414266" y="2516497"/>
            <a:ext cx="383307" cy="32788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spaço Reservado para Texto 9">
            <a:extLst>
              <a:ext uri="{FF2B5EF4-FFF2-40B4-BE49-F238E27FC236}">
                <a16:creationId xmlns:a16="http://schemas.microsoft.com/office/drawing/2014/main" id="{FEC85A59-0DB4-444A-99A9-8BCDEC487A93}"/>
              </a:ext>
            </a:extLst>
          </p:cNvPr>
          <p:cNvSpPr txBox="1">
            <a:spLocks/>
          </p:cNvSpPr>
          <p:nvPr/>
        </p:nvSpPr>
        <p:spPr>
          <a:xfrm>
            <a:off x="595355" y="6434490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PRC 6/2017</a:t>
            </a:r>
            <a:r>
              <a:rPr lang="pt-BR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)</a:t>
            </a:r>
            <a:endParaRPr lang="pt-BR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C2682C3-3300-4B34-8C7B-14DDEE64EA59}"/>
              </a:ext>
            </a:extLst>
          </p:cNvPr>
          <p:cNvSpPr txBox="1"/>
          <p:nvPr/>
        </p:nvSpPr>
        <p:spPr>
          <a:xfrm>
            <a:off x="2246665" y="1900283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Ex.: </a:t>
            </a:r>
            <a:r>
              <a:rPr lang="pt-BR" i="1" dirty="0" smtClean="0">
                <a:solidFill>
                  <a:schemeClr val="bg1"/>
                </a:solidFill>
              </a:rPr>
              <a:t>Pomerode - SC</a:t>
            </a:r>
            <a:endParaRPr lang="pt-B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19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:a16="http://schemas.microsoft.com/office/drawing/2014/main" id="{06EEE539-EAA5-421F-8390-EA0A3D3B2F23}"/>
              </a:ext>
            </a:extLst>
          </p:cNvPr>
          <p:cNvSpPr txBox="1">
            <a:spLocks/>
          </p:cNvSpPr>
          <p:nvPr/>
        </p:nvSpPr>
        <p:spPr>
          <a:xfrm>
            <a:off x="1429445" y="366472"/>
            <a:ext cx="8776517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lvl="0">
              <a:defRPr lang="en-US"/>
            </a:defPPr>
            <a:lvl1pPr marL="0" lv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chemeClr val="bg1"/>
                </a:solidFill>
                <a:latin typeface="+mj-lt"/>
              </a:rPr>
              <a:t>Capitação Ponderada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272683" y="1458346"/>
            <a:ext cx="3651863" cy="3293209"/>
          </a:xfrm>
          <a:prstGeom prst="rect">
            <a:avLst/>
          </a:prstGeom>
          <a:solidFill>
            <a:schemeClr val="accent6">
              <a:lumMod val="50000"/>
              <a:alpha val="2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Falso ou Verdadeiro:</a:t>
            </a:r>
          </a:p>
          <a:p>
            <a:endParaRPr lang="pt-BR" dirty="0"/>
          </a:p>
          <a:p>
            <a:r>
              <a:rPr lang="pt-BR" dirty="0"/>
              <a:t>Sou de um município considerado urbano. A população cadastrada no meu município é de </a:t>
            </a:r>
            <a:r>
              <a:rPr lang="pt-BR" dirty="0" smtClean="0"/>
              <a:t>46.704 pessoas</a:t>
            </a:r>
            <a:r>
              <a:rPr lang="pt-BR" dirty="0"/>
              <a:t>.</a:t>
            </a:r>
          </a:p>
          <a:p>
            <a:r>
              <a:rPr lang="pt-BR" dirty="0"/>
              <a:t>Mas o meu potencial é de </a:t>
            </a:r>
            <a:r>
              <a:rPr lang="pt-BR" dirty="0" smtClean="0"/>
              <a:t>52.000</a:t>
            </a:r>
            <a:endParaRPr lang="pt-BR" dirty="0"/>
          </a:p>
          <a:p>
            <a:r>
              <a:rPr lang="pt-BR" dirty="0"/>
              <a:t> pessoas (</a:t>
            </a:r>
            <a:r>
              <a:rPr lang="pt-BR" dirty="0" smtClean="0"/>
              <a:t>13 </a:t>
            </a:r>
            <a:r>
              <a:rPr lang="pt-BR" dirty="0" err="1"/>
              <a:t>eSF</a:t>
            </a:r>
            <a:r>
              <a:rPr lang="pt-BR" dirty="0"/>
              <a:t> X 4.000). </a:t>
            </a:r>
          </a:p>
          <a:p>
            <a:endParaRPr lang="pt-BR" dirty="0"/>
          </a:p>
          <a:p>
            <a:r>
              <a:rPr lang="pt-BR" dirty="0"/>
              <a:t>Como não consigo cadastrar mais pessoas, é melhor eu reduzir o potencial de cadastro desfazendo as minhas equipes?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6576274" y="1483742"/>
            <a:ext cx="3789710" cy="1569660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Com as últimas mudanças do Previne Brasil, os municípios que não tiverem pessoas cadastradas suficientes para alcançar o seu potencial de cadastro, receberão uma complementação financeira</a:t>
            </a:r>
            <a:endParaRPr lang="pt-BR" altLang="pt-BR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6576274" y="4569067"/>
            <a:ext cx="3789710" cy="830997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Isso ajuda financeiramente os municípios que querem manter ou mesmo ampliar equipes....</a:t>
            </a:r>
            <a:endParaRPr lang="pt-BR" altLang="pt-BR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576274" y="3149515"/>
            <a:ext cx="3789710" cy="132343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Nesses casos, os municípios, além de receberem pelas pessoas cadastradas, também receberão a diferença entre o potencial de cadastro e as pessoas cadastradas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7" name="Espaço Reservado para Texto 9">
            <a:extLst>
              <a:ext uri="{FF2B5EF4-FFF2-40B4-BE49-F238E27FC236}">
                <a16:creationId xmlns:a16="http://schemas.microsoft.com/office/drawing/2014/main" id="{25021C41-04CD-4617-9DB1-22F1DC8B2D2F}"/>
              </a:ext>
            </a:extLst>
          </p:cNvPr>
          <p:cNvSpPr txBox="1">
            <a:spLocks/>
          </p:cNvSpPr>
          <p:nvPr/>
        </p:nvSpPr>
        <p:spPr>
          <a:xfrm>
            <a:off x="595355" y="6434490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PRC 6/2017</a:t>
            </a:r>
            <a:r>
              <a:rPr lang="pt-BR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)</a:t>
            </a:r>
            <a:endParaRPr lang="pt-BR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5AA7CF1-74D7-4616-976C-F08B21189050}"/>
              </a:ext>
            </a:extLst>
          </p:cNvPr>
          <p:cNvSpPr txBox="1"/>
          <p:nvPr/>
        </p:nvSpPr>
        <p:spPr>
          <a:xfrm rot="20262029">
            <a:off x="2571593" y="4809126"/>
            <a:ext cx="30540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</p:spTree>
    <p:extLst>
      <p:ext uri="{BB962C8B-B14F-4D97-AF65-F5344CB8AC3E}">
        <p14:creationId xmlns:p14="http://schemas.microsoft.com/office/powerpoint/2010/main" val="23666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5" grpId="0" animBg="1"/>
      <p:bldP spid="2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2"/>
          <p:cNvCxnSpPr/>
          <p:nvPr/>
        </p:nvCxnSpPr>
        <p:spPr>
          <a:xfrm>
            <a:off x="11469826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2"/>
          <p:cNvSpPr txBox="1"/>
          <p:nvPr/>
        </p:nvSpPr>
        <p:spPr>
          <a:xfrm>
            <a:off x="4047893" y="1980897"/>
            <a:ext cx="7939061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pt-BR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PROGRAMA PREVINE BRASIL</a:t>
            </a:r>
            <a:endParaRPr sz="3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"/>
          <p:cNvSpPr txBox="1"/>
          <p:nvPr/>
        </p:nvSpPr>
        <p:spPr>
          <a:xfrm>
            <a:off x="7858578" y="5379001"/>
            <a:ext cx="373070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sz="1600" dirty="0">
                <a:solidFill>
                  <a:schemeClr val="lt1"/>
                </a:solidFill>
              </a:rPr>
              <a:t>Dezembro</a:t>
            </a:r>
            <a:r>
              <a:rPr lang="pt-BR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2021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1" name="Google Shape;241;p2"/>
          <p:cNvCxnSpPr/>
          <p:nvPr/>
        </p:nvCxnSpPr>
        <p:spPr>
          <a:xfrm>
            <a:off x="5095702" y="3133898"/>
            <a:ext cx="6493584" cy="41564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2" name="Google Shape;242;p2"/>
          <p:cNvPicPr preferRelativeResize="0"/>
          <p:nvPr/>
        </p:nvPicPr>
        <p:blipFill rotWithShape="1">
          <a:blip r:embed="rId4">
            <a:alphaModFix/>
          </a:blip>
          <a:srcRect l="28222" t="18811" r="33676" b="15343"/>
          <a:stretch/>
        </p:blipFill>
        <p:spPr>
          <a:xfrm>
            <a:off x="0" y="3657601"/>
            <a:ext cx="3566159" cy="32004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810190" y="6296773"/>
            <a:ext cx="707262" cy="365125"/>
          </a:xfrm>
        </p:spPr>
        <p:txBody>
          <a:bodyPr/>
          <a:lstStyle/>
          <a:p>
            <a:fld id="{2CAD3949-D325-4C02-B6F3-CA7E3C2E1BD9}" type="slidenum">
              <a:rPr lang="pt-BR" smtClean="0"/>
              <a:t>20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>
            <a:cxnSpLocks/>
          </p:cNvCxnSpPr>
          <p:nvPr/>
        </p:nvCxnSpPr>
        <p:spPr>
          <a:xfrm>
            <a:off x="11460805" y="6424439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551709" y="184038"/>
            <a:ext cx="8666684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Complementação financeira para quem tem a população cadastrada menor do que o seu potencial de cadastro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114EEBF-49CF-45C2-BEE0-90E40D9D8983}"/>
              </a:ext>
            </a:extLst>
          </p:cNvPr>
          <p:cNvSpPr txBox="1"/>
          <p:nvPr/>
        </p:nvSpPr>
        <p:spPr>
          <a:xfrm>
            <a:off x="1404585" y="1014205"/>
            <a:ext cx="3392544" cy="72705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latin typeface="+mn-lt"/>
                <a:ea typeface="Cambria"/>
                <a:cs typeface="Cambria"/>
                <a:sym typeface="Cambria"/>
              </a:rPr>
              <a:t>PREVINE BRASIL - ORIGINAL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BBC05F4-1CA8-4432-B136-81FB813F3119}"/>
              </a:ext>
            </a:extLst>
          </p:cNvPr>
          <p:cNvSpPr txBox="1"/>
          <p:nvPr/>
        </p:nvSpPr>
        <p:spPr>
          <a:xfrm>
            <a:off x="7249171" y="1014205"/>
            <a:ext cx="3392544" cy="72705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PREVINE BRASIL C/ NOVAS ATUALIZAÇÕES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F410A5AF-4356-47DA-BC79-AA3D3A0003C7}"/>
              </a:ext>
            </a:extLst>
          </p:cNvPr>
          <p:cNvCxnSpPr>
            <a:cxnSpLocks/>
          </p:cNvCxnSpPr>
          <p:nvPr/>
        </p:nvCxnSpPr>
        <p:spPr>
          <a:xfrm>
            <a:off x="5843365" y="926914"/>
            <a:ext cx="0" cy="5279885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92958337-47F9-47B1-B50F-2C5ED10D60BA}"/>
              </a:ext>
            </a:extLst>
          </p:cNvPr>
          <p:cNvCxnSpPr>
            <a:cxnSpLocks/>
          </p:cNvCxnSpPr>
          <p:nvPr/>
        </p:nvCxnSpPr>
        <p:spPr>
          <a:xfrm>
            <a:off x="1319292" y="2662727"/>
            <a:ext cx="695250" cy="0"/>
          </a:xfrm>
          <a:prstGeom prst="line">
            <a:avLst/>
          </a:prstGeom>
          <a:ln w="63500">
            <a:solidFill>
              <a:schemeClr val="tx1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B30F7E2C-8022-403E-90AD-DD609F170F7A}"/>
              </a:ext>
            </a:extLst>
          </p:cNvPr>
          <p:cNvSpPr/>
          <p:nvPr/>
        </p:nvSpPr>
        <p:spPr>
          <a:xfrm>
            <a:off x="2098573" y="2474311"/>
            <a:ext cx="2490532" cy="452582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POTENCIAL = </a:t>
            </a:r>
            <a:r>
              <a:rPr lang="pt-BR" sz="1600" b="1" dirty="0" smtClean="0"/>
              <a:t>52.000</a:t>
            </a:r>
            <a:endParaRPr lang="pt-BR" sz="1600" b="1" dirty="0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D121D01F-2CCB-432F-8041-0A22647BA277}"/>
              </a:ext>
            </a:extLst>
          </p:cNvPr>
          <p:cNvCxnSpPr>
            <a:cxnSpLocks/>
          </p:cNvCxnSpPr>
          <p:nvPr/>
        </p:nvCxnSpPr>
        <p:spPr>
          <a:xfrm>
            <a:off x="1319292" y="3683876"/>
            <a:ext cx="695250" cy="0"/>
          </a:xfrm>
          <a:prstGeom prst="line">
            <a:avLst/>
          </a:prstGeom>
          <a:ln w="63500">
            <a:solidFill>
              <a:srgbClr val="C00000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>
            <a:extLst>
              <a:ext uri="{FF2B5EF4-FFF2-40B4-BE49-F238E27FC236}">
                <a16:creationId xmlns:a16="http://schemas.microsoft.com/office/drawing/2014/main" id="{7E59B340-7BBA-4B39-B73D-7ABA567C7A4A}"/>
              </a:ext>
            </a:extLst>
          </p:cNvPr>
          <p:cNvSpPr/>
          <p:nvPr/>
        </p:nvSpPr>
        <p:spPr>
          <a:xfrm>
            <a:off x="2098572" y="3449749"/>
            <a:ext cx="3032815" cy="452582"/>
          </a:xfrm>
          <a:prstGeom prst="rect">
            <a:avLst/>
          </a:prstGeom>
          <a:solidFill>
            <a:srgbClr val="C0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POPULAÇÃO CADASTRADA = </a:t>
            </a:r>
            <a:r>
              <a:rPr lang="pt-BR" sz="1600" b="1" dirty="0" smtClean="0"/>
              <a:t>46.704 </a:t>
            </a:r>
            <a:r>
              <a:rPr lang="pt-BR" sz="1600" b="1" dirty="0"/>
              <a:t>PESSOAS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45CBC2A-92FB-47D0-9FAA-949771CB0C9C}"/>
              </a:ext>
            </a:extLst>
          </p:cNvPr>
          <p:cNvSpPr txBox="1"/>
          <p:nvPr/>
        </p:nvSpPr>
        <p:spPr>
          <a:xfrm>
            <a:off x="10779175" y="2534734"/>
            <a:ext cx="1258558" cy="584775"/>
          </a:xfrm>
          <a:prstGeom prst="rect">
            <a:avLst/>
          </a:prstGeom>
          <a:solidFill>
            <a:srgbClr val="7030A0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</a:rPr>
              <a:t>Diferença de </a:t>
            </a:r>
            <a:r>
              <a:rPr lang="pt-BR" sz="1600" b="1" i="1" dirty="0" smtClean="0">
                <a:solidFill>
                  <a:schemeClr val="bg1"/>
                </a:solidFill>
              </a:rPr>
              <a:t>5.296</a:t>
            </a:r>
            <a:endParaRPr lang="pt-BR" sz="1600" b="1" i="1" dirty="0">
              <a:solidFill>
                <a:schemeClr val="bg1"/>
              </a:solidFill>
            </a:endParaRPr>
          </a:p>
        </p:txBody>
      </p:sp>
      <p:sp>
        <p:nvSpPr>
          <p:cNvPr id="24" name="Seta: para a Direita 24">
            <a:extLst>
              <a:ext uri="{FF2B5EF4-FFF2-40B4-BE49-F238E27FC236}">
                <a16:creationId xmlns:a16="http://schemas.microsoft.com/office/drawing/2014/main" id="{B6348E5C-3259-44A1-AD57-F3162564EC18}"/>
              </a:ext>
            </a:extLst>
          </p:cNvPr>
          <p:cNvSpPr/>
          <p:nvPr/>
        </p:nvSpPr>
        <p:spPr>
          <a:xfrm>
            <a:off x="10300133" y="2705025"/>
            <a:ext cx="383307" cy="32788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3B1F916-70B8-416A-9EE8-AEF03893AB3F}"/>
              </a:ext>
            </a:extLst>
          </p:cNvPr>
          <p:cNvSpPr txBox="1"/>
          <p:nvPr/>
        </p:nvSpPr>
        <p:spPr>
          <a:xfrm>
            <a:off x="10478845" y="4599908"/>
            <a:ext cx="1487642" cy="1323439"/>
          </a:xfrm>
          <a:prstGeom prst="rect">
            <a:avLst/>
          </a:prstGeom>
          <a:solidFill>
            <a:srgbClr val="7030A0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% 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</a:rPr>
              <a:t>em relação as </a:t>
            </a:r>
            <a:r>
              <a:rPr lang="pt-BR" sz="1600" b="1" u="sng" dirty="0" smtClean="0">
                <a:solidFill>
                  <a:schemeClr val="bg1"/>
                </a:solidFill>
              </a:rPr>
              <a:t>5.296 </a:t>
            </a:r>
            <a:r>
              <a:rPr lang="pt-BR" sz="1600" b="1" dirty="0">
                <a:solidFill>
                  <a:schemeClr val="bg1"/>
                </a:solidFill>
              </a:rPr>
              <a:t>pessoas não cadastradas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2D0B360-F1CC-4083-964D-E5D6D0480198}"/>
              </a:ext>
            </a:extLst>
          </p:cNvPr>
          <p:cNvSpPr txBox="1"/>
          <p:nvPr/>
        </p:nvSpPr>
        <p:spPr>
          <a:xfrm>
            <a:off x="1251784" y="4164626"/>
            <a:ext cx="269626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68977A9C-5492-4C5A-8F76-B2BA09053EDC}"/>
              </a:ext>
            </a:extLst>
          </p:cNvPr>
          <p:cNvCxnSpPr>
            <a:cxnSpLocks/>
          </p:cNvCxnSpPr>
          <p:nvPr/>
        </p:nvCxnSpPr>
        <p:spPr>
          <a:xfrm>
            <a:off x="1386597" y="2605928"/>
            <a:ext cx="0" cy="1574886"/>
          </a:xfrm>
          <a:prstGeom prst="line">
            <a:avLst/>
          </a:prstGeom>
          <a:ln w="635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7F7B905A-58EA-4E00-8666-AE4925533254}"/>
              </a:ext>
            </a:extLst>
          </p:cNvPr>
          <p:cNvSpPr/>
          <p:nvPr/>
        </p:nvSpPr>
        <p:spPr>
          <a:xfrm>
            <a:off x="957890" y="4620241"/>
            <a:ext cx="1545524" cy="1356169"/>
          </a:xfrm>
          <a:prstGeom prst="rect">
            <a:avLst/>
          </a:prstGeom>
          <a:solidFill>
            <a:srgbClr val="C0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PAGAMENTO DA CAPITAÇÃO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1E5A3006-B5DD-47DE-BC08-C40541DF179F}"/>
              </a:ext>
            </a:extLst>
          </p:cNvPr>
          <p:cNvSpPr/>
          <p:nvPr/>
        </p:nvSpPr>
        <p:spPr>
          <a:xfrm>
            <a:off x="3067327" y="4620241"/>
            <a:ext cx="1781510" cy="1356169"/>
          </a:xfrm>
          <a:prstGeom prst="rect">
            <a:avLst/>
          </a:prstGeom>
          <a:solidFill>
            <a:srgbClr val="C0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46.704  </a:t>
            </a:r>
            <a:r>
              <a:rPr lang="pt-BR" sz="1600" b="1" dirty="0"/>
              <a:t>PESSOAS CADASTRADAS</a:t>
            </a:r>
          </a:p>
        </p:txBody>
      </p:sp>
      <p:sp>
        <p:nvSpPr>
          <p:cNvPr id="30" name="Igual a 29">
            <a:extLst>
              <a:ext uri="{FF2B5EF4-FFF2-40B4-BE49-F238E27FC236}">
                <a16:creationId xmlns:a16="http://schemas.microsoft.com/office/drawing/2014/main" id="{4C387062-AADC-46A1-A5C4-8D91946B7862}"/>
              </a:ext>
            </a:extLst>
          </p:cNvPr>
          <p:cNvSpPr/>
          <p:nvPr/>
        </p:nvSpPr>
        <p:spPr>
          <a:xfrm>
            <a:off x="2503414" y="5028484"/>
            <a:ext cx="578854" cy="578854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E81E099F-72F3-4FAD-ABD4-C35B62A79C3D}"/>
              </a:ext>
            </a:extLst>
          </p:cNvPr>
          <p:cNvCxnSpPr>
            <a:cxnSpLocks/>
          </p:cNvCxnSpPr>
          <p:nvPr/>
        </p:nvCxnSpPr>
        <p:spPr>
          <a:xfrm>
            <a:off x="7249630" y="2395218"/>
            <a:ext cx="695250" cy="0"/>
          </a:xfrm>
          <a:prstGeom prst="line">
            <a:avLst/>
          </a:prstGeom>
          <a:ln w="63500">
            <a:solidFill>
              <a:schemeClr val="tx1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extLst>
              <a:ext uri="{FF2B5EF4-FFF2-40B4-BE49-F238E27FC236}">
                <a16:creationId xmlns:a16="http://schemas.microsoft.com/office/drawing/2014/main" id="{728975EA-D41C-47D9-9C2D-5D7FEC49092A}"/>
              </a:ext>
            </a:extLst>
          </p:cNvPr>
          <p:cNvSpPr/>
          <p:nvPr/>
        </p:nvSpPr>
        <p:spPr>
          <a:xfrm>
            <a:off x="8028911" y="2198116"/>
            <a:ext cx="2490532" cy="452582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POTENCIAL = </a:t>
            </a:r>
            <a:r>
              <a:rPr lang="pt-BR" sz="1600" b="1" dirty="0" smtClean="0"/>
              <a:t>52.000</a:t>
            </a:r>
            <a:endParaRPr lang="pt-BR" sz="1600" b="1" dirty="0"/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2801A801-7799-4EF6-AAF6-68128A47213F}"/>
              </a:ext>
            </a:extLst>
          </p:cNvPr>
          <p:cNvCxnSpPr>
            <a:cxnSpLocks/>
          </p:cNvCxnSpPr>
          <p:nvPr/>
        </p:nvCxnSpPr>
        <p:spPr>
          <a:xfrm>
            <a:off x="7249630" y="3407681"/>
            <a:ext cx="695250" cy="0"/>
          </a:xfrm>
          <a:prstGeom prst="line">
            <a:avLst/>
          </a:prstGeom>
          <a:ln w="63500">
            <a:solidFill>
              <a:srgbClr val="C00000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extLst>
              <a:ext uri="{FF2B5EF4-FFF2-40B4-BE49-F238E27FC236}">
                <a16:creationId xmlns:a16="http://schemas.microsoft.com/office/drawing/2014/main" id="{A8F4331A-958B-4E5B-8508-6D1E549ED7BB}"/>
              </a:ext>
            </a:extLst>
          </p:cNvPr>
          <p:cNvSpPr/>
          <p:nvPr/>
        </p:nvSpPr>
        <p:spPr>
          <a:xfrm>
            <a:off x="8028910" y="3173554"/>
            <a:ext cx="2964519" cy="452582"/>
          </a:xfrm>
          <a:prstGeom prst="rect">
            <a:avLst/>
          </a:prstGeom>
          <a:solidFill>
            <a:srgbClr val="C0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POPULAÇÃO CADASTRADA = </a:t>
            </a:r>
            <a:r>
              <a:rPr lang="pt-BR" sz="1600" b="1" dirty="0" smtClean="0"/>
              <a:t>46.704 </a:t>
            </a:r>
            <a:r>
              <a:rPr lang="pt-BR" sz="1600" b="1" dirty="0"/>
              <a:t>PESSOAS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07307DB5-7A5E-4951-823C-3AD5653587D4}"/>
              </a:ext>
            </a:extLst>
          </p:cNvPr>
          <p:cNvSpPr txBox="1"/>
          <p:nvPr/>
        </p:nvSpPr>
        <p:spPr>
          <a:xfrm>
            <a:off x="7182122" y="3888431"/>
            <a:ext cx="269626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2AD7960A-8D5A-4138-80A8-DAAAB3C46473}"/>
              </a:ext>
            </a:extLst>
          </p:cNvPr>
          <p:cNvCxnSpPr>
            <a:cxnSpLocks/>
          </p:cNvCxnSpPr>
          <p:nvPr/>
        </p:nvCxnSpPr>
        <p:spPr>
          <a:xfrm>
            <a:off x="7316935" y="2338419"/>
            <a:ext cx="0" cy="1574886"/>
          </a:xfrm>
          <a:prstGeom prst="line">
            <a:avLst/>
          </a:prstGeom>
          <a:ln w="635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extLst>
              <a:ext uri="{FF2B5EF4-FFF2-40B4-BE49-F238E27FC236}">
                <a16:creationId xmlns:a16="http://schemas.microsoft.com/office/drawing/2014/main" id="{55A77FC7-DA6B-46FE-9A81-E8408EAC527C}"/>
              </a:ext>
            </a:extLst>
          </p:cNvPr>
          <p:cNvSpPr/>
          <p:nvPr/>
        </p:nvSpPr>
        <p:spPr>
          <a:xfrm>
            <a:off x="6193960" y="4466831"/>
            <a:ext cx="1545524" cy="1356169"/>
          </a:xfrm>
          <a:prstGeom prst="rect">
            <a:avLst/>
          </a:prstGeom>
          <a:solidFill>
            <a:srgbClr val="C0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PAGAMENTO DA CAPITAÇÃO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74E82B32-9920-47F3-8B15-F5BDBFFFBAA7}"/>
              </a:ext>
            </a:extLst>
          </p:cNvPr>
          <p:cNvSpPr/>
          <p:nvPr/>
        </p:nvSpPr>
        <p:spPr>
          <a:xfrm>
            <a:off x="8290239" y="4466831"/>
            <a:ext cx="1781510" cy="1356169"/>
          </a:xfrm>
          <a:prstGeom prst="rect">
            <a:avLst/>
          </a:prstGeom>
          <a:solidFill>
            <a:srgbClr val="C0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46.704 </a:t>
            </a:r>
            <a:r>
              <a:rPr lang="pt-BR" sz="1600" b="1" dirty="0"/>
              <a:t>PESSOAS CADASTRADAS</a:t>
            </a:r>
          </a:p>
        </p:txBody>
      </p:sp>
      <p:sp>
        <p:nvSpPr>
          <p:cNvPr id="39" name="Igual a 38">
            <a:extLst>
              <a:ext uri="{FF2B5EF4-FFF2-40B4-BE49-F238E27FC236}">
                <a16:creationId xmlns:a16="http://schemas.microsoft.com/office/drawing/2014/main" id="{3B5E65ED-5797-4B71-A54D-202FA330758E}"/>
              </a:ext>
            </a:extLst>
          </p:cNvPr>
          <p:cNvSpPr/>
          <p:nvPr/>
        </p:nvSpPr>
        <p:spPr>
          <a:xfrm>
            <a:off x="7739484" y="4875074"/>
            <a:ext cx="578854" cy="578854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Sinal de Adição 39">
            <a:extLst>
              <a:ext uri="{FF2B5EF4-FFF2-40B4-BE49-F238E27FC236}">
                <a16:creationId xmlns:a16="http://schemas.microsoft.com/office/drawing/2014/main" id="{11F457D5-F560-4605-81E8-BDF85F8B6BAC}"/>
              </a:ext>
            </a:extLst>
          </p:cNvPr>
          <p:cNvSpPr/>
          <p:nvPr/>
        </p:nvSpPr>
        <p:spPr>
          <a:xfrm>
            <a:off x="10071749" y="4952692"/>
            <a:ext cx="389470" cy="389470"/>
          </a:xfrm>
          <a:prstGeom prst="mathPlus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spaço Reservado para Texto 9">
            <a:extLst>
              <a:ext uri="{FF2B5EF4-FFF2-40B4-BE49-F238E27FC236}">
                <a16:creationId xmlns:a16="http://schemas.microsoft.com/office/drawing/2014/main" id="{1E8AF36F-7E72-4773-BD6D-C260294FA577}"/>
              </a:ext>
            </a:extLst>
          </p:cNvPr>
          <p:cNvSpPr txBox="1">
            <a:spLocks/>
          </p:cNvSpPr>
          <p:nvPr/>
        </p:nvSpPr>
        <p:spPr>
          <a:xfrm>
            <a:off x="595355" y="6434490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PRC 6/2017</a:t>
            </a:r>
            <a:r>
              <a:rPr lang="pt-BR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)</a:t>
            </a:r>
            <a:endParaRPr lang="pt-BR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E6F49129-11D1-4D27-BEF0-ED448C9BC3C3}"/>
              </a:ext>
            </a:extLst>
          </p:cNvPr>
          <p:cNvSpPr txBox="1"/>
          <p:nvPr/>
        </p:nvSpPr>
        <p:spPr>
          <a:xfrm>
            <a:off x="2352227" y="1807119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Ex.: </a:t>
            </a:r>
            <a:r>
              <a:rPr lang="pt-BR" i="1" dirty="0" smtClean="0">
                <a:solidFill>
                  <a:schemeClr val="bg1"/>
                </a:solidFill>
              </a:rPr>
              <a:t>Tijucas - SC</a:t>
            </a:r>
            <a:endParaRPr lang="pt-B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5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810190" y="6296773"/>
            <a:ext cx="707262" cy="365125"/>
          </a:xfrm>
        </p:spPr>
        <p:txBody>
          <a:bodyPr/>
          <a:lstStyle/>
          <a:p>
            <a:fld id="{2CAD3949-D325-4C02-B6F3-CA7E3C2E1BD9}" type="slidenum">
              <a:rPr lang="pt-BR" smtClean="0"/>
              <a:t>21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>
            <a:cxnSpLocks/>
          </p:cNvCxnSpPr>
          <p:nvPr/>
        </p:nvCxnSpPr>
        <p:spPr>
          <a:xfrm>
            <a:off x="11460805" y="6424439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551709" y="184038"/>
            <a:ext cx="8666684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Complementação financeira para quem tem a população cadastrada menor do que o seu potencial de cadastro</a:t>
            </a:r>
            <a:r>
              <a:rPr lang="pt-BR" sz="1100" b="1" dirty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 (continuação)</a:t>
            </a:r>
            <a:endParaRPr lang="pt-BR" sz="2000" b="1" dirty="0">
              <a:solidFill>
                <a:schemeClr val="bg1"/>
              </a:solidFill>
              <a:ea typeface="Cambria"/>
              <a:cs typeface="Cambria"/>
              <a:sym typeface="Cambria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1083972" y="2263004"/>
            <a:ext cx="2571921" cy="1323439"/>
          </a:xfrm>
          <a:prstGeom prst="rect">
            <a:avLst/>
          </a:prstGeom>
          <a:solidFill>
            <a:schemeClr val="accent6">
              <a:lumMod val="50000"/>
              <a:alpha val="2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pt-BR" altLang="pt-BR" dirty="0"/>
              <a:t>Qual o percentual que será pago pela diferença entre o potencial de cadastro e a população cadastrada?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856117" y="2940893"/>
            <a:ext cx="1776080" cy="27692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Seta para a Direita 44"/>
          <p:cNvSpPr/>
          <p:nvPr/>
        </p:nvSpPr>
        <p:spPr>
          <a:xfrm>
            <a:off x="7864756" y="3339206"/>
            <a:ext cx="1776080" cy="27692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Seta para a Direita 45"/>
          <p:cNvSpPr/>
          <p:nvPr/>
        </p:nvSpPr>
        <p:spPr>
          <a:xfrm>
            <a:off x="7856116" y="3741043"/>
            <a:ext cx="1776080" cy="27692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Seta para a Direita 46"/>
          <p:cNvSpPr/>
          <p:nvPr/>
        </p:nvSpPr>
        <p:spPr>
          <a:xfrm>
            <a:off x="7873395" y="4172017"/>
            <a:ext cx="1776080" cy="27692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Seta para a Direita 47"/>
          <p:cNvSpPr/>
          <p:nvPr/>
        </p:nvSpPr>
        <p:spPr>
          <a:xfrm>
            <a:off x="7856115" y="4577779"/>
            <a:ext cx="1776080" cy="27692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5081426" y="2861655"/>
            <a:ext cx="2625705" cy="3579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1. Urbano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081426" y="3274829"/>
            <a:ext cx="2625705" cy="3579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2. Intermediário adjacente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082741" y="3691256"/>
            <a:ext cx="2625705" cy="3579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3. Rural adjacente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081426" y="4102895"/>
            <a:ext cx="2625705" cy="357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4. Intermediário remoto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5081426" y="4514534"/>
            <a:ext cx="2625705" cy="357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5. Rural remoto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9698144" y="2822446"/>
            <a:ext cx="826519" cy="12267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9698144" y="4172017"/>
            <a:ext cx="826519" cy="270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20%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9698144" y="4563275"/>
            <a:ext cx="826519" cy="270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30%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5081427" y="2126865"/>
            <a:ext cx="2625704" cy="6391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Tipologia IBGE do município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9040244" y="1791229"/>
            <a:ext cx="2012413" cy="9912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Percentual a ser pago para a população não cadastrada*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475077" y="3746782"/>
            <a:ext cx="3789710" cy="830997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Varia de 10% a 50%, conforme a situação da capitação em cada tipologia</a:t>
            </a:r>
            <a:endParaRPr lang="pt-BR" altLang="pt-BR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Seta para a Direita 25"/>
          <p:cNvSpPr/>
          <p:nvPr/>
        </p:nvSpPr>
        <p:spPr>
          <a:xfrm>
            <a:off x="7873395" y="2305685"/>
            <a:ext cx="996940" cy="383596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590781" y="6228766"/>
            <a:ext cx="10219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</a:rPr>
              <a:t>* É calculado a cada quadrimestre. Fonte: Portaria GM/MS nº 2.254, de 3 de setembro de 2021.</a:t>
            </a:r>
          </a:p>
        </p:txBody>
      </p:sp>
    </p:spTree>
    <p:extLst>
      <p:ext uri="{BB962C8B-B14F-4D97-AF65-F5344CB8AC3E}">
        <p14:creationId xmlns:p14="http://schemas.microsoft.com/office/powerpoint/2010/main" val="41279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 animBg="1"/>
      <p:bldP spid="45" grpId="0" animBg="1"/>
      <p:bldP spid="46" grpId="0" animBg="1"/>
      <p:bldP spid="47" grpId="0" animBg="1"/>
      <p:bldP spid="4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22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:a16="http://schemas.microsoft.com/office/drawing/2014/main" id="{06EEE539-EAA5-421F-8390-EA0A3D3B2F23}"/>
              </a:ext>
            </a:extLst>
          </p:cNvPr>
          <p:cNvSpPr txBox="1">
            <a:spLocks/>
          </p:cNvSpPr>
          <p:nvPr/>
        </p:nvSpPr>
        <p:spPr>
          <a:xfrm>
            <a:off x="1429445" y="366472"/>
            <a:ext cx="8776517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lvl="0">
              <a:defRPr lang="en-US"/>
            </a:defPPr>
            <a:lvl1pPr marL="0" lv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chemeClr val="bg1"/>
                </a:solidFill>
                <a:latin typeface="+mj-lt"/>
              </a:rPr>
              <a:t>Capitação Ponderada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487667" y="1662532"/>
            <a:ext cx="3651863" cy="2308324"/>
          </a:xfrm>
          <a:prstGeom prst="rect">
            <a:avLst/>
          </a:prstGeom>
          <a:solidFill>
            <a:schemeClr val="accent6">
              <a:lumMod val="50000"/>
              <a:alpha val="2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Falso ou Verdadeiro:</a:t>
            </a:r>
          </a:p>
          <a:p>
            <a:endParaRPr lang="pt-BR" dirty="0"/>
          </a:p>
          <a:p>
            <a:r>
              <a:rPr lang="pt-BR" dirty="0"/>
              <a:t>Acho que essa mudança de modelo é prejudicial pro meu município.</a:t>
            </a:r>
          </a:p>
          <a:p>
            <a:endParaRPr lang="pt-BR" dirty="0"/>
          </a:p>
          <a:p>
            <a:r>
              <a:rPr lang="pt-BR" dirty="0"/>
              <a:t>Mesmo que eu cadastre 100% do meu potencial de cadastro eu fico no prejuízo, se comparado ao que recebia em 2019.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6631236" y="2264976"/>
            <a:ext cx="3789710" cy="1077218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No Previne Brasil é garantido que, em situações com essa, o município receba uma correção enquanto ele estiver nessa condição</a:t>
            </a:r>
            <a:endParaRPr lang="pt-BR" altLang="pt-BR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D30D77CE-B51A-4F85-9D5E-20998AFDC768}"/>
              </a:ext>
            </a:extLst>
          </p:cNvPr>
          <p:cNvSpPr txBox="1">
            <a:spLocks/>
          </p:cNvSpPr>
          <p:nvPr/>
        </p:nvSpPr>
        <p:spPr>
          <a:xfrm>
            <a:off x="595355" y="6434490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PRC 6/2017</a:t>
            </a:r>
            <a:r>
              <a:rPr lang="pt-BR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)</a:t>
            </a:r>
            <a:endParaRPr lang="pt-BR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47ED63F-0B82-4FE8-AAC7-B54A62A8B7DD}"/>
              </a:ext>
            </a:extLst>
          </p:cNvPr>
          <p:cNvSpPr txBox="1"/>
          <p:nvPr/>
        </p:nvSpPr>
        <p:spPr>
          <a:xfrm rot="20262029">
            <a:off x="2719883" y="4085573"/>
            <a:ext cx="30540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</p:spTree>
    <p:extLst>
      <p:ext uri="{BB962C8B-B14F-4D97-AF65-F5344CB8AC3E}">
        <p14:creationId xmlns:p14="http://schemas.microsoft.com/office/powerpoint/2010/main" val="74533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23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B3298ED-DB0C-4887-BB69-2F5E10732999}"/>
              </a:ext>
            </a:extLst>
          </p:cNvPr>
          <p:cNvSpPr>
            <a:spLocks noGrp="1"/>
          </p:cNvSpPr>
          <p:nvPr/>
        </p:nvSpPr>
        <p:spPr>
          <a:xfrm>
            <a:off x="810350" y="2890344"/>
            <a:ext cx="10183090" cy="3205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2"/>
              </a:buClr>
              <a:buSzPts val="2160"/>
              <a:buFont typeface="Open Sans Light"/>
              <a:buNone/>
            </a:pPr>
            <a:endParaRPr lang="pt-BR" sz="1600" b="1" u="sng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46289" y="1464770"/>
            <a:ext cx="1093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b="1" i="1" dirty="0">
              <a:solidFill>
                <a:schemeClr val="bg1"/>
              </a:solidFill>
            </a:endParaRPr>
          </a:p>
          <a:p>
            <a:pPr algn="ctr"/>
            <a:r>
              <a:rPr lang="pt-BR" sz="2000" b="1" i="1" dirty="0">
                <a:solidFill>
                  <a:schemeClr val="bg1"/>
                </a:solidFill>
              </a:rPr>
              <a:t>Quadrimestral</a:t>
            </a:r>
          </a:p>
        </p:txBody>
      </p:sp>
      <p:grpSp>
        <p:nvGrpSpPr>
          <p:cNvPr id="40" name="Agrupar 39"/>
          <p:cNvGrpSpPr/>
          <p:nvPr/>
        </p:nvGrpSpPr>
        <p:grpSpPr>
          <a:xfrm>
            <a:off x="1191057" y="2430674"/>
            <a:ext cx="9421674" cy="2321641"/>
            <a:chOff x="1599865" y="4428199"/>
            <a:chExt cx="9421674" cy="2321641"/>
          </a:xfrm>
        </p:grpSpPr>
        <p:sp>
          <p:nvSpPr>
            <p:cNvPr id="7" name="Google Shape;519;ge798baba0e_0_8"/>
            <p:cNvSpPr/>
            <p:nvPr/>
          </p:nvSpPr>
          <p:spPr>
            <a:xfrm>
              <a:off x="8905382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00B0F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JAN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20;ge798baba0e_0_8"/>
            <p:cNvSpPr/>
            <p:nvPr/>
          </p:nvSpPr>
          <p:spPr>
            <a:xfrm>
              <a:off x="8297780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7030A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DEZ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21;ge798baba0e_0_8"/>
            <p:cNvSpPr/>
            <p:nvPr/>
          </p:nvSpPr>
          <p:spPr>
            <a:xfrm>
              <a:off x="7690178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7030A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NOV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22;ge798baba0e_0_8"/>
            <p:cNvSpPr/>
            <p:nvPr/>
          </p:nvSpPr>
          <p:spPr>
            <a:xfrm>
              <a:off x="7082576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7030A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OUT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23;ge798baba0e_0_8"/>
            <p:cNvSpPr/>
            <p:nvPr/>
          </p:nvSpPr>
          <p:spPr>
            <a:xfrm>
              <a:off x="6474974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7014BC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SET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24;ge798baba0e_0_8"/>
            <p:cNvSpPr/>
            <p:nvPr/>
          </p:nvSpPr>
          <p:spPr>
            <a:xfrm>
              <a:off x="5867372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FFFF0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AGO</a:t>
              </a:r>
              <a:endParaRPr sz="10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25;ge798baba0e_0_8"/>
            <p:cNvSpPr/>
            <p:nvPr/>
          </p:nvSpPr>
          <p:spPr>
            <a:xfrm>
              <a:off x="5259769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FFFF0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JUL</a:t>
              </a:r>
              <a:endParaRPr sz="10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26;ge798baba0e_0_8"/>
            <p:cNvSpPr/>
            <p:nvPr/>
          </p:nvSpPr>
          <p:spPr>
            <a:xfrm>
              <a:off x="4652167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FFFF0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JUN</a:t>
              </a:r>
              <a:endParaRPr sz="1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27;ge798baba0e_0_8"/>
            <p:cNvSpPr/>
            <p:nvPr/>
          </p:nvSpPr>
          <p:spPr>
            <a:xfrm>
              <a:off x="4044565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FFFF0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>
                <a:buSzPts val="1000"/>
              </a:pPr>
              <a:r>
                <a:rPr lang="pt-BR" sz="1000">
                  <a:solidFill>
                    <a:schemeClr val="tx1"/>
                  </a:solidFill>
                </a:rPr>
                <a:t>MAI</a:t>
              </a:r>
              <a:endParaRPr sz="1000">
                <a:solidFill>
                  <a:schemeClr val="tx1"/>
                </a:solidFill>
              </a:endParaRPr>
            </a:p>
          </p:txBody>
        </p:sp>
        <p:sp>
          <p:nvSpPr>
            <p:cNvPr id="18" name="Google Shape;528;ge798baba0e_0_8"/>
            <p:cNvSpPr/>
            <p:nvPr/>
          </p:nvSpPr>
          <p:spPr>
            <a:xfrm>
              <a:off x="3436963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00B0F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ABR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29;ge798baba0e_0_8"/>
            <p:cNvSpPr/>
            <p:nvPr/>
          </p:nvSpPr>
          <p:spPr>
            <a:xfrm>
              <a:off x="2829361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00B0F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MAR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30;ge798baba0e_0_8"/>
            <p:cNvSpPr/>
            <p:nvPr/>
          </p:nvSpPr>
          <p:spPr>
            <a:xfrm>
              <a:off x="2221759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00B0F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FEV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31;ge798baba0e_0_8"/>
            <p:cNvSpPr/>
            <p:nvPr/>
          </p:nvSpPr>
          <p:spPr>
            <a:xfrm>
              <a:off x="1599865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00B0F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JAN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" name="Google Shape;532;ge798baba0e_0_8"/>
            <p:cNvCxnSpPr/>
            <p:nvPr/>
          </p:nvCxnSpPr>
          <p:spPr>
            <a:xfrm rot="10800000">
              <a:off x="4317742" y="4982930"/>
              <a:ext cx="0" cy="4986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23" name="Google Shape;533;ge798baba0e_0_8"/>
            <p:cNvSpPr txBox="1"/>
            <p:nvPr/>
          </p:nvSpPr>
          <p:spPr>
            <a:xfrm>
              <a:off x="4282755" y="4428199"/>
              <a:ext cx="15846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1º recálculo</a:t>
              </a:r>
              <a:endParaRPr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" name="Google Shape;534;ge798baba0e_0_8"/>
            <p:cNvCxnSpPr/>
            <p:nvPr/>
          </p:nvCxnSpPr>
          <p:spPr>
            <a:xfrm rot="10800000">
              <a:off x="6779741" y="5825968"/>
              <a:ext cx="0" cy="4986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25" name="Google Shape;535;ge798baba0e_0_8"/>
            <p:cNvSpPr txBox="1"/>
            <p:nvPr/>
          </p:nvSpPr>
          <p:spPr>
            <a:xfrm>
              <a:off x="6400093" y="6216440"/>
              <a:ext cx="14796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2º recálculo</a:t>
              </a:r>
              <a:endParaRPr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" name="Google Shape;536;ge798baba0e_0_8"/>
            <p:cNvCxnSpPr/>
            <p:nvPr/>
          </p:nvCxnSpPr>
          <p:spPr>
            <a:xfrm rot="10800000">
              <a:off x="9301757" y="5021076"/>
              <a:ext cx="0" cy="4986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27" name="Google Shape;537;ge798baba0e_0_8"/>
            <p:cNvSpPr txBox="1"/>
            <p:nvPr/>
          </p:nvSpPr>
          <p:spPr>
            <a:xfrm>
              <a:off x="9541939" y="4532432"/>
              <a:ext cx="14796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3º recálculo</a:t>
              </a:r>
              <a:endParaRPr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" name="Google Shape;538;ge798baba0e_0_8"/>
            <p:cNvGrpSpPr/>
            <p:nvPr/>
          </p:nvGrpSpPr>
          <p:grpSpPr>
            <a:xfrm rot="10800000">
              <a:off x="3586844" y="4968080"/>
              <a:ext cx="363678" cy="528290"/>
              <a:chOff x="11033597" y="1011159"/>
              <a:chExt cx="482075" cy="720133"/>
            </a:xfrm>
          </p:grpSpPr>
          <p:sp>
            <p:nvSpPr>
              <p:cNvPr id="29" name="Google Shape;539;ge798baba0e_0_8"/>
              <p:cNvSpPr/>
              <p:nvPr/>
            </p:nvSpPr>
            <p:spPr>
              <a:xfrm>
                <a:off x="11033597" y="1414369"/>
                <a:ext cx="482075" cy="151349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27" extrusionOk="0">
                    <a:moveTo>
                      <a:pt x="0" y="112"/>
                    </a:moveTo>
                    <a:cubicBezTo>
                      <a:pt x="0" y="149"/>
                      <a:pt x="5" y="185"/>
                      <a:pt x="16" y="219"/>
                    </a:cubicBezTo>
                    <a:cubicBezTo>
                      <a:pt x="17" y="224"/>
                      <a:pt x="22" y="227"/>
                      <a:pt x="27" y="227"/>
                    </a:cubicBezTo>
                    <a:cubicBezTo>
                      <a:pt x="697" y="227"/>
                      <a:pt x="697" y="227"/>
                      <a:pt x="697" y="227"/>
                    </a:cubicBezTo>
                    <a:cubicBezTo>
                      <a:pt x="702" y="227"/>
                      <a:pt x="707" y="224"/>
                      <a:pt x="708" y="219"/>
                    </a:cubicBezTo>
                    <a:cubicBezTo>
                      <a:pt x="719" y="185"/>
                      <a:pt x="724" y="149"/>
                      <a:pt x="724" y="112"/>
                    </a:cubicBezTo>
                    <a:cubicBezTo>
                      <a:pt x="724" y="76"/>
                      <a:pt x="719" y="41"/>
                      <a:pt x="709" y="8"/>
                    </a:cubicBezTo>
                    <a:cubicBezTo>
                      <a:pt x="708" y="3"/>
                      <a:pt x="703" y="0"/>
                      <a:pt x="69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1" y="0"/>
                      <a:pt x="16" y="3"/>
                      <a:pt x="15" y="8"/>
                    </a:cubicBezTo>
                    <a:cubicBezTo>
                      <a:pt x="5" y="41"/>
                      <a:pt x="0" y="76"/>
                      <a:pt x="0" y="1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540;ge798baba0e_0_8"/>
              <p:cNvSpPr/>
              <p:nvPr/>
            </p:nvSpPr>
            <p:spPr>
              <a:xfrm>
                <a:off x="11142821" y="1011159"/>
                <a:ext cx="263627" cy="229006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43" extrusionOk="0">
                    <a:moveTo>
                      <a:pt x="357" y="266"/>
                    </a:moveTo>
                    <a:cubicBezTo>
                      <a:pt x="208" y="7"/>
                      <a:pt x="208" y="7"/>
                      <a:pt x="208" y="7"/>
                    </a:cubicBezTo>
                    <a:cubicBezTo>
                      <a:pt x="203" y="0"/>
                      <a:pt x="193" y="0"/>
                      <a:pt x="188" y="7"/>
                    </a:cubicBezTo>
                    <a:cubicBezTo>
                      <a:pt x="39" y="266"/>
                      <a:pt x="39" y="266"/>
                      <a:pt x="39" y="266"/>
                    </a:cubicBezTo>
                    <a:cubicBezTo>
                      <a:pt x="4" y="326"/>
                      <a:pt x="4" y="326"/>
                      <a:pt x="4" y="326"/>
                    </a:cubicBezTo>
                    <a:cubicBezTo>
                      <a:pt x="0" y="334"/>
                      <a:pt x="5" y="343"/>
                      <a:pt x="14" y="343"/>
                    </a:cubicBezTo>
                    <a:cubicBezTo>
                      <a:pt x="382" y="343"/>
                      <a:pt x="382" y="343"/>
                      <a:pt x="382" y="343"/>
                    </a:cubicBezTo>
                    <a:cubicBezTo>
                      <a:pt x="391" y="343"/>
                      <a:pt x="396" y="334"/>
                      <a:pt x="392" y="326"/>
                    </a:cubicBezTo>
                    <a:lnTo>
                      <a:pt x="357" y="2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541;ge798baba0e_0_8"/>
              <p:cNvSpPr/>
              <p:nvPr/>
            </p:nvSpPr>
            <p:spPr>
              <a:xfrm>
                <a:off x="11052228" y="1576445"/>
                <a:ext cx="444813" cy="15484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232" extrusionOk="0">
                    <a:moveTo>
                      <a:pt x="334" y="232"/>
                    </a:moveTo>
                    <a:cubicBezTo>
                      <a:pt x="482" y="232"/>
                      <a:pt x="609" y="143"/>
                      <a:pt x="665" y="17"/>
                    </a:cubicBezTo>
                    <a:cubicBezTo>
                      <a:pt x="668" y="9"/>
                      <a:pt x="663" y="0"/>
                      <a:pt x="65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0"/>
                      <a:pt x="0" y="9"/>
                      <a:pt x="3" y="17"/>
                    </a:cubicBezTo>
                    <a:cubicBezTo>
                      <a:pt x="59" y="143"/>
                      <a:pt x="186" y="232"/>
                      <a:pt x="334" y="2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542;ge798baba0e_0_8"/>
              <p:cNvSpPr/>
              <p:nvPr/>
            </p:nvSpPr>
            <p:spPr>
              <a:xfrm>
                <a:off x="11051762" y="1251592"/>
                <a:ext cx="446676" cy="151349"/>
              </a:xfrm>
              <a:custGeom>
                <a:avLst/>
                <a:gdLst/>
                <a:ahLst/>
                <a:cxnLst/>
                <a:rect l="l" t="t" r="r" b="b"/>
                <a:pathLst>
                  <a:path w="671" h="227" extrusionOk="0">
                    <a:moveTo>
                      <a:pt x="654" y="183"/>
                    </a:moveTo>
                    <a:cubicBezTo>
                      <a:pt x="653" y="182"/>
                      <a:pt x="653" y="182"/>
                      <a:pt x="653" y="182"/>
                    </a:cubicBezTo>
                    <a:cubicBezTo>
                      <a:pt x="552" y="5"/>
                      <a:pt x="552" y="5"/>
                      <a:pt x="552" y="5"/>
                    </a:cubicBezTo>
                    <a:cubicBezTo>
                      <a:pt x="550" y="2"/>
                      <a:pt x="546" y="0"/>
                      <a:pt x="542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4" y="0"/>
                      <a:pt x="120" y="2"/>
                      <a:pt x="118" y="5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6" y="185"/>
                      <a:pt x="16" y="185"/>
                      <a:pt x="16" y="185"/>
                    </a:cubicBezTo>
                    <a:cubicBezTo>
                      <a:pt x="11" y="194"/>
                      <a:pt x="7" y="202"/>
                      <a:pt x="3" y="211"/>
                    </a:cubicBezTo>
                    <a:cubicBezTo>
                      <a:pt x="0" y="219"/>
                      <a:pt x="5" y="227"/>
                      <a:pt x="13" y="227"/>
                    </a:cubicBezTo>
                    <a:cubicBezTo>
                      <a:pt x="657" y="227"/>
                      <a:pt x="657" y="227"/>
                      <a:pt x="657" y="227"/>
                    </a:cubicBezTo>
                    <a:cubicBezTo>
                      <a:pt x="665" y="227"/>
                      <a:pt x="671" y="219"/>
                      <a:pt x="667" y="211"/>
                    </a:cubicBezTo>
                    <a:cubicBezTo>
                      <a:pt x="663" y="202"/>
                      <a:pt x="659" y="193"/>
                      <a:pt x="654" y="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543;ge798baba0e_0_8"/>
            <p:cNvGrpSpPr/>
            <p:nvPr/>
          </p:nvGrpSpPr>
          <p:grpSpPr>
            <a:xfrm>
              <a:off x="6030570" y="5781853"/>
              <a:ext cx="412754" cy="542764"/>
              <a:chOff x="8822149" y="1011159"/>
              <a:chExt cx="482076" cy="720133"/>
            </a:xfrm>
          </p:grpSpPr>
          <p:sp>
            <p:nvSpPr>
              <p:cNvPr id="34" name="Google Shape;544;ge798baba0e_0_8"/>
              <p:cNvSpPr/>
              <p:nvPr/>
            </p:nvSpPr>
            <p:spPr>
              <a:xfrm>
                <a:off x="8822149" y="1414369"/>
                <a:ext cx="482076" cy="151349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27" extrusionOk="0">
                    <a:moveTo>
                      <a:pt x="0" y="112"/>
                    </a:moveTo>
                    <a:cubicBezTo>
                      <a:pt x="0" y="149"/>
                      <a:pt x="5" y="185"/>
                      <a:pt x="16" y="219"/>
                    </a:cubicBezTo>
                    <a:cubicBezTo>
                      <a:pt x="17" y="224"/>
                      <a:pt x="22" y="227"/>
                      <a:pt x="27" y="227"/>
                    </a:cubicBezTo>
                    <a:cubicBezTo>
                      <a:pt x="697" y="227"/>
                      <a:pt x="697" y="227"/>
                      <a:pt x="697" y="227"/>
                    </a:cubicBezTo>
                    <a:cubicBezTo>
                      <a:pt x="702" y="227"/>
                      <a:pt x="707" y="224"/>
                      <a:pt x="708" y="219"/>
                    </a:cubicBezTo>
                    <a:cubicBezTo>
                      <a:pt x="719" y="185"/>
                      <a:pt x="724" y="149"/>
                      <a:pt x="724" y="112"/>
                    </a:cubicBezTo>
                    <a:cubicBezTo>
                      <a:pt x="724" y="76"/>
                      <a:pt x="719" y="41"/>
                      <a:pt x="709" y="8"/>
                    </a:cubicBezTo>
                    <a:cubicBezTo>
                      <a:pt x="708" y="3"/>
                      <a:pt x="703" y="0"/>
                      <a:pt x="69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1" y="0"/>
                      <a:pt x="16" y="3"/>
                      <a:pt x="15" y="8"/>
                    </a:cubicBezTo>
                    <a:cubicBezTo>
                      <a:pt x="5" y="41"/>
                      <a:pt x="0" y="76"/>
                      <a:pt x="0" y="112"/>
                    </a:cubicBezTo>
                    <a:close/>
                  </a:path>
                </a:pathLst>
              </a:custGeom>
              <a:solidFill>
                <a:srgbClr val="72201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C3E50"/>
                  </a:buClr>
                  <a:buSzPts val="1400"/>
                  <a:buFont typeface="Arial"/>
                  <a:buNone/>
                </a:pPr>
                <a:endParaRPr sz="1800" b="0" i="0" u="none" strike="noStrike" cap="none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545;ge798baba0e_0_8"/>
              <p:cNvSpPr/>
              <p:nvPr/>
            </p:nvSpPr>
            <p:spPr>
              <a:xfrm>
                <a:off x="8931372" y="1011159"/>
                <a:ext cx="263627" cy="229006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43" extrusionOk="0">
                    <a:moveTo>
                      <a:pt x="357" y="266"/>
                    </a:moveTo>
                    <a:cubicBezTo>
                      <a:pt x="208" y="7"/>
                      <a:pt x="208" y="7"/>
                      <a:pt x="208" y="7"/>
                    </a:cubicBezTo>
                    <a:cubicBezTo>
                      <a:pt x="203" y="0"/>
                      <a:pt x="193" y="0"/>
                      <a:pt x="188" y="7"/>
                    </a:cubicBezTo>
                    <a:cubicBezTo>
                      <a:pt x="39" y="266"/>
                      <a:pt x="39" y="266"/>
                      <a:pt x="39" y="266"/>
                    </a:cubicBezTo>
                    <a:cubicBezTo>
                      <a:pt x="4" y="326"/>
                      <a:pt x="4" y="326"/>
                      <a:pt x="4" y="326"/>
                    </a:cubicBezTo>
                    <a:cubicBezTo>
                      <a:pt x="0" y="334"/>
                      <a:pt x="5" y="343"/>
                      <a:pt x="14" y="343"/>
                    </a:cubicBezTo>
                    <a:cubicBezTo>
                      <a:pt x="382" y="343"/>
                      <a:pt x="382" y="343"/>
                      <a:pt x="382" y="343"/>
                    </a:cubicBezTo>
                    <a:cubicBezTo>
                      <a:pt x="391" y="343"/>
                      <a:pt x="396" y="334"/>
                      <a:pt x="392" y="326"/>
                    </a:cubicBezTo>
                    <a:lnTo>
                      <a:pt x="357" y="266"/>
                    </a:lnTo>
                    <a:close/>
                  </a:path>
                </a:pathLst>
              </a:custGeom>
              <a:solidFill>
                <a:srgbClr val="F55D4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C3E50"/>
                  </a:buClr>
                  <a:buSzPts val="1400"/>
                  <a:buFont typeface="Arial"/>
                  <a:buNone/>
                </a:pPr>
                <a:endParaRPr sz="1800" b="0" i="0" u="none" strike="noStrike" cap="none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546;ge798baba0e_0_8"/>
              <p:cNvSpPr/>
              <p:nvPr/>
            </p:nvSpPr>
            <p:spPr>
              <a:xfrm>
                <a:off x="8840779" y="1576445"/>
                <a:ext cx="444811" cy="15484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232" extrusionOk="0">
                    <a:moveTo>
                      <a:pt x="334" y="232"/>
                    </a:moveTo>
                    <a:cubicBezTo>
                      <a:pt x="482" y="232"/>
                      <a:pt x="609" y="143"/>
                      <a:pt x="665" y="17"/>
                    </a:cubicBezTo>
                    <a:cubicBezTo>
                      <a:pt x="668" y="9"/>
                      <a:pt x="663" y="0"/>
                      <a:pt x="65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0"/>
                      <a:pt x="0" y="9"/>
                      <a:pt x="3" y="17"/>
                    </a:cubicBezTo>
                    <a:cubicBezTo>
                      <a:pt x="59" y="143"/>
                      <a:pt x="186" y="232"/>
                      <a:pt x="334" y="232"/>
                    </a:cubicBezTo>
                    <a:close/>
                  </a:path>
                </a:pathLst>
              </a:custGeom>
              <a:solidFill>
                <a:srgbClr val="BDD1D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C3E50"/>
                  </a:buClr>
                  <a:buSzPts val="1400"/>
                  <a:buFont typeface="Arial"/>
                  <a:buNone/>
                </a:pPr>
                <a:endParaRPr sz="1800" b="0" i="0" u="none" strike="noStrike" cap="none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547;ge798baba0e_0_8"/>
              <p:cNvSpPr/>
              <p:nvPr/>
            </p:nvSpPr>
            <p:spPr>
              <a:xfrm>
                <a:off x="8840316" y="1251592"/>
                <a:ext cx="446677" cy="151349"/>
              </a:xfrm>
              <a:custGeom>
                <a:avLst/>
                <a:gdLst/>
                <a:ahLst/>
                <a:cxnLst/>
                <a:rect l="l" t="t" r="r" b="b"/>
                <a:pathLst>
                  <a:path w="671" h="227" extrusionOk="0">
                    <a:moveTo>
                      <a:pt x="654" y="183"/>
                    </a:moveTo>
                    <a:cubicBezTo>
                      <a:pt x="653" y="182"/>
                      <a:pt x="653" y="182"/>
                      <a:pt x="653" y="182"/>
                    </a:cubicBezTo>
                    <a:cubicBezTo>
                      <a:pt x="552" y="5"/>
                      <a:pt x="552" y="5"/>
                      <a:pt x="552" y="5"/>
                    </a:cubicBezTo>
                    <a:cubicBezTo>
                      <a:pt x="550" y="2"/>
                      <a:pt x="546" y="0"/>
                      <a:pt x="542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4" y="0"/>
                      <a:pt x="120" y="2"/>
                      <a:pt x="118" y="5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6" y="185"/>
                      <a:pt x="16" y="185"/>
                      <a:pt x="16" y="185"/>
                    </a:cubicBezTo>
                    <a:cubicBezTo>
                      <a:pt x="11" y="194"/>
                      <a:pt x="7" y="202"/>
                      <a:pt x="3" y="211"/>
                    </a:cubicBezTo>
                    <a:cubicBezTo>
                      <a:pt x="0" y="219"/>
                      <a:pt x="5" y="227"/>
                      <a:pt x="13" y="227"/>
                    </a:cubicBezTo>
                    <a:cubicBezTo>
                      <a:pt x="657" y="227"/>
                      <a:pt x="657" y="227"/>
                      <a:pt x="657" y="227"/>
                    </a:cubicBezTo>
                    <a:cubicBezTo>
                      <a:pt x="665" y="227"/>
                      <a:pt x="671" y="219"/>
                      <a:pt x="667" y="211"/>
                    </a:cubicBezTo>
                    <a:cubicBezTo>
                      <a:pt x="663" y="202"/>
                      <a:pt x="659" y="193"/>
                      <a:pt x="654" y="183"/>
                    </a:cubicBezTo>
                    <a:close/>
                  </a:path>
                </a:pathLst>
              </a:custGeom>
              <a:solidFill>
                <a:srgbClr val="992C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C3E50"/>
                  </a:buClr>
                  <a:buSzPts val="1400"/>
                  <a:buFont typeface="Arial"/>
                  <a:buNone/>
                </a:pPr>
                <a:endParaRPr sz="1800" b="0" i="0" u="none" strike="noStrike" cap="none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" name="Título 1">
            <a:extLst>
              <a:ext uri="{FF2B5EF4-FFF2-40B4-BE49-F238E27FC236}">
                <a16:creationId xmlns:a16="http://schemas.microsoft.com/office/drawing/2014/main" id="{06EEE539-EAA5-421F-8390-EA0A3D3B2F23}"/>
              </a:ext>
            </a:extLst>
          </p:cNvPr>
          <p:cNvSpPr txBox="1">
            <a:spLocks/>
          </p:cNvSpPr>
          <p:nvPr/>
        </p:nvSpPr>
        <p:spPr>
          <a:xfrm>
            <a:off x="1429445" y="366472"/>
            <a:ext cx="8776517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lvl="0">
              <a:defRPr lang="en-US"/>
            </a:defPPr>
            <a:lvl1pPr marL="0" lv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/>
                </a:solidFill>
                <a:latin typeface="+mj-lt"/>
              </a:rPr>
              <a:t>Periodicidade de avaliação da capitação e desempenho</a:t>
            </a:r>
          </a:p>
        </p:txBody>
      </p:sp>
      <p:sp>
        <p:nvSpPr>
          <p:cNvPr id="38" name="Espaço Reservado para Texto 9"/>
          <p:cNvSpPr txBox="1">
            <a:spLocks/>
          </p:cNvSpPr>
          <p:nvPr/>
        </p:nvSpPr>
        <p:spPr>
          <a:xfrm>
            <a:off x="619167" y="6330616"/>
            <a:ext cx="10549164" cy="3563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chemeClr val="bg1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/>
              </a:rPr>
              <a:t>PRC 6/2017, título II, Do Custeio da Atenção Primária à Saúde</a:t>
            </a:r>
            <a:r>
              <a:rPr lang="pt-BR" sz="1100" i="1" dirty="0">
                <a:solidFill>
                  <a:schemeClr val="bg1"/>
                </a:solidFill>
                <a:sym typeface="Open Sans Light"/>
              </a:rPr>
              <a:t>)</a:t>
            </a:r>
            <a:endParaRPr lang="pt-BR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22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>
          <a:xfrm>
            <a:off x="10342125" y="6429467"/>
            <a:ext cx="698241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fld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77A4989-B9AE-4D87-9AA9-8765CD254492}"/>
              </a:ext>
            </a:extLst>
          </p:cNvPr>
          <p:cNvSpPr/>
          <p:nvPr/>
        </p:nvSpPr>
        <p:spPr>
          <a:xfrm>
            <a:off x="417027" y="1340685"/>
            <a:ext cx="5168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95"/>
              </a:spcBef>
              <a:buNone/>
            </a:pPr>
            <a:r>
              <a:rPr lang="pt-BR" sz="4000" b="1" kern="120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Modelo misto de financiamento para APS</a:t>
            </a:r>
          </a:p>
          <a:p>
            <a:pPr marL="0" indent="0" algn="just">
              <a:buClr>
                <a:schemeClr val="dk2"/>
              </a:buClr>
              <a:buSzPts val="2160"/>
              <a:buNone/>
            </a:pPr>
            <a:endParaRPr lang="pt-BR" sz="4000" b="1" kern="120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6688355-68D0-463C-A267-78C13AF641A2}"/>
              </a:ext>
            </a:extLst>
          </p:cNvPr>
          <p:cNvSpPr txBox="1"/>
          <p:nvPr/>
        </p:nvSpPr>
        <p:spPr>
          <a:xfrm>
            <a:off x="180637" y="6271372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2.979 de novembro de 2019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2.254 de setembro de 2021</a:t>
            </a:r>
            <a:endParaRPr lang="pt-BR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9103A484-6A2F-4D98-9DF7-F5D09E352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177" y="806891"/>
            <a:ext cx="5938019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80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25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531831" y="2653364"/>
            <a:ext cx="3499148" cy="2148280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600" b="1" dirty="0">
                <a:solidFill>
                  <a:schemeClr val="bg1"/>
                </a:solidFill>
                <a:ea typeface="Cambria"/>
                <a:cs typeface="Cambria"/>
              </a:rPr>
              <a:t>Pagamento pelos resultados de indicadores alcançados pelos municípios por meio de suas equipes.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600" b="1" dirty="0">
                <a:solidFill>
                  <a:schemeClr val="bg1"/>
                </a:solidFill>
                <a:ea typeface="Cambria"/>
                <a:cs typeface="Cambria"/>
              </a:rPr>
              <a:t>O conjunto de indicadores é relacionado a áreas estratégicas e publicado em portaria.	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4532285" y="2146435"/>
            <a:ext cx="6891398" cy="584775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pt-BR" dirty="0"/>
              <a:t>Proporção de gestantes com pelo menos 6 (seis) consultas pré-natal realizadas, sendo a 1ª até a 20ª semana de gestação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4532285" y="1646187"/>
            <a:ext cx="6891398" cy="421654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Indicadores para o ano de 2021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4532286" y="2825127"/>
            <a:ext cx="6891398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pPr algn="l"/>
            <a:r>
              <a:rPr lang="pt-BR" dirty="0"/>
              <a:t>Proporção de gestantes com realização de exames para sífilis e HIV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4532285" y="3245277"/>
            <a:ext cx="6891398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pPr algn="l"/>
            <a:r>
              <a:rPr lang="pt-BR" dirty="0"/>
              <a:t>Proporção de gestantes com atendimento odontológico realizado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4532285" y="3663929"/>
            <a:ext cx="6891398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pPr algn="l"/>
            <a:r>
              <a:rPr lang="pt-BR" dirty="0"/>
              <a:t>Cobertura de exame </a:t>
            </a:r>
            <a:r>
              <a:rPr lang="pt-BR" dirty="0" err="1"/>
              <a:t>citopatológico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531831" y="6325620"/>
            <a:ext cx="46875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</a:rPr>
              <a:t>Fonte: 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</a:rPr>
              <a:t>Portaria GM/MS nº 3.222, de 10 de dezembro de 2019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4532285" y="4097158"/>
            <a:ext cx="6891398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pPr algn="l"/>
            <a:r>
              <a:rPr lang="pt-BR" dirty="0"/>
              <a:t>Cobertura vacinal de poliomielite inativada e de </a:t>
            </a:r>
            <a:r>
              <a:rPr lang="pt-BR" dirty="0" err="1"/>
              <a:t>pentavalente</a:t>
            </a:r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4532285" y="4546701"/>
            <a:ext cx="6891398" cy="584775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pPr algn="l"/>
            <a:r>
              <a:rPr lang="pt-BR" dirty="0"/>
              <a:t>Percentual de pessoas hipertensas com pressão arterial aferida em cada semestre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4532285" y="5238443"/>
            <a:ext cx="6891398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pPr algn="l"/>
            <a:r>
              <a:rPr lang="pt-BR" dirty="0"/>
              <a:t>Percentual de diabéticos com solicitação de hemoglobina </a:t>
            </a:r>
            <a:r>
              <a:rPr lang="pt-BR" dirty="0" err="1"/>
              <a:t>glicada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130389" y="395271"/>
            <a:ext cx="954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+mj-lt"/>
              </a:rPr>
              <a:t>Pagamento por desempenho</a:t>
            </a:r>
          </a:p>
        </p:txBody>
      </p:sp>
    </p:spTree>
    <p:extLst>
      <p:ext uri="{BB962C8B-B14F-4D97-AF65-F5344CB8AC3E}">
        <p14:creationId xmlns:p14="http://schemas.microsoft.com/office/powerpoint/2010/main" val="367333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26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130389" y="395271"/>
            <a:ext cx="954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+mj-lt"/>
              </a:rPr>
              <a:t>Pagamento por desempenho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2053667" y="2305562"/>
            <a:ext cx="7833914" cy="830997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O valor por tipo de equipe do incentivo financeiro federal de custeio mensal do pagamento por desempenho, referente a 100% do Indicador Sintético Final, será o equivalente a:</a:t>
            </a:r>
          </a:p>
        </p:txBody>
      </p:sp>
      <p:sp>
        <p:nvSpPr>
          <p:cNvPr id="9" name="Retângulo 8"/>
          <p:cNvSpPr/>
          <p:nvPr/>
        </p:nvSpPr>
        <p:spPr>
          <a:xfrm>
            <a:off x="2086371" y="3156910"/>
            <a:ext cx="2628658" cy="71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equipe de Saúde da Família - </a:t>
            </a:r>
            <a:r>
              <a:rPr lang="pt-BR" sz="1300" b="1" dirty="0" err="1">
                <a:solidFill>
                  <a:schemeClr val="accent5">
                    <a:lumMod val="50000"/>
                  </a:schemeClr>
                </a:solidFill>
              </a:rPr>
              <a:t>eSF</a:t>
            </a:r>
            <a:endParaRPr lang="pt-BR" sz="13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086371" y="3888970"/>
            <a:ext cx="2613081" cy="553637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R$ 3.225,00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741755" y="3893904"/>
            <a:ext cx="2532885" cy="553637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R$ 1.612,50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292180" y="3888970"/>
            <a:ext cx="2613081" cy="553637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sym typeface="Cambria"/>
              </a:rPr>
              <a:t>R$ 2.418,75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741755" y="3161183"/>
            <a:ext cx="2523699" cy="71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equipe de Atenção Primária - </a:t>
            </a:r>
            <a:r>
              <a:rPr lang="pt-BR" sz="1300" b="1" dirty="0" err="1">
                <a:solidFill>
                  <a:schemeClr val="accent5">
                    <a:lumMod val="50000"/>
                  </a:schemeClr>
                </a:solidFill>
              </a:rPr>
              <a:t>eAP</a:t>
            </a: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 modalidade I – 20h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292180" y="3156910"/>
            <a:ext cx="2595401" cy="71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equipe de Atenção Primária - </a:t>
            </a:r>
            <a:r>
              <a:rPr lang="pt-BR" sz="1300" b="1" dirty="0" err="1">
                <a:solidFill>
                  <a:schemeClr val="accent5">
                    <a:lumMod val="50000"/>
                  </a:schemeClr>
                </a:solidFill>
              </a:rPr>
              <a:t>eAP</a:t>
            </a: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 modalidade II – 30h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31831" y="6215189"/>
            <a:ext cx="102873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</a:rPr>
              <a:t>Fonte: 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</a:rPr>
              <a:t>Portaria GM/MS nº 2.713, de 6 de outubro de 2020. Dispõe sobre o método de cálculo e estabelece o valor do incentivo financeiro federal de custeio do pagamento por desempenho, no âmbito do Programa Previne Brasil.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9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>
          <a:xfrm>
            <a:off x="10715078" y="6308919"/>
            <a:ext cx="698241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fld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BDFC276-AD35-4CB5-BCB9-CE1EEDFBB59A}"/>
              </a:ext>
            </a:extLst>
          </p:cNvPr>
          <p:cNvSpPr/>
          <p:nvPr/>
        </p:nvSpPr>
        <p:spPr>
          <a:xfrm>
            <a:off x="7050846" y="814706"/>
            <a:ext cx="2456762" cy="2458767"/>
          </a:xfrm>
          <a:custGeom>
            <a:avLst/>
            <a:gdLst>
              <a:gd name="connsiteX0" fmla="*/ 2436260 w 2456762"/>
              <a:gd name="connsiteY0" fmla="*/ 2458759 h 2458767"/>
              <a:gd name="connsiteX1" fmla="*/ 2422273 w 2456762"/>
              <a:gd name="connsiteY1" fmla="*/ 2452979 h 2458767"/>
              <a:gd name="connsiteX2" fmla="*/ 1765553 w 2456762"/>
              <a:gd name="connsiteY2" fmla="*/ 1795634 h 2458767"/>
              <a:gd name="connsiteX3" fmla="*/ 1765531 w 2456762"/>
              <a:gd name="connsiteY3" fmla="*/ 1767652 h 2458767"/>
              <a:gd name="connsiteX4" fmla="*/ 1765553 w 2456762"/>
              <a:gd name="connsiteY4" fmla="*/ 1767623 h 2458767"/>
              <a:gd name="connsiteX5" fmla="*/ 1765708 w 2456762"/>
              <a:gd name="connsiteY5" fmla="*/ 335614 h 2458767"/>
              <a:gd name="connsiteX6" fmla="*/ 335555 w 2456762"/>
              <a:gd name="connsiteY6" fmla="*/ 335448 h 2458767"/>
              <a:gd name="connsiteX7" fmla="*/ 335391 w 2456762"/>
              <a:gd name="connsiteY7" fmla="*/ 1767459 h 2458767"/>
              <a:gd name="connsiteX8" fmla="*/ 335555 w 2456762"/>
              <a:gd name="connsiteY8" fmla="*/ 1767623 h 2458767"/>
              <a:gd name="connsiteX9" fmla="*/ 335555 w 2456762"/>
              <a:gd name="connsiteY9" fmla="*/ 1795634 h 2458767"/>
              <a:gd name="connsiteX10" fmla="*/ 307581 w 2456762"/>
              <a:gd name="connsiteY10" fmla="*/ 1795634 h 2458767"/>
              <a:gd name="connsiteX11" fmla="*/ 307832 w 2456762"/>
              <a:gd name="connsiteY11" fmla="*/ 307978 h 2458767"/>
              <a:gd name="connsiteX12" fmla="*/ 1793571 w 2456762"/>
              <a:gd name="connsiteY12" fmla="*/ 308229 h 2458767"/>
              <a:gd name="connsiteX13" fmla="*/ 1807291 w 2456762"/>
              <a:gd name="connsiteY13" fmla="*/ 1781629 h 2458767"/>
              <a:gd name="connsiteX14" fmla="*/ 2451135 w 2456762"/>
              <a:gd name="connsiteY14" fmla="*/ 2424969 h 2458767"/>
              <a:gd name="connsiteX15" fmla="*/ 2451135 w 2456762"/>
              <a:gd name="connsiteY15" fmla="*/ 2452979 h 2458767"/>
              <a:gd name="connsiteX16" fmla="*/ 2436260 w 2456762"/>
              <a:gd name="connsiteY16" fmla="*/ 2458759 h 24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6762" h="2458767">
                <a:moveTo>
                  <a:pt x="2436260" y="2458759"/>
                </a:moveTo>
                <a:cubicBezTo>
                  <a:pt x="2431020" y="2458759"/>
                  <a:pt x="2425980" y="2456692"/>
                  <a:pt x="2422273" y="2452979"/>
                </a:cubicBezTo>
                <a:lnTo>
                  <a:pt x="1765553" y="1795634"/>
                </a:lnTo>
                <a:cubicBezTo>
                  <a:pt x="1757827" y="1787915"/>
                  <a:pt x="1757804" y="1775389"/>
                  <a:pt x="1765531" y="1767652"/>
                </a:cubicBezTo>
                <a:cubicBezTo>
                  <a:pt x="1765531" y="1767643"/>
                  <a:pt x="1765553" y="1767632"/>
                  <a:pt x="1765553" y="1767623"/>
                </a:cubicBezTo>
                <a:cubicBezTo>
                  <a:pt x="2160517" y="1372231"/>
                  <a:pt x="2160606" y="731098"/>
                  <a:pt x="1765708" y="335614"/>
                </a:cubicBezTo>
                <a:cubicBezTo>
                  <a:pt x="1370833" y="-59870"/>
                  <a:pt x="730520" y="-59945"/>
                  <a:pt x="335555" y="335448"/>
                </a:cubicBezTo>
                <a:cubicBezTo>
                  <a:pt x="-59418" y="730842"/>
                  <a:pt x="-59494" y="1371973"/>
                  <a:pt x="335391" y="1767459"/>
                </a:cubicBezTo>
                <a:cubicBezTo>
                  <a:pt x="335444" y="1767515"/>
                  <a:pt x="335500" y="1767568"/>
                  <a:pt x="335555" y="1767623"/>
                </a:cubicBezTo>
                <a:cubicBezTo>
                  <a:pt x="343279" y="1775357"/>
                  <a:pt x="343279" y="1787900"/>
                  <a:pt x="335555" y="1795634"/>
                </a:cubicBezTo>
                <a:cubicBezTo>
                  <a:pt x="327831" y="1803367"/>
                  <a:pt x="315305" y="1803367"/>
                  <a:pt x="307581" y="1795634"/>
                </a:cubicBezTo>
                <a:cubicBezTo>
                  <a:pt x="-102624" y="1384760"/>
                  <a:pt x="-102513" y="718713"/>
                  <a:pt x="307832" y="307978"/>
                </a:cubicBezTo>
                <a:cubicBezTo>
                  <a:pt x="718176" y="-102757"/>
                  <a:pt x="1383354" y="-102645"/>
                  <a:pt x="1793571" y="308229"/>
                </a:cubicBezTo>
                <a:cubicBezTo>
                  <a:pt x="2198282" y="713596"/>
                  <a:pt x="2204387" y="1368774"/>
                  <a:pt x="1807291" y="1781629"/>
                </a:cubicBezTo>
                <a:lnTo>
                  <a:pt x="2451135" y="2424969"/>
                </a:lnTo>
                <a:cubicBezTo>
                  <a:pt x="2458639" y="2432794"/>
                  <a:pt x="2458639" y="2445154"/>
                  <a:pt x="2451135" y="2452979"/>
                </a:cubicBezTo>
                <a:cubicBezTo>
                  <a:pt x="2447160" y="2456825"/>
                  <a:pt x="2441788" y="2458915"/>
                  <a:pt x="2436260" y="245875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1635908-9817-4BA0-ACAB-CFACEDEFCA3A}"/>
              </a:ext>
            </a:extLst>
          </p:cNvPr>
          <p:cNvSpPr/>
          <p:nvPr/>
        </p:nvSpPr>
        <p:spPr>
          <a:xfrm>
            <a:off x="9279744" y="3046495"/>
            <a:ext cx="237333" cy="237417"/>
          </a:xfrm>
          <a:custGeom>
            <a:avLst/>
            <a:gdLst>
              <a:gd name="connsiteX0" fmla="*/ 0 w 237333"/>
              <a:gd name="connsiteY0" fmla="*/ 228748 h 237417"/>
              <a:gd name="connsiteX1" fmla="*/ 1554 w 237333"/>
              <a:gd name="connsiteY1" fmla="*/ 189179 h 237417"/>
              <a:gd name="connsiteX2" fmla="*/ 196261 w 237333"/>
              <a:gd name="connsiteY2" fmla="*/ 196515 h 237417"/>
              <a:gd name="connsiteX3" fmla="*/ 189156 w 237333"/>
              <a:gd name="connsiteY3" fmla="*/ 1334 h 237417"/>
              <a:gd name="connsiteX4" fmla="*/ 228675 w 237333"/>
              <a:gd name="connsiteY4" fmla="*/ 0 h 237417"/>
              <a:gd name="connsiteX5" fmla="*/ 237334 w 237333"/>
              <a:gd name="connsiteY5" fmla="*/ 237418 h 237417"/>
              <a:gd name="connsiteX6" fmla="*/ 0 w 237333"/>
              <a:gd name="connsiteY6" fmla="*/ 228748 h 23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417">
                <a:moveTo>
                  <a:pt x="0" y="228748"/>
                </a:moveTo>
                <a:lnTo>
                  <a:pt x="1554" y="189179"/>
                </a:lnTo>
                <a:lnTo>
                  <a:pt x="196261" y="196515"/>
                </a:lnTo>
                <a:lnTo>
                  <a:pt x="189156" y="1334"/>
                </a:lnTo>
                <a:lnTo>
                  <a:pt x="228675" y="0"/>
                </a:lnTo>
                <a:lnTo>
                  <a:pt x="237334" y="237418"/>
                </a:lnTo>
                <a:lnTo>
                  <a:pt x="0" y="2287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FA01BF02-1DD8-4711-A3E1-27BD81319305}"/>
              </a:ext>
            </a:extLst>
          </p:cNvPr>
          <p:cNvSpPr/>
          <p:nvPr/>
        </p:nvSpPr>
        <p:spPr>
          <a:xfrm>
            <a:off x="8877153" y="2305028"/>
            <a:ext cx="2455442" cy="2458746"/>
          </a:xfrm>
          <a:custGeom>
            <a:avLst/>
            <a:gdLst>
              <a:gd name="connsiteX0" fmla="*/ 19615 w 2455442"/>
              <a:gd name="connsiteY0" fmla="*/ 2458747 h 2458746"/>
              <a:gd name="connsiteX1" fmla="*/ 5628 w 2455442"/>
              <a:gd name="connsiteY1" fmla="*/ 2452967 h 2458746"/>
              <a:gd name="connsiteX2" fmla="*/ 5628 w 2455442"/>
              <a:gd name="connsiteY2" fmla="*/ 2424957 h 2458746"/>
              <a:gd name="connsiteX3" fmla="*/ 662126 w 2455442"/>
              <a:gd name="connsiteY3" fmla="*/ 1767833 h 2458746"/>
              <a:gd name="connsiteX4" fmla="*/ 690100 w 2455442"/>
              <a:gd name="connsiteY4" fmla="*/ 1767833 h 2458746"/>
              <a:gd name="connsiteX5" fmla="*/ 2120253 w 2455442"/>
              <a:gd name="connsiteY5" fmla="*/ 1767989 h 2458746"/>
              <a:gd name="connsiteX6" fmla="*/ 2120431 w 2455442"/>
              <a:gd name="connsiteY6" fmla="*/ 335989 h 2458746"/>
              <a:gd name="connsiteX7" fmla="*/ 690255 w 2455442"/>
              <a:gd name="connsiteY7" fmla="*/ 335824 h 2458746"/>
              <a:gd name="connsiteX8" fmla="*/ 690100 w 2455442"/>
              <a:gd name="connsiteY8" fmla="*/ 335989 h 2458746"/>
              <a:gd name="connsiteX9" fmla="*/ 662126 w 2455442"/>
              <a:gd name="connsiteY9" fmla="*/ 335989 h 2458746"/>
              <a:gd name="connsiteX10" fmla="*/ 662104 w 2455442"/>
              <a:gd name="connsiteY10" fmla="*/ 308010 h 2458746"/>
              <a:gd name="connsiteX11" fmla="*/ 662126 w 2455442"/>
              <a:gd name="connsiteY11" fmla="*/ 307979 h 2458746"/>
              <a:gd name="connsiteX12" fmla="*/ 2147871 w 2455442"/>
              <a:gd name="connsiteY12" fmla="*/ 308230 h 2458746"/>
              <a:gd name="connsiteX13" fmla="*/ 2147605 w 2455442"/>
              <a:gd name="connsiteY13" fmla="*/ 1795888 h 2458746"/>
              <a:gd name="connsiteX14" fmla="*/ 676113 w 2455442"/>
              <a:gd name="connsiteY14" fmla="*/ 1809626 h 2458746"/>
              <a:gd name="connsiteX15" fmla="*/ 32714 w 2455442"/>
              <a:gd name="connsiteY15" fmla="*/ 2452967 h 2458746"/>
              <a:gd name="connsiteX16" fmla="*/ 19615 w 2455442"/>
              <a:gd name="connsiteY16" fmla="*/ 2458747 h 245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442" h="2458746">
                <a:moveTo>
                  <a:pt x="19615" y="2458747"/>
                </a:moveTo>
                <a:cubicBezTo>
                  <a:pt x="14375" y="2458747"/>
                  <a:pt x="9336" y="2456679"/>
                  <a:pt x="5628" y="2452967"/>
                </a:cubicBezTo>
                <a:cubicBezTo>
                  <a:pt x="-1876" y="2445142"/>
                  <a:pt x="-1876" y="2432782"/>
                  <a:pt x="5628" y="2424957"/>
                </a:cubicBezTo>
                <a:lnTo>
                  <a:pt x="662126" y="1767833"/>
                </a:lnTo>
                <a:cubicBezTo>
                  <a:pt x="669941" y="1760320"/>
                  <a:pt x="682285" y="1760320"/>
                  <a:pt x="690100" y="1767833"/>
                </a:cubicBezTo>
                <a:cubicBezTo>
                  <a:pt x="1084975" y="2163308"/>
                  <a:pt x="1725288" y="2163397"/>
                  <a:pt x="2120253" y="1767989"/>
                </a:cubicBezTo>
                <a:cubicBezTo>
                  <a:pt x="2515239" y="1372603"/>
                  <a:pt x="2515306" y="731472"/>
                  <a:pt x="2120431" y="335989"/>
                </a:cubicBezTo>
                <a:cubicBezTo>
                  <a:pt x="1725555" y="-59495"/>
                  <a:pt x="1085242" y="-59568"/>
                  <a:pt x="690255" y="335824"/>
                </a:cubicBezTo>
                <a:cubicBezTo>
                  <a:pt x="690211" y="335877"/>
                  <a:pt x="690144" y="335933"/>
                  <a:pt x="690100" y="335989"/>
                </a:cubicBezTo>
                <a:cubicBezTo>
                  <a:pt x="682285" y="343498"/>
                  <a:pt x="669941" y="343498"/>
                  <a:pt x="662126" y="335989"/>
                </a:cubicBezTo>
                <a:cubicBezTo>
                  <a:pt x="654400" y="328270"/>
                  <a:pt x="654378" y="315744"/>
                  <a:pt x="662104" y="308010"/>
                </a:cubicBezTo>
                <a:cubicBezTo>
                  <a:pt x="662104" y="307999"/>
                  <a:pt x="662126" y="307990"/>
                  <a:pt x="662126" y="307979"/>
                </a:cubicBezTo>
                <a:cubicBezTo>
                  <a:pt x="1072476" y="-102757"/>
                  <a:pt x="1737655" y="-102646"/>
                  <a:pt x="2147871" y="308230"/>
                </a:cubicBezTo>
                <a:cubicBezTo>
                  <a:pt x="2558066" y="719103"/>
                  <a:pt x="2557955" y="1385141"/>
                  <a:pt x="2147605" y="1795888"/>
                </a:cubicBezTo>
                <a:cubicBezTo>
                  <a:pt x="1742761" y="2201121"/>
                  <a:pt x="1088439" y="2207235"/>
                  <a:pt x="676113" y="1809626"/>
                </a:cubicBezTo>
                <a:lnTo>
                  <a:pt x="32714" y="2452967"/>
                </a:lnTo>
                <a:cubicBezTo>
                  <a:pt x="29273" y="2456546"/>
                  <a:pt x="24566" y="2458614"/>
                  <a:pt x="19615" y="24587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D66A7206-725A-4122-93E6-B71CFFDC1EE2}"/>
              </a:ext>
            </a:extLst>
          </p:cNvPr>
          <p:cNvSpPr/>
          <p:nvPr/>
        </p:nvSpPr>
        <p:spPr>
          <a:xfrm>
            <a:off x="8866574" y="4536805"/>
            <a:ext cx="237111" cy="237640"/>
          </a:xfrm>
          <a:custGeom>
            <a:avLst/>
            <a:gdLst>
              <a:gd name="connsiteX0" fmla="*/ 8659 w 237111"/>
              <a:gd name="connsiteY0" fmla="*/ 0 h 237640"/>
              <a:gd name="connsiteX1" fmla="*/ 48177 w 237111"/>
              <a:gd name="connsiteY1" fmla="*/ 1334 h 237640"/>
              <a:gd name="connsiteX2" fmla="*/ 41073 w 237111"/>
              <a:gd name="connsiteY2" fmla="*/ 196515 h 237640"/>
              <a:gd name="connsiteX3" fmla="*/ 235780 w 237111"/>
              <a:gd name="connsiteY3" fmla="*/ 189401 h 237640"/>
              <a:gd name="connsiteX4" fmla="*/ 237112 w 237111"/>
              <a:gd name="connsiteY4" fmla="*/ 228971 h 237640"/>
              <a:gd name="connsiteX5" fmla="*/ 0 w 237111"/>
              <a:gd name="connsiteY5" fmla="*/ 237640 h 237640"/>
              <a:gd name="connsiteX6" fmla="*/ 8659 w 237111"/>
              <a:gd name="connsiteY6" fmla="*/ 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640">
                <a:moveTo>
                  <a:pt x="8659" y="0"/>
                </a:moveTo>
                <a:lnTo>
                  <a:pt x="48177" y="1334"/>
                </a:lnTo>
                <a:lnTo>
                  <a:pt x="41073" y="196515"/>
                </a:lnTo>
                <a:lnTo>
                  <a:pt x="235780" y="189401"/>
                </a:lnTo>
                <a:lnTo>
                  <a:pt x="237112" y="228971"/>
                </a:lnTo>
                <a:lnTo>
                  <a:pt x="0" y="237640"/>
                </a:lnTo>
                <a:lnTo>
                  <a:pt x="865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A2500354-223E-49E4-A7E6-A9AF766E89F2}"/>
              </a:ext>
            </a:extLst>
          </p:cNvPr>
          <p:cNvSpPr/>
          <p:nvPr/>
        </p:nvSpPr>
        <p:spPr>
          <a:xfrm>
            <a:off x="7361728" y="4175995"/>
            <a:ext cx="2455627" cy="2458891"/>
          </a:xfrm>
          <a:custGeom>
            <a:avLst/>
            <a:gdLst>
              <a:gd name="connsiteX0" fmla="*/ 1405161 w 2455627"/>
              <a:gd name="connsiteY0" fmla="*/ 2458892 h 2458891"/>
              <a:gd name="connsiteX1" fmla="*/ 354341 w 2455627"/>
              <a:gd name="connsiteY1" fmla="*/ 1407206 h 2458891"/>
              <a:gd name="connsiteX2" fmla="*/ 648313 w 2455627"/>
              <a:gd name="connsiteY2" fmla="*/ 677145 h 2458891"/>
              <a:gd name="connsiteX3" fmla="*/ 5802 w 2455627"/>
              <a:gd name="connsiteY3" fmla="*/ 33804 h 2458891"/>
              <a:gd name="connsiteX4" fmla="*/ 5771 w 2455627"/>
              <a:gd name="connsiteY4" fmla="*/ 5816 h 2458891"/>
              <a:gd name="connsiteX5" fmla="*/ 5802 w 2455627"/>
              <a:gd name="connsiteY5" fmla="*/ 5794 h 2458891"/>
              <a:gd name="connsiteX6" fmla="*/ 33431 w 2455627"/>
              <a:gd name="connsiteY6" fmla="*/ 5661 h 2458891"/>
              <a:gd name="connsiteX7" fmla="*/ 33554 w 2455627"/>
              <a:gd name="connsiteY7" fmla="*/ 5794 h 2458891"/>
              <a:gd name="connsiteX8" fmla="*/ 690051 w 2455627"/>
              <a:gd name="connsiteY8" fmla="*/ 662028 h 2458891"/>
              <a:gd name="connsiteX9" fmla="*/ 690074 w 2455627"/>
              <a:gd name="connsiteY9" fmla="*/ 690016 h 2458891"/>
              <a:gd name="connsiteX10" fmla="*/ 690051 w 2455627"/>
              <a:gd name="connsiteY10" fmla="*/ 690038 h 2458891"/>
              <a:gd name="connsiteX11" fmla="*/ 689896 w 2455627"/>
              <a:gd name="connsiteY11" fmla="*/ 2122039 h 2458891"/>
              <a:gd name="connsiteX12" fmla="*/ 2120049 w 2455627"/>
              <a:gd name="connsiteY12" fmla="*/ 2122216 h 2458891"/>
              <a:gd name="connsiteX13" fmla="*/ 2120204 w 2455627"/>
              <a:gd name="connsiteY13" fmla="*/ 690194 h 2458891"/>
              <a:gd name="connsiteX14" fmla="*/ 2120049 w 2455627"/>
              <a:gd name="connsiteY14" fmla="*/ 690038 h 2458891"/>
              <a:gd name="connsiteX15" fmla="*/ 2120027 w 2455627"/>
              <a:gd name="connsiteY15" fmla="*/ 662051 h 2458891"/>
              <a:gd name="connsiteX16" fmla="*/ 2120049 w 2455627"/>
              <a:gd name="connsiteY16" fmla="*/ 662028 h 2458891"/>
              <a:gd name="connsiteX17" fmla="*/ 2148023 w 2455627"/>
              <a:gd name="connsiteY17" fmla="*/ 662028 h 2458891"/>
              <a:gd name="connsiteX18" fmla="*/ 2147690 w 2455627"/>
              <a:gd name="connsiteY18" fmla="*/ 2150004 h 2458891"/>
              <a:gd name="connsiteX19" fmla="*/ 1405161 w 2455627"/>
              <a:gd name="connsiteY19" fmla="*/ 2458003 h 245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5627" h="2458891">
                <a:moveTo>
                  <a:pt x="1405161" y="2458892"/>
                </a:moveTo>
                <a:cubicBezTo>
                  <a:pt x="824948" y="2459026"/>
                  <a:pt x="354476" y="1988169"/>
                  <a:pt x="354341" y="1407206"/>
                </a:cubicBezTo>
                <a:cubicBezTo>
                  <a:pt x="354278" y="1134930"/>
                  <a:pt x="459645" y="873237"/>
                  <a:pt x="648313" y="677145"/>
                </a:cubicBezTo>
                <a:lnTo>
                  <a:pt x="5802" y="33804"/>
                </a:lnTo>
                <a:cubicBezTo>
                  <a:pt x="-1922" y="26090"/>
                  <a:pt x="-1935" y="13552"/>
                  <a:pt x="5771" y="5816"/>
                </a:cubicBezTo>
                <a:cubicBezTo>
                  <a:pt x="5782" y="5816"/>
                  <a:pt x="5791" y="5794"/>
                  <a:pt x="5802" y="5794"/>
                </a:cubicBezTo>
                <a:cubicBezTo>
                  <a:pt x="13397" y="-1876"/>
                  <a:pt x="25768" y="-1942"/>
                  <a:pt x="33431" y="5661"/>
                </a:cubicBezTo>
                <a:cubicBezTo>
                  <a:pt x="33471" y="5705"/>
                  <a:pt x="33514" y="5749"/>
                  <a:pt x="33554" y="5794"/>
                </a:cubicBezTo>
                <a:lnTo>
                  <a:pt x="690051" y="662028"/>
                </a:lnTo>
                <a:cubicBezTo>
                  <a:pt x="697778" y="669742"/>
                  <a:pt x="697800" y="682280"/>
                  <a:pt x="690074" y="690016"/>
                </a:cubicBezTo>
                <a:cubicBezTo>
                  <a:pt x="690074" y="690016"/>
                  <a:pt x="690051" y="690038"/>
                  <a:pt x="690051" y="690038"/>
                </a:cubicBezTo>
                <a:cubicBezTo>
                  <a:pt x="295078" y="1085424"/>
                  <a:pt x="295003" y="1726564"/>
                  <a:pt x="689896" y="2122039"/>
                </a:cubicBezTo>
                <a:cubicBezTo>
                  <a:pt x="1084772" y="2517535"/>
                  <a:pt x="1725085" y="2517602"/>
                  <a:pt x="2120049" y="2122216"/>
                </a:cubicBezTo>
                <a:cubicBezTo>
                  <a:pt x="2515014" y="1726831"/>
                  <a:pt x="2515102" y="1085691"/>
                  <a:pt x="2120204" y="690194"/>
                </a:cubicBezTo>
                <a:cubicBezTo>
                  <a:pt x="2120160" y="690150"/>
                  <a:pt x="2120093" y="690083"/>
                  <a:pt x="2120049" y="690038"/>
                </a:cubicBezTo>
                <a:cubicBezTo>
                  <a:pt x="2112323" y="682324"/>
                  <a:pt x="2112301" y="669787"/>
                  <a:pt x="2120027" y="662051"/>
                </a:cubicBezTo>
                <a:cubicBezTo>
                  <a:pt x="2120027" y="662051"/>
                  <a:pt x="2120049" y="662028"/>
                  <a:pt x="2120049" y="662028"/>
                </a:cubicBezTo>
                <a:cubicBezTo>
                  <a:pt x="2127864" y="654515"/>
                  <a:pt x="2140208" y="654515"/>
                  <a:pt x="2148023" y="662028"/>
                </a:cubicBezTo>
                <a:cubicBezTo>
                  <a:pt x="2558284" y="1073020"/>
                  <a:pt x="2558151" y="1739191"/>
                  <a:pt x="2147690" y="2150004"/>
                </a:cubicBezTo>
                <a:cubicBezTo>
                  <a:pt x="1950718" y="2347142"/>
                  <a:pt x="1683657" y="2457914"/>
                  <a:pt x="1405161" y="245800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2189" cap="flat">
            <a:solidFill>
              <a:schemeClr val="accent2">
                <a:lumMod val="60000"/>
                <a:lumOff val="40000"/>
              </a:schemeClr>
            </a:solidFill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8E99BBC6-422E-446B-86DC-8F09E1D10A18}"/>
              </a:ext>
            </a:extLst>
          </p:cNvPr>
          <p:cNvSpPr/>
          <p:nvPr/>
        </p:nvSpPr>
        <p:spPr>
          <a:xfrm>
            <a:off x="7351101" y="4165339"/>
            <a:ext cx="237333" cy="237640"/>
          </a:xfrm>
          <a:custGeom>
            <a:avLst/>
            <a:gdLst>
              <a:gd name="connsiteX0" fmla="*/ 237334 w 237333"/>
              <a:gd name="connsiteY0" fmla="*/ 8670 h 237640"/>
              <a:gd name="connsiteX1" fmla="*/ 235780 w 237333"/>
              <a:gd name="connsiteY1" fmla="*/ 48239 h 237640"/>
              <a:gd name="connsiteX2" fmla="*/ 41073 w 237333"/>
              <a:gd name="connsiteY2" fmla="*/ 41126 h 237640"/>
              <a:gd name="connsiteX3" fmla="*/ 48177 w 237333"/>
              <a:gd name="connsiteY3" fmla="*/ 236084 h 237640"/>
              <a:gd name="connsiteX4" fmla="*/ 8659 w 237333"/>
              <a:gd name="connsiteY4" fmla="*/ 237640 h 237640"/>
              <a:gd name="connsiteX5" fmla="*/ 0 w 237333"/>
              <a:gd name="connsiteY5" fmla="*/ 0 h 237640"/>
              <a:gd name="connsiteX6" fmla="*/ 237334 w 237333"/>
              <a:gd name="connsiteY6" fmla="*/ 867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640">
                <a:moveTo>
                  <a:pt x="237334" y="8670"/>
                </a:moveTo>
                <a:lnTo>
                  <a:pt x="235780" y="48239"/>
                </a:lnTo>
                <a:lnTo>
                  <a:pt x="41073" y="41126"/>
                </a:lnTo>
                <a:lnTo>
                  <a:pt x="48177" y="236084"/>
                </a:lnTo>
                <a:lnTo>
                  <a:pt x="8659" y="237640"/>
                </a:lnTo>
                <a:lnTo>
                  <a:pt x="0" y="0"/>
                </a:lnTo>
                <a:lnTo>
                  <a:pt x="237334" y="867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5304F7B8-D97C-4275-A818-CC510FA0BE1D}"/>
              </a:ext>
            </a:extLst>
          </p:cNvPr>
          <p:cNvSpPr/>
          <p:nvPr/>
        </p:nvSpPr>
        <p:spPr>
          <a:xfrm>
            <a:off x="5535177" y="2685448"/>
            <a:ext cx="2455848" cy="2459133"/>
          </a:xfrm>
          <a:custGeom>
            <a:avLst/>
            <a:gdLst>
              <a:gd name="connsiteX0" fmla="*/ 1050861 w 2455848"/>
              <a:gd name="connsiteY0" fmla="*/ 2459130 h 2459133"/>
              <a:gd name="connsiteX1" fmla="*/ 0 w 2455848"/>
              <a:gd name="connsiteY1" fmla="*/ 1407043 h 2459133"/>
              <a:gd name="connsiteX2" fmla="*/ 1050732 w 2455848"/>
              <a:gd name="connsiteY2" fmla="*/ 354823 h 2459133"/>
              <a:gd name="connsiteX3" fmla="*/ 1779736 w 2455848"/>
              <a:gd name="connsiteY3" fmla="*/ 649150 h 2459133"/>
              <a:gd name="connsiteX4" fmla="*/ 2422247 w 2455848"/>
              <a:gd name="connsiteY4" fmla="*/ 5809 h 2459133"/>
              <a:gd name="connsiteX5" fmla="*/ 2450198 w 2455848"/>
              <a:gd name="connsiteY5" fmla="*/ 5778 h 2459133"/>
              <a:gd name="connsiteX6" fmla="*/ 2450221 w 2455848"/>
              <a:gd name="connsiteY6" fmla="*/ 5809 h 2459133"/>
              <a:gd name="connsiteX7" fmla="*/ 2450221 w 2455848"/>
              <a:gd name="connsiteY7" fmla="*/ 33819 h 2459133"/>
              <a:gd name="connsiteX8" fmla="*/ 1793723 w 2455848"/>
              <a:gd name="connsiteY8" fmla="*/ 691165 h 2459133"/>
              <a:gd name="connsiteX9" fmla="*/ 1765749 w 2455848"/>
              <a:gd name="connsiteY9" fmla="*/ 691165 h 2459133"/>
              <a:gd name="connsiteX10" fmla="*/ 335587 w 2455848"/>
              <a:gd name="connsiteY10" fmla="*/ 691010 h 2459133"/>
              <a:gd name="connsiteX11" fmla="*/ 335420 w 2455848"/>
              <a:gd name="connsiteY11" fmla="*/ 2123010 h 2459133"/>
              <a:gd name="connsiteX12" fmla="*/ 1765584 w 2455848"/>
              <a:gd name="connsiteY12" fmla="*/ 2123166 h 2459133"/>
              <a:gd name="connsiteX13" fmla="*/ 1765749 w 2455848"/>
              <a:gd name="connsiteY13" fmla="*/ 2123010 h 2459133"/>
              <a:gd name="connsiteX14" fmla="*/ 1793723 w 2455848"/>
              <a:gd name="connsiteY14" fmla="*/ 2123010 h 2459133"/>
              <a:gd name="connsiteX15" fmla="*/ 1793723 w 2455848"/>
              <a:gd name="connsiteY15" fmla="*/ 2151020 h 2459133"/>
              <a:gd name="connsiteX16" fmla="*/ 1050861 w 2455848"/>
              <a:gd name="connsiteY16" fmla="*/ 2459130 h 24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848" h="2459133">
                <a:moveTo>
                  <a:pt x="1050861" y="2459130"/>
                </a:moveTo>
                <a:cubicBezTo>
                  <a:pt x="470523" y="2459175"/>
                  <a:pt x="36" y="1988139"/>
                  <a:pt x="0" y="1407043"/>
                </a:cubicBezTo>
                <a:cubicBezTo>
                  <a:pt x="-36" y="825947"/>
                  <a:pt x="470392" y="354867"/>
                  <a:pt x="1050732" y="354823"/>
                </a:cubicBezTo>
                <a:cubicBezTo>
                  <a:pt x="1322609" y="354801"/>
                  <a:pt x="1583912" y="460305"/>
                  <a:pt x="1779736" y="649150"/>
                </a:cubicBezTo>
                <a:lnTo>
                  <a:pt x="2422247" y="5809"/>
                </a:lnTo>
                <a:cubicBezTo>
                  <a:pt x="2429951" y="-1925"/>
                  <a:pt x="2442472" y="-1938"/>
                  <a:pt x="2450198" y="5778"/>
                </a:cubicBezTo>
                <a:cubicBezTo>
                  <a:pt x="2450198" y="5789"/>
                  <a:pt x="2450221" y="5801"/>
                  <a:pt x="2450221" y="5809"/>
                </a:cubicBezTo>
                <a:cubicBezTo>
                  <a:pt x="2457725" y="13637"/>
                  <a:pt x="2457725" y="25992"/>
                  <a:pt x="2450221" y="33819"/>
                </a:cubicBezTo>
                <a:lnTo>
                  <a:pt x="1793723" y="691165"/>
                </a:lnTo>
                <a:cubicBezTo>
                  <a:pt x="1785905" y="698679"/>
                  <a:pt x="1773566" y="698679"/>
                  <a:pt x="1765749" y="691165"/>
                </a:cubicBezTo>
                <a:cubicBezTo>
                  <a:pt x="1370867" y="295682"/>
                  <a:pt x="730560" y="295606"/>
                  <a:pt x="335587" y="691010"/>
                </a:cubicBezTo>
                <a:cubicBezTo>
                  <a:pt x="-59388" y="1086395"/>
                  <a:pt x="-59462" y="1727535"/>
                  <a:pt x="335420" y="2123010"/>
                </a:cubicBezTo>
                <a:cubicBezTo>
                  <a:pt x="730305" y="2518485"/>
                  <a:pt x="1370609" y="2518574"/>
                  <a:pt x="1765584" y="2123166"/>
                </a:cubicBezTo>
                <a:cubicBezTo>
                  <a:pt x="1765640" y="2123121"/>
                  <a:pt x="1765693" y="2123054"/>
                  <a:pt x="1765749" y="2123010"/>
                </a:cubicBezTo>
                <a:cubicBezTo>
                  <a:pt x="1773473" y="2115274"/>
                  <a:pt x="1785999" y="2115274"/>
                  <a:pt x="1793723" y="2123010"/>
                </a:cubicBezTo>
                <a:cubicBezTo>
                  <a:pt x="1801447" y="2130746"/>
                  <a:pt x="1801447" y="2143284"/>
                  <a:pt x="1793723" y="2151020"/>
                </a:cubicBezTo>
                <a:cubicBezTo>
                  <a:pt x="1597151" y="2348957"/>
                  <a:pt x="1329645" y="2459908"/>
                  <a:pt x="1050861" y="245913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52517ED6-C6FF-4B71-8073-CB9318ADCC89}"/>
              </a:ext>
            </a:extLst>
          </p:cNvPr>
          <p:cNvSpPr/>
          <p:nvPr/>
        </p:nvSpPr>
        <p:spPr>
          <a:xfrm>
            <a:off x="7764492" y="2675029"/>
            <a:ext cx="237111" cy="237418"/>
          </a:xfrm>
          <a:custGeom>
            <a:avLst/>
            <a:gdLst>
              <a:gd name="connsiteX0" fmla="*/ 228453 w 237111"/>
              <a:gd name="connsiteY0" fmla="*/ 237418 h 237418"/>
              <a:gd name="connsiteX1" fmla="*/ 188935 w 237111"/>
              <a:gd name="connsiteY1" fmla="*/ 236084 h 237418"/>
              <a:gd name="connsiteX2" fmla="*/ 196261 w 237111"/>
              <a:gd name="connsiteY2" fmla="*/ 41126 h 237418"/>
              <a:gd name="connsiteX3" fmla="*/ 1332 w 237111"/>
              <a:gd name="connsiteY3" fmla="*/ 48017 h 237418"/>
              <a:gd name="connsiteX4" fmla="*/ 0 w 237111"/>
              <a:gd name="connsiteY4" fmla="*/ 8448 h 237418"/>
              <a:gd name="connsiteX5" fmla="*/ 237112 w 237111"/>
              <a:gd name="connsiteY5" fmla="*/ 0 h 237418"/>
              <a:gd name="connsiteX6" fmla="*/ 228453 w 237111"/>
              <a:gd name="connsiteY6" fmla="*/ 237418 h 23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418">
                <a:moveTo>
                  <a:pt x="228453" y="237418"/>
                </a:moveTo>
                <a:lnTo>
                  <a:pt x="188935" y="236084"/>
                </a:lnTo>
                <a:lnTo>
                  <a:pt x="196261" y="41126"/>
                </a:lnTo>
                <a:lnTo>
                  <a:pt x="1332" y="48017"/>
                </a:lnTo>
                <a:lnTo>
                  <a:pt x="0" y="8448"/>
                </a:lnTo>
                <a:lnTo>
                  <a:pt x="237112" y="0"/>
                </a:lnTo>
                <a:lnTo>
                  <a:pt x="228453" y="2374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CuadroTexto 238">
            <a:extLst>
              <a:ext uri="{FF2B5EF4-FFF2-40B4-BE49-F238E27FC236}">
                <a16:creationId xmlns:a16="http://schemas.microsoft.com/office/drawing/2014/main" id="{BDCBB44F-360A-4AB3-90A0-C7DD5D6D630F}"/>
              </a:ext>
            </a:extLst>
          </p:cNvPr>
          <p:cNvSpPr txBox="1"/>
          <p:nvPr/>
        </p:nvSpPr>
        <p:spPr>
          <a:xfrm>
            <a:off x="7438893" y="3334836"/>
            <a:ext cx="1934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Previne</a:t>
            </a:r>
            <a:r>
              <a:rPr lang="en-US" sz="3200" b="1" cap="all" dirty="0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3200" b="1" cap="all" dirty="0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brasil</a:t>
            </a:r>
            <a:endParaRPr lang="en-US" sz="3200" b="1" cap="all" dirty="0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CuadroTexto 4">
            <a:extLst>
              <a:ext uri="{FF2B5EF4-FFF2-40B4-BE49-F238E27FC236}">
                <a16:creationId xmlns:a16="http://schemas.microsoft.com/office/drawing/2014/main" id="{D2C1432A-7FD8-4591-B796-D2A1C9DCAA31}"/>
              </a:ext>
            </a:extLst>
          </p:cNvPr>
          <p:cNvSpPr txBox="1"/>
          <p:nvPr/>
        </p:nvSpPr>
        <p:spPr>
          <a:xfrm>
            <a:off x="5822781" y="3793592"/>
            <a:ext cx="142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no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quantitativo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populacional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18" name="CuadroTexto 238">
            <a:extLst>
              <a:ext uri="{FF2B5EF4-FFF2-40B4-BE49-F238E27FC236}">
                <a16:creationId xmlns:a16="http://schemas.microsoft.com/office/drawing/2014/main" id="{DFAB1577-87E9-46DA-A2A8-948E9B4ACFFE}"/>
              </a:ext>
            </a:extLst>
          </p:cNvPr>
          <p:cNvSpPr txBox="1"/>
          <p:nvPr/>
        </p:nvSpPr>
        <p:spPr>
          <a:xfrm>
            <a:off x="5830097" y="3485815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all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população</a:t>
            </a:r>
            <a:endParaRPr lang="en-US" sz="1400" cap="all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CuadroTexto 4">
            <a:extLst>
              <a:ext uri="{FF2B5EF4-FFF2-40B4-BE49-F238E27FC236}">
                <a16:creationId xmlns:a16="http://schemas.microsoft.com/office/drawing/2014/main" id="{C0761CE1-B26B-44CE-B469-A4FAD555026C}"/>
              </a:ext>
            </a:extLst>
          </p:cNvPr>
          <p:cNvSpPr txBox="1"/>
          <p:nvPr/>
        </p:nvSpPr>
        <p:spPr>
          <a:xfrm>
            <a:off x="7241361" y="1623171"/>
            <a:ext cx="182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Baseado no número de pessoas cadastradas sob responsabilidade das equipes 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0" name="CuadroTexto 238">
            <a:extLst>
              <a:ext uri="{FF2B5EF4-FFF2-40B4-BE49-F238E27FC236}">
                <a16:creationId xmlns:a16="http://schemas.microsoft.com/office/drawing/2014/main" id="{576BACFC-5B0B-4EE1-9849-B46B8FC9A145}"/>
              </a:ext>
            </a:extLst>
          </p:cNvPr>
          <p:cNvSpPr txBox="1"/>
          <p:nvPr/>
        </p:nvSpPr>
        <p:spPr>
          <a:xfrm>
            <a:off x="7393538" y="1132629"/>
            <a:ext cx="142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all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Capitação</a:t>
            </a:r>
            <a:r>
              <a:rPr lang="en-US" sz="1400" cap="all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cap="all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ponderada</a:t>
            </a:r>
            <a:endParaRPr lang="en-US" sz="1400" cap="all">
              <a:solidFill>
                <a:schemeClr val="bg1">
                  <a:lumMod val="75000"/>
                </a:schemeClr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CuadroTexto 4">
            <a:extLst>
              <a:ext uri="{FF2B5EF4-FFF2-40B4-BE49-F238E27FC236}">
                <a16:creationId xmlns:a16="http://schemas.microsoft.com/office/drawing/2014/main" id="{469B8E48-045D-4FC4-A69E-0DDC5B621063}"/>
              </a:ext>
            </a:extLst>
          </p:cNvPr>
          <p:cNvSpPr txBox="1"/>
          <p:nvPr/>
        </p:nvSpPr>
        <p:spPr>
          <a:xfrm>
            <a:off x="9557241" y="3204912"/>
            <a:ext cx="160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nos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resultados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alcançados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em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indicadores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de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saúde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2" name="CuadroTexto 238">
            <a:extLst>
              <a:ext uri="{FF2B5EF4-FFF2-40B4-BE49-F238E27FC236}">
                <a16:creationId xmlns:a16="http://schemas.microsoft.com/office/drawing/2014/main" id="{DE5188E5-8321-4042-AF6A-7F4F4F105DF7}"/>
              </a:ext>
            </a:extLst>
          </p:cNvPr>
          <p:cNvSpPr txBox="1"/>
          <p:nvPr/>
        </p:nvSpPr>
        <p:spPr>
          <a:xfrm>
            <a:off x="9637395" y="2498926"/>
            <a:ext cx="1426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all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Pagamento</a:t>
            </a:r>
            <a:r>
              <a:rPr lang="en-US" sz="1400" cap="all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cap="all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por</a:t>
            </a:r>
            <a:r>
              <a:rPr lang="en-US" cap="all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cap="all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Desempenho</a:t>
            </a:r>
            <a:endParaRPr lang="en-US" sz="1400" cap="all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CuadroTexto 4">
            <a:extLst>
              <a:ext uri="{FF2B5EF4-FFF2-40B4-BE49-F238E27FC236}">
                <a16:creationId xmlns:a16="http://schemas.microsoft.com/office/drawing/2014/main" id="{A981FB01-AD2E-4971-B56F-285E2471AD32}"/>
              </a:ext>
            </a:extLst>
          </p:cNvPr>
          <p:cNvSpPr txBox="1"/>
          <p:nvPr/>
        </p:nvSpPr>
        <p:spPr>
          <a:xfrm>
            <a:off x="8019397" y="5217404"/>
            <a:ext cx="1426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implementação de programas, estratégias e ações que refletem na melhoria do cuidado na APS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4" name="CuadroTexto 238">
            <a:extLst>
              <a:ext uri="{FF2B5EF4-FFF2-40B4-BE49-F238E27FC236}">
                <a16:creationId xmlns:a16="http://schemas.microsoft.com/office/drawing/2014/main" id="{C30D6810-ABEF-4900-B0A6-56AB1B81EA8A}"/>
              </a:ext>
            </a:extLst>
          </p:cNvPr>
          <p:cNvSpPr txBox="1"/>
          <p:nvPr/>
        </p:nvSpPr>
        <p:spPr>
          <a:xfrm>
            <a:off x="7993386" y="4966499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dirty="0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Programas</a:t>
            </a:r>
            <a:endParaRPr lang="en-US" sz="1400" b="1" cap="all" dirty="0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77A4989-B9AE-4D87-9AA9-8765CD254492}"/>
              </a:ext>
            </a:extLst>
          </p:cNvPr>
          <p:cNvSpPr/>
          <p:nvPr/>
        </p:nvSpPr>
        <p:spPr>
          <a:xfrm>
            <a:off x="417027" y="1340685"/>
            <a:ext cx="5168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95"/>
              </a:spcBef>
              <a:buNone/>
            </a:pPr>
            <a:r>
              <a:rPr lang="pt-BR" sz="4000" b="1" kern="1200" dirty="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Modelo misto de financiamento para APS</a:t>
            </a:r>
          </a:p>
          <a:p>
            <a:pPr marL="0" indent="0" algn="just">
              <a:buClr>
                <a:schemeClr val="dk2"/>
              </a:buClr>
              <a:buSzPts val="2160"/>
              <a:buNone/>
            </a:pPr>
            <a:endParaRPr lang="pt-BR" sz="4000" b="1" kern="1200" dirty="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6688355-68D0-463C-A267-78C13AF641A2}"/>
              </a:ext>
            </a:extLst>
          </p:cNvPr>
          <p:cNvSpPr txBox="1"/>
          <p:nvPr/>
        </p:nvSpPr>
        <p:spPr>
          <a:xfrm>
            <a:off x="180637" y="6271372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2.979 de novembro de 2019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2.254 de setembro de 2021</a:t>
            </a:r>
            <a:endParaRPr lang="pt-BR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3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28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669592" y="2403905"/>
            <a:ext cx="3241695" cy="1903983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600" b="1" dirty="0">
                <a:solidFill>
                  <a:schemeClr val="bg1"/>
                </a:solidFill>
                <a:ea typeface="Cambria"/>
                <a:cs typeface="Cambria"/>
              </a:rPr>
              <a:t>Pagamento por equipes, serviços ou programas da APS.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600" b="1" dirty="0">
                <a:solidFill>
                  <a:schemeClr val="bg1"/>
                </a:solidFill>
                <a:ea typeface="Cambria"/>
                <a:cs typeface="Cambria"/>
              </a:rPr>
              <a:t>Cada equipe, serviço ou programa tem seu regramento específico.</a:t>
            </a:r>
          </a:p>
        </p:txBody>
      </p:sp>
      <p:sp>
        <p:nvSpPr>
          <p:cNvPr id="22" name="Google Shape;448;p15">
            <a:extLst>
              <a:ext uri="{FF2B5EF4-FFF2-40B4-BE49-F238E27FC236}">
                <a16:creationId xmlns:a16="http://schemas.microsoft.com/office/drawing/2014/main" id="{C216178F-508B-4604-8D34-102139B6BDE9}"/>
              </a:ext>
            </a:extLst>
          </p:cNvPr>
          <p:cNvSpPr/>
          <p:nvPr/>
        </p:nvSpPr>
        <p:spPr>
          <a:xfrm>
            <a:off x="2290440" y="299961"/>
            <a:ext cx="74501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mbria"/>
              <a:buNone/>
            </a:pPr>
            <a:r>
              <a:rPr lang="pt-BR" sz="3200" b="1" dirty="0">
                <a:solidFill>
                  <a:schemeClr val="bg1"/>
                </a:solidFill>
                <a:latin typeface="+mj-lt"/>
                <a:sym typeface="Cambria"/>
              </a:rPr>
              <a:t>Incentivos para Ações Estratégicas</a:t>
            </a:r>
            <a:endParaRPr sz="3200" b="1" dirty="0">
              <a:solidFill>
                <a:schemeClr val="bg1"/>
              </a:solidFill>
              <a:latin typeface="+mj-lt"/>
              <a:sym typeface="Cambria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886" y="1283211"/>
            <a:ext cx="6029554" cy="485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172278" y="2753598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chemeClr val="bg1"/>
                </a:solidFill>
                <a:latin typeface="Arial"/>
                <a:ea typeface="Montserrat"/>
                <a:cs typeface="Montserrat"/>
              </a:rPr>
              <a:t>SISAB</a:t>
            </a:r>
            <a:r>
              <a:rPr lang="pt-BR" sz="2000" b="1" dirty="0">
                <a:solidFill>
                  <a:schemeClr val="bg1"/>
                </a:solidFill>
                <a:latin typeface="Arial"/>
                <a:ea typeface="Montserrat"/>
                <a:cs typeface="Montserra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chemeClr val="bg1"/>
                </a:solidFill>
                <a:latin typeface="Arial"/>
                <a:ea typeface="Montserrat"/>
                <a:cs typeface="Montserrat"/>
              </a:rPr>
              <a:t> VALIDAÇÃO E CADASTRO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Montserrat"/>
              <a:cs typeface="Montserrat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0DE77983-91AD-413B-BCF2-D5AE1E01ADD6}"/>
              </a:ext>
            </a:extLst>
          </p:cNvPr>
          <p:cNvCxnSpPr>
            <a:cxnSpLocks/>
          </p:cNvCxnSpPr>
          <p:nvPr/>
        </p:nvCxnSpPr>
        <p:spPr>
          <a:xfrm>
            <a:off x="2521527" y="4302006"/>
            <a:ext cx="7321223" cy="0"/>
          </a:xfrm>
          <a:prstGeom prst="line">
            <a:avLst/>
          </a:prstGeom>
          <a:ln cap="rnd">
            <a:solidFill>
              <a:schemeClr val="accent4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5A4777B-7BBA-45EE-A074-649F891A860D}"/>
              </a:ext>
            </a:extLst>
          </p:cNvPr>
          <p:cNvCxnSpPr/>
          <p:nvPr/>
        </p:nvCxnSpPr>
        <p:spPr>
          <a:xfrm>
            <a:off x="2693805" y="2330533"/>
            <a:ext cx="7148945" cy="4157"/>
          </a:xfrm>
          <a:prstGeom prst="line">
            <a:avLst/>
          </a:prstGeom>
          <a:ln cap="rnd">
            <a:solidFill>
              <a:schemeClr val="accent4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26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1276350" y="685800"/>
            <a:ext cx="9134476" cy="400050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+mn-lt"/>
              </a:rPr>
              <a:t>Programa Previne Brasil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7170809" y="3493996"/>
            <a:ext cx="3094744" cy="307777"/>
          </a:xfrm>
          <a:prstGeom prst="rect">
            <a:avLst/>
          </a:prstGeom>
          <a:solidFill>
            <a:srgbClr val="FFC000">
              <a:alpha val="5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AUMENTO DO ACESSO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69A3642-407C-4C00-AD68-B34AFA10A46A}"/>
              </a:ext>
            </a:extLst>
          </p:cNvPr>
          <p:cNvSpPr txBox="1"/>
          <p:nvPr/>
        </p:nvSpPr>
        <p:spPr>
          <a:xfrm>
            <a:off x="7170809" y="3961659"/>
            <a:ext cx="3094744" cy="307777"/>
          </a:xfrm>
          <a:prstGeom prst="rect">
            <a:avLst/>
          </a:prstGeom>
          <a:solidFill>
            <a:srgbClr val="FFC000">
              <a:alpha val="5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VÍNCULO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9B9E62E-040D-40DD-871B-243473F7D736}"/>
              </a:ext>
            </a:extLst>
          </p:cNvPr>
          <p:cNvSpPr txBox="1"/>
          <p:nvPr/>
        </p:nvSpPr>
        <p:spPr>
          <a:xfrm>
            <a:off x="7170809" y="4397340"/>
            <a:ext cx="3094744" cy="307777"/>
          </a:xfrm>
          <a:prstGeom prst="rect">
            <a:avLst/>
          </a:prstGeom>
          <a:solidFill>
            <a:srgbClr val="FFC000">
              <a:alpha val="5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RESPONSABILIZAÇÃO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1180408" y="1680611"/>
            <a:ext cx="9829996" cy="923330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800" i="1" dirty="0">
                <a:solidFill>
                  <a:schemeClr val="bg1"/>
                </a:solidFill>
              </a:rPr>
              <a:t>Estabelece novo modelo de financiamento de custeio da Atenção Primária à Saúde no âmbito do Sistema Único de Saúde</a:t>
            </a:r>
            <a:endParaRPr lang="pt-BR" sz="2400" dirty="0">
              <a:solidFill>
                <a:schemeClr val="bg1"/>
              </a:solidFill>
              <a:sym typeface="Open Sans Light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2" b="7962"/>
          <a:stretch/>
        </p:blipFill>
        <p:spPr>
          <a:xfrm>
            <a:off x="201052" y="2942628"/>
            <a:ext cx="5593504" cy="2979014"/>
          </a:xfrm>
          <a:prstGeom prst="rect">
            <a:avLst/>
          </a:prstGeom>
        </p:spPr>
      </p:pic>
      <p:sp>
        <p:nvSpPr>
          <p:cNvPr id="5" name="Seta para Baixo 4"/>
          <p:cNvSpPr/>
          <p:nvPr/>
        </p:nvSpPr>
        <p:spPr>
          <a:xfrm>
            <a:off x="8381515" y="2763827"/>
            <a:ext cx="673331" cy="648393"/>
          </a:xfrm>
          <a:prstGeom prst="downArrow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/>
          </a:p>
        </p:txBody>
      </p:sp>
      <p:sp>
        <p:nvSpPr>
          <p:cNvPr id="13" name="Espaço Reservado para Texto 9">
            <a:extLst>
              <a:ext uri="{FF2B5EF4-FFF2-40B4-BE49-F238E27FC236}">
                <a16:creationId xmlns:a16="http://schemas.microsoft.com/office/drawing/2014/main" id="{C41F115C-6C20-4007-8745-242E1B506938}"/>
              </a:ext>
            </a:extLst>
          </p:cNvPr>
          <p:cNvSpPr txBox="1">
            <a:spLocks/>
          </p:cNvSpPr>
          <p:nvPr/>
        </p:nvSpPr>
        <p:spPr>
          <a:xfrm>
            <a:off x="614657" y="6246242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PRC 6/2017</a:t>
            </a:r>
            <a:r>
              <a:rPr lang="pt-BR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)</a:t>
            </a:r>
            <a:endParaRPr lang="pt-BR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C7EC248-0A36-4820-859C-4A472959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30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F6F6199-E510-4A06-B789-DD904CAF06F2}"/>
              </a:ext>
            </a:extLst>
          </p:cNvPr>
          <p:cNvSpPr txBox="1"/>
          <p:nvPr/>
        </p:nvSpPr>
        <p:spPr>
          <a:xfrm>
            <a:off x="1082401" y="254833"/>
            <a:ext cx="9543011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/>
                <a:cs typeface="Calibri Light"/>
              </a:rPr>
              <a:t>Regras de vinculação</a:t>
            </a:r>
            <a:endParaRPr lang="pt-BR" sz="32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pt-BR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Chave Direita 13">
            <a:extLst>
              <a:ext uri="{FF2B5EF4-FFF2-40B4-BE49-F238E27FC236}">
                <a16:creationId xmlns:a16="http://schemas.microsoft.com/office/drawing/2014/main" id="{6694E16D-918F-4D4D-BD26-04E0861A26A7}"/>
              </a:ext>
            </a:extLst>
          </p:cNvPr>
          <p:cNvSpPr/>
          <p:nvPr/>
        </p:nvSpPr>
        <p:spPr>
          <a:xfrm>
            <a:off x="5657891" y="2156094"/>
            <a:ext cx="666406" cy="4073345"/>
          </a:xfrm>
          <a:prstGeom prst="rightBrace">
            <a:avLst>
              <a:gd name="adj1" fmla="val 31852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alibri Light" panose="020F0302020204030204" pitchFamily="34" charset="0"/>
            </a:endParaRP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066B61DD-6A18-4AB2-AF0F-527297249937}"/>
              </a:ext>
            </a:extLst>
          </p:cNvPr>
          <p:cNvGrpSpPr/>
          <p:nvPr/>
        </p:nvGrpSpPr>
        <p:grpSpPr>
          <a:xfrm>
            <a:off x="6434235" y="1286940"/>
            <a:ext cx="3941918" cy="5093914"/>
            <a:chOff x="754459" y="1200676"/>
            <a:chExt cx="3884409" cy="4907010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2EACC3BB-F760-4AE7-B6C7-B73CE19C0F26}"/>
                </a:ext>
              </a:extLst>
            </p:cNvPr>
            <p:cNvGrpSpPr/>
            <p:nvPr/>
          </p:nvGrpSpPr>
          <p:grpSpPr>
            <a:xfrm>
              <a:off x="754459" y="1717364"/>
              <a:ext cx="3884409" cy="4390322"/>
              <a:chOff x="1113893" y="2234949"/>
              <a:chExt cx="3884409" cy="4390322"/>
            </a:xfrm>
          </p:grpSpPr>
          <p:sp>
            <p:nvSpPr>
              <p:cNvPr id="19" name="AutoShape 100">
                <a:extLst>
                  <a:ext uri="{FF2B5EF4-FFF2-40B4-BE49-F238E27FC236}">
                    <a16:creationId xmlns:a16="http://schemas.microsoft.com/office/drawing/2014/main" id="{FC09AA30-325B-4021-A622-E30913AE7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3894" y="2234949"/>
                <a:ext cx="3870031" cy="795983"/>
              </a:xfrm>
              <a:prstGeom prst="roundRect">
                <a:avLst>
                  <a:gd name="adj" fmla="val 16667"/>
                </a:avLst>
              </a:prstGeom>
              <a:solidFill>
                <a:srgbClr val="002060"/>
              </a:solidFill>
              <a:ln w="22225">
                <a:solidFill>
                  <a:schemeClr val="accent4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40" tIns="45720" rIns="91440" bIns="4572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Equipe com maior quantidade de atendimentos</a:t>
                </a:r>
                <a:endParaRPr lang="pt-BR">
                  <a:solidFill>
                    <a:schemeClr val="bg1"/>
                  </a:solidFill>
                  <a:ea typeface="+mn-ea"/>
                </a:endParaRPr>
              </a:p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 válidos nos últimos 24 meses (médico e</a:t>
                </a:r>
                <a:endParaRPr lang="pt-BR">
                  <a:solidFill>
                    <a:schemeClr val="bg1"/>
                  </a:solidFill>
                  <a:ea typeface="+mn-ea"/>
                </a:endParaRPr>
              </a:p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 enfermeiro)</a:t>
                </a:r>
                <a:endParaRPr lang="pt-BR">
                  <a:solidFill>
                    <a:schemeClr val="bg1"/>
                  </a:solidFill>
                  <a:ea typeface="+mn-ea"/>
                </a:endParaRPr>
              </a:p>
            </p:txBody>
          </p:sp>
          <p:sp>
            <p:nvSpPr>
              <p:cNvPr id="17" name="AutoShape 100">
                <a:extLst>
                  <a:ext uri="{FF2B5EF4-FFF2-40B4-BE49-F238E27FC236}">
                    <a16:creationId xmlns:a16="http://schemas.microsoft.com/office/drawing/2014/main" id="{01777B28-C596-4D08-B53F-F846F9D2E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3893" y="3126345"/>
                <a:ext cx="3870031" cy="795983"/>
              </a:xfrm>
              <a:prstGeom prst="roundRect">
                <a:avLst>
                  <a:gd name="adj" fmla="val 16667"/>
                </a:avLst>
              </a:prstGeom>
              <a:noFill/>
              <a:ln w="22225">
                <a:solidFill>
                  <a:schemeClr val="accent4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40" tIns="45720" rIns="91440" bIns="4572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600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Equipe Homologada</a:t>
                </a:r>
                <a:endParaRPr lang="pt-BR" sz="1600">
                  <a:solidFill>
                    <a:schemeClr val="bg1"/>
                  </a:solidFill>
                  <a:ea typeface="+mn-ea"/>
                </a:endParaRPr>
              </a:p>
            </p:txBody>
          </p:sp>
          <p:sp>
            <p:nvSpPr>
              <p:cNvPr id="18" name="AutoShape 100">
                <a:extLst>
                  <a:ext uri="{FF2B5EF4-FFF2-40B4-BE49-F238E27FC236}">
                    <a16:creationId xmlns:a16="http://schemas.microsoft.com/office/drawing/2014/main" id="{3C5889C8-7F35-4853-BEB1-92F6B9DA1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3894" y="4032119"/>
                <a:ext cx="3870031" cy="795983"/>
              </a:xfrm>
              <a:prstGeom prst="roundRect">
                <a:avLst>
                  <a:gd name="adj" fmla="val 16667"/>
                </a:avLst>
              </a:prstGeom>
              <a:noFill/>
              <a:ln w="22225">
                <a:solidFill>
                  <a:schemeClr val="accent4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40" tIns="45720" rIns="91440" bIns="4572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600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Equipe com cadastro individual completo</a:t>
                </a:r>
                <a:endParaRPr lang="pt-BR" sz="1600">
                  <a:solidFill>
                    <a:schemeClr val="bg1"/>
                  </a:solidFill>
                  <a:ea typeface="+mn-ea"/>
                </a:endParaRPr>
              </a:p>
            </p:txBody>
          </p:sp>
          <p:sp>
            <p:nvSpPr>
              <p:cNvPr id="20" name="AutoShape 100">
                <a:extLst>
                  <a:ext uri="{FF2B5EF4-FFF2-40B4-BE49-F238E27FC236}">
                    <a16:creationId xmlns:a16="http://schemas.microsoft.com/office/drawing/2014/main" id="{C6D1CC80-D866-49AE-B2FC-EA5F7C101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8271" y="4937892"/>
                <a:ext cx="3870031" cy="795983"/>
              </a:xfrm>
              <a:prstGeom prst="roundRect">
                <a:avLst>
                  <a:gd name="adj" fmla="val 16667"/>
                </a:avLst>
              </a:prstGeom>
              <a:noFill/>
              <a:ln w="22225">
                <a:solidFill>
                  <a:schemeClr val="accent4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40" tIns="45720" rIns="91440" bIns="4572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600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Equipe com o atendimento individual mais</a:t>
                </a:r>
                <a:endParaRPr lang="pt-BR" sz="1600">
                  <a:solidFill>
                    <a:schemeClr val="bg1"/>
                  </a:solidFill>
                </a:endParaRPr>
              </a:p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600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 recente (médico e enfermeiro)</a:t>
                </a:r>
                <a:endParaRPr lang="pt-BR" sz="1600">
                  <a:solidFill>
                    <a:schemeClr val="bg1"/>
                  </a:solidFill>
                  <a:ea typeface="+mn-ea"/>
                </a:endParaRPr>
              </a:p>
            </p:txBody>
          </p:sp>
          <p:sp>
            <p:nvSpPr>
              <p:cNvPr id="21" name="AutoShape 100">
                <a:extLst>
                  <a:ext uri="{FF2B5EF4-FFF2-40B4-BE49-F238E27FC236}">
                    <a16:creationId xmlns:a16="http://schemas.microsoft.com/office/drawing/2014/main" id="{12C38B67-9728-494A-9ED4-B1E656CA3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8270" y="5829288"/>
                <a:ext cx="3870031" cy="795983"/>
              </a:xfrm>
              <a:prstGeom prst="roundRect">
                <a:avLst>
                  <a:gd name="adj" fmla="val 16667"/>
                </a:avLst>
              </a:prstGeom>
              <a:noFill/>
              <a:ln w="22225">
                <a:solidFill>
                  <a:schemeClr val="accent4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40" tIns="45720" rIns="91440" bIns="4572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600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Equipe com registro de Visita Domiciliar ou</a:t>
                </a:r>
                <a:endParaRPr lang="pt-BR" sz="1600">
                  <a:solidFill>
                    <a:schemeClr val="bg1"/>
                  </a:solidFill>
                </a:endParaRPr>
              </a:p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600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 Procedimento mais recente.</a:t>
                </a:r>
                <a:endParaRPr lang="pt-BR" sz="1600">
                  <a:solidFill>
                    <a:schemeClr val="bg1"/>
                  </a:solidFill>
                  <a:ea typeface="+mn-ea"/>
                </a:endParaRPr>
              </a:p>
            </p:txBody>
          </p:sp>
        </p:grp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2EE70867-9FDC-4374-AB30-790E2605D4E6}"/>
                </a:ext>
              </a:extLst>
            </p:cNvPr>
            <p:cNvSpPr txBox="1"/>
            <p:nvPr/>
          </p:nvSpPr>
          <p:spPr>
            <a:xfrm>
              <a:off x="840321" y="1200676"/>
              <a:ext cx="3636048" cy="56651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pt-BR" sz="3200" b="1">
                  <a:solidFill>
                    <a:schemeClr val="accent4"/>
                  </a:solidFill>
                  <a:latin typeface="Calibri Light"/>
                  <a:cs typeface="Calibri Light"/>
                </a:rPr>
                <a:t>Regras de Desempate</a:t>
              </a:r>
              <a:endParaRPr lang="pt-BR" sz="1600">
                <a:solidFill>
                  <a:schemeClr val="accent4"/>
                </a:solidFill>
              </a:endParaRP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8FDC36A4-EB94-46A7-82DB-564FCDE1FAE8}"/>
              </a:ext>
            </a:extLst>
          </p:cNvPr>
          <p:cNvGrpSpPr/>
          <p:nvPr/>
        </p:nvGrpSpPr>
        <p:grpSpPr>
          <a:xfrm>
            <a:off x="1603076" y="1056902"/>
            <a:ext cx="3947368" cy="5429718"/>
            <a:chOff x="394659" y="999393"/>
            <a:chExt cx="4493707" cy="5515981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22F29936-D005-472F-94B0-69DCF1FB13F9}"/>
                </a:ext>
              </a:extLst>
            </p:cNvPr>
            <p:cNvSpPr txBox="1"/>
            <p:nvPr/>
          </p:nvSpPr>
          <p:spPr>
            <a:xfrm>
              <a:off x="825944" y="999393"/>
              <a:ext cx="3636048" cy="95410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pt-BR" sz="2800" b="1">
                  <a:solidFill>
                    <a:schemeClr val="accent4"/>
                  </a:solidFill>
                  <a:latin typeface="Calibri Light"/>
                  <a:cs typeface="Calibri Light"/>
                </a:rPr>
                <a:t>Modalidade de Identificação </a:t>
              </a:r>
              <a:endParaRPr lang="pt-BR">
                <a:solidFill>
                  <a:schemeClr val="accent4"/>
                </a:solidFill>
              </a:endParaRPr>
            </a:p>
          </p:txBody>
        </p:sp>
        <p:sp>
          <p:nvSpPr>
            <p:cNvPr id="24" name="AutoShape 100">
              <a:extLst>
                <a:ext uri="{FF2B5EF4-FFF2-40B4-BE49-F238E27FC236}">
                  <a16:creationId xmlns:a16="http://schemas.microsoft.com/office/drawing/2014/main" id="{BCB5FD96-A90D-4987-832B-0FA3A9DA1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108" y="1941528"/>
              <a:ext cx="4488258" cy="1097907"/>
            </a:xfrm>
            <a:prstGeom prst="roundRect">
              <a:avLst>
                <a:gd name="adj" fmla="val 16667"/>
              </a:avLst>
            </a:prstGeom>
            <a:noFill/>
            <a:ln w="22225">
              <a:solidFill>
                <a:srgbClr val="BBE0E3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tIns="45720" rIns="91440" bIns="4572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Cadastro Individual Completo (FCI),</a:t>
              </a:r>
              <a:endParaRPr lang="pt-BR" sz="160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 a partir de 2013</a:t>
              </a:r>
              <a:endParaRPr lang="pt-BR" sz="1600">
                <a:solidFill>
                  <a:schemeClr val="bg1"/>
                </a:solidFill>
                <a:ea typeface="+mn-ea"/>
              </a:endParaRPr>
            </a:p>
          </p:txBody>
        </p:sp>
        <p:sp>
          <p:nvSpPr>
            <p:cNvPr id="25" name="AutoShape 100">
              <a:extLst>
                <a:ext uri="{FF2B5EF4-FFF2-40B4-BE49-F238E27FC236}">
                  <a16:creationId xmlns:a16="http://schemas.microsoft.com/office/drawing/2014/main" id="{BE0A9865-B241-4A2F-8684-17C98D49A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108" y="3098460"/>
              <a:ext cx="4488258" cy="1097907"/>
            </a:xfrm>
            <a:prstGeom prst="roundRect">
              <a:avLst>
                <a:gd name="adj" fmla="val 16667"/>
              </a:avLst>
            </a:prstGeom>
            <a:noFill/>
            <a:ln w="22225">
              <a:solidFill>
                <a:schemeClr val="accent4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tIns="45720" rIns="91440" bIns="4572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Atendimento Individual</a:t>
              </a:r>
              <a:endParaRPr lang="pt-BR" sz="16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 por enfermeiro e médico (FAI), </a:t>
              </a:r>
              <a:endParaRPr lang="pt-BR" sz="16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a partir de abril de 2016</a:t>
              </a:r>
              <a:endParaRPr lang="pt-BR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AutoShape 100">
              <a:extLst>
                <a:ext uri="{FF2B5EF4-FFF2-40B4-BE49-F238E27FC236}">
                  <a16:creationId xmlns:a16="http://schemas.microsoft.com/office/drawing/2014/main" id="{78F83FA8-59B7-4572-B03D-DE39D7ED8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60" y="4279655"/>
              <a:ext cx="4473881" cy="1040398"/>
            </a:xfrm>
            <a:prstGeom prst="roundRect">
              <a:avLst>
                <a:gd name="adj" fmla="val 16667"/>
              </a:avLst>
            </a:prstGeom>
            <a:noFill/>
            <a:ln w="22225">
              <a:solidFill>
                <a:schemeClr val="accent6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tIns="45720" rIns="91440" bIns="4572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Cadastro Módulo Cidadão (PEC – e-SUS APS), </a:t>
              </a:r>
              <a:endParaRPr lang="pt-BR" sz="16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a partir de Set/2019</a:t>
              </a:r>
              <a:endParaRPr lang="pt-BR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AutoShape 100">
              <a:extLst>
                <a:ext uri="{FF2B5EF4-FFF2-40B4-BE49-F238E27FC236}">
                  <a16:creationId xmlns:a16="http://schemas.microsoft.com/office/drawing/2014/main" id="{009AF8FE-DC81-4A4A-8FD2-6910F49C3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59" y="5431844"/>
              <a:ext cx="4473881" cy="1083530"/>
            </a:xfrm>
            <a:prstGeom prst="roundRect">
              <a:avLst>
                <a:gd name="adj" fmla="val 16667"/>
              </a:avLst>
            </a:prstGeom>
            <a:noFill/>
            <a:ln w="22225">
              <a:solidFill>
                <a:srgbClr val="BBE0E3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tIns="45720" rIns="91440" bIns="4572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pt-BR" sz="1600" b="1" kern="1200">
                <a:solidFill>
                  <a:schemeClr val="bg1"/>
                </a:solidFill>
                <a:latin typeface="Calibri"/>
                <a:ea typeface="+mn-ea"/>
                <a:cs typeface="Calibri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Visita Domiciliar (FVD) por</a:t>
              </a:r>
              <a:endParaRPr lang="pt-BR" sz="16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 ACS ou Procedimento (FP),</a:t>
              </a:r>
              <a:endParaRPr lang="pt-BR" sz="16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 nos últimos 12 meses</a:t>
              </a:r>
              <a:endParaRPr lang="pt-BR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pt-BR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8CAEEA68-922F-4B4D-8157-E38ABCBCCB12}"/>
              </a:ext>
            </a:extLst>
          </p:cNvPr>
          <p:cNvSpPr txBox="1"/>
          <p:nvPr/>
        </p:nvSpPr>
        <p:spPr>
          <a:xfrm>
            <a:off x="1698947" y="6373100"/>
            <a:ext cx="102997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0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1000">
                <a:solidFill>
                  <a:srgbClr val="FFFFFF"/>
                </a:solidFill>
                <a:latin typeface="Calibri"/>
                <a:cs typeface="Calibri"/>
              </a:rPr>
              <a:t>Nota Técnica </a:t>
            </a:r>
            <a:r>
              <a:rPr lang="en-US" sz="1000" err="1">
                <a:solidFill>
                  <a:srgbClr val="FFFFFF"/>
                </a:solidFill>
                <a:latin typeface="Calibri"/>
                <a:cs typeface="Calibri"/>
              </a:rPr>
              <a:t>Relatório</a:t>
            </a:r>
            <a:r>
              <a:rPr lang="en-US" sz="1000">
                <a:solidFill>
                  <a:srgbClr val="FFFFFF"/>
                </a:solidFill>
                <a:latin typeface="Calibri"/>
                <a:cs typeface="Calibri"/>
              </a:rPr>
              <a:t> de </a:t>
            </a:r>
            <a:r>
              <a:rPr lang="en-US" sz="1000" err="1">
                <a:solidFill>
                  <a:srgbClr val="FFFFFF"/>
                </a:solidFill>
                <a:latin typeface="Calibri"/>
                <a:cs typeface="Calibri"/>
              </a:rPr>
              <a:t>Cadastro</a:t>
            </a:r>
            <a:r>
              <a:rPr lang="en-US" sz="1000">
                <a:solidFill>
                  <a:srgbClr val="FFFFFF"/>
                </a:solidFill>
                <a:latin typeface="Calibri"/>
                <a:cs typeface="Calibri"/>
              </a:rPr>
              <a:t>: https://sisab.saude.gov.br/paginas/acessoRestrito/relatorio/federal/indicadores/indicadorCadastro.xhtml#</a:t>
            </a:r>
          </a:p>
        </p:txBody>
      </p:sp>
    </p:spTree>
    <p:extLst>
      <p:ext uri="{BB962C8B-B14F-4D97-AF65-F5344CB8AC3E}">
        <p14:creationId xmlns:p14="http://schemas.microsoft.com/office/powerpoint/2010/main" val="2113362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354016" y="514351"/>
            <a:ext cx="9333310" cy="628649"/>
          </a:xfr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t-BR" dirty="0">
                <a:solidFill>
                  <a:schemeClr val="bg1"/>
                </a:solidFill>
                <a:latin typeface="+mj-lt"/>
              </a:rPr>
              <a:t>Relatório de Cadastros Não validados </a:t>
            </a:r>
          </a:p>
        </p:txBody>
      </p:sp>
      <p:pic>
        <p:nvPicPr>
          <p:cNvPr id="11" name="Gráfico 19" descr="Gráfico de barras com tendência ascendente">
            <a:extLst>
              <a:ext uri="{FF2B5EF4-FFF2-40B4-BE49-F238E27FC236}">
                <a16:creationId xmlns:a16="http://schemas.microsoft.com/office/drawing/2014/main" id="{F5594AA9-71BD-4A13-9C1C-45E4AC11892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189" y="4273575"/>
            <a:ext cx="914400" cy="914400"/>
          </a:xfrm>
          <a:prstGeom prst="rect">
            <a:avLst/>
          </a:prstGeom>
        </p:spPr>
      </p:pic>
      <p:pic>
        <p:nvPicPr>
          <p:cNvPr id="12" name="Gráfico 23" descr="Olho">
            <a:extLst>
              <a:ext uri="{FF2B5EF4-FFF2-40B4-BE49-F238E27FC236}">
                <a16:creationId xmlns:a16="http://schemas.microsoft.com/office/drawing/2014/main" id="{C497057A-3B8F-4E4E-A0C4-1E83B5474FEB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615" y="5410318"/>
            <a:ext cx="914400" cy="914400"/>
          </a:xfrm>
          <a:prstGeom prst="rect">
            <a:avLst/>
          </a:prstGeom>
        </p:spPr>
      </p:pic>
      <p:pic>
        <p:nvPicPr>
          <p:cNvPr id="13" name="Gráfico 29" descr="Diagrama de Venn">
            <a:extLst>
              <a:ext uri="{FF2B5EF4-FFF2-40B4-BE49-F238E27FC236}">
                <a16:creationId xmlns:a16="http://schemas.microsoft.com/office/drawing/2014/main" id="{1BF4845E-DBD7-419C-9B12-BC845E9404F9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2735" y="1449284"/>
            <a:ext cx="1129489" cy="1129489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1732085" y="1143000"/>
            <a:ext cx="8645396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4411478" y="1199815"/>
            <a:ext cx="560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>
                <a:solidFill>
                  <a:schemeClr val="bg1"/>
                </a:solidFill>
              </a:rPr>
              <a:t>(Apenas ficha de cadastro individual)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997990" y="2167019"/>
            <a:ext cx="560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>
                <a:solidFill>
                  <a:schemeClr val="bg1"/>
                </a:solidFill>
              </a:rPr>
              <a:t>Cadastros invalidados, não convergentes ao CADSUS ou vinculados a outra equipe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028763" y="4426885"/>
            <a:ext cx="5539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 dirty="0">
                <a:solidFill>
                  <a:schemeClr val="bg1"/>
                </a:solidFill>
              </a:rPr>
              <a:t>Relatório não cumulativo com informações do período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028763" y="5556179"/>
            <a:ext cx="5787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>
                <a:solidFill>
                  <a:schemeClr val="bg1"/>
                </a:solidFill>
              </a:rPr>
              <a:t>Gestor Municipal pode detalhar os registros inválidos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8625255" y="2785974"/>
            <a:ext cx="3566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1600">
                <a:solidFill>
                  <a:schemeClr val="bg1"/>
                </a:solidFill>
              </a:rPr>
              <a:t>Não é passível de revisão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1600">
                <a:solidFill>
                  <a:schemeClr val="bg1"/>
                </a:solidFill>
              </a:rPr>
              <a:t>Refere-se as regras de vinculação </a:t>
            </a: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8421565" y="3825715"/>
            <a:ext cx="0" cy="2376795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Gráfico 28" descr="Fechar">
            <a:extLst>
              <a:ext uri="{FF2B5EF4-FFF2-40B4-BE49-F238E27FC236}">
                <a16:creationId xmlns:a16="http://schemas.microsoft.com/office/drawing/2014/main" id="{ECFA3442-59AE-4803-B2B9-673D7AB3162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615" y="2014766"/>
            <a:ext cx="914400" cy="914400"/>
          </a:xfrm>
          <a:prstGeom prst="rect">
            <a:avLst/>
          </a:prstGeom>
        </p:spPr>
      </p:pic>
      <p:pic>
        <p:nvPicPr>
          <p:cNvPr id="23" name="Gráfico 25" descr="Sincronização com a nuvem">
            <a:extLst>
              <a:ext uri="{FF2B5EF4-FFF2-40B4-BE49-F238E27FC236}">
                <a16:creationId xmlns:a16="http://schemas.microsoft.com/office/drawing/2014/main" id="{74B1C01C-D37A-4282-B9E1-AD6036064290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615" y="3166952"/>
            <a:ext cx="914400" cy="914400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1997990" y="3435021"/>
            <a:ext cx="5539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>
                <a:solidFill>
                  <a:schemeClr val="bg1"/>
                </a:solidFill>
              </a:rPr>
              <a:t>Atualizado quadrimestralmente 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519953" y="2438701"/>
            <a:ext cx="367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Atenção: Vinculo em outra equipe</a:t>
            </a:r>
          </a:p>
          <a:p>
            <a:endParaRPr lang="pt-BR">
              <a:solidFill>
                <a:schemeClr val="bg1"/>
              </a:solidFill>
            </a:endParaRPr>
          </a:p>
        </p:txBody>
      </p:sp>
      <p:grpSp>
        <p:nvGrpSpPr>
          <p:cNvPr id="28" name="Agrupar 27"/>
          <p:cNvGrpSpPr/>
          <p:nvPr/>
        </p:nvGrpSpPr>
        <p:grpSpPr>
          <a:xfrm>
            <a:off x="8793946" y="4028164"/>
            <a:ext cx="829338" cy="797442"/>
            <a:chOff x="10277916" y="1214491"/>
            <a:chExt cx="829338" cy="797442"/>
          </a:xfrm>
        </p:grpSpPr>
        <p:pic>
          <p:nvPicPr>
            <p:cNvPr id="29" name="Gráfico 11" descr="Crachá de funcionário">
              <a:extLst>
                <a:ext uri="{FF2B5EF4-FFF2-40B4-BE49-F238E27FC236}">
                  <a16:creationId xmlns:a16="http://schemas.microsoft.com/office/drawing/2014/main" id="{2832DE01-081E-4585-975C-99E690D22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77916" y="1240677"/>
              <a:ext cx="717181" cy="672879"/>
            </a:xfrm>
            <a:prstGeom prst="rect">
              <a:avLst/>
            </a:prstGeom>
          </p:spPr>
        </p:pic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36D42601-EB9C-4316-85FC-2438E358E110}"/>
                </a:ext>
              </a:extLst>
            </p:cNvPr>
            <p:cNvGrpSpPr/>
            <p:nvPr/>
          </p:nvGrpSpPr>
          <p:grpSpPr>
            <a:xfrm>
              <a:off x="10277916" y="1214491"/>
              <a:ext cx="829338" cy="797442"/>
              <a:chOff x="9941443" y="978195"/>
              <a:chExt cx="935665" cy="871869"/>
            </a:xfrm>
          </p:grpSpPr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D4A3DB81-0067-49A9-8035-CB47A2F70C20}"/>
                  </a:ext>
                </a:extLst>
              </p:cNvPr>
              <p:cNvSpPr/>
              <p:nvPr/>
            </p:nvSpPr>
            <p:spPr>
              <a:xfrm>
                <a:off x="9941443" y="978195"/>
                <a:ext cx="935665" cy="871869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cxnSp>
            <p:nvCxnSpPr>
              <p:cNvPr id="32" name="Conector reto 31">
                <a:extLst>
                  <a:ext uri="{FF2B5EF4-FFF2-40B4-BE49-F238E27FC236}">
                    <a16:creationId xmlns:a16="http://schemas.microsoft.com/office/drawing/2014/main" id="{8A90E1D8-FA3D-4167-92A3-51318F48FDBB}"/>
                  </a:ext>
                </a:extLst>
              </p:cNvPr>
              <p:cNvCxnSpPr>
                <a:stCxn id="31" idx="1"/>
                <a:endCxn id="31" idx="5"/>
              </p:cNvCxnSpPr>
              <p:nvPr/>
            </p:nvCxnSpPr>
            <p:spPr>
              <a:xfrm>
                <a:off x="10078468" y="1105877"/>
                <a:ext cx="661615" cy="616505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4" name="Forma Livre: Forma 16">
            <a:extLst>
              <a:ext uri="{FF2B5EF4-FFF2-40B4-BE49-F238E27FC236}">
                <a16:creationId xmlns:a16="http://schemas.microsoft.com/office/drawing/2014/main" id="{B14E2CE8-BCBA-4EAC-85BB-8A5DB82847DD}"/>
              </a:ext>
            </a:extLst>
          </p:cNvPr>
          <p:cNvSpPr/>
          <p:nvPr/>
        </p:nvSpPr>
        <p:spPr>
          <a:xfrm>
            <a:off x="9691557" y="4165319"/>
            <a:ext cx="2317508" cy="445686"/>
          </a:xfrm>
          <a:custGeom>
            <a:avLst/>
            <a:gdLst>
              <a:gd name="connsiteX0" fmla="*/ 0 w 2443748"/>
              <a:gd name="connsiteY0" fmla="*/ 0 h 2881198"/>
              <a:gd name="connsiteX1" fmla="*/ 2443748 w 2443748"/>
              <a:gd name="connsiteY1" fmla="*/ 0 h 2881198"/>
              <a:gd name="connsiteX2" fmla="*/ 2443748 w 2443748"/>
              <a:gd name="connsiteY2" fmla="*/ 2881198 h 2881198"/>
              <a:gd name="connsiteX3" fmla="*/ 0 w 2443748"/>
              <a:gd name="connsiteY3" fmla="*/ 2881198 h 2881198"/>
              <a:gd name="connsiteX4" fmla="*/ 0 w 2443748"/>
              <a:gd name="connsiteY4" fmla="*/ 0 h 288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748" h="2881198">
                <a:moveTo>
                  <a:pt x="0" y="0"/>
                </a:moveTo>
                <a:lnTo>
                  <a:pt x="2443748" y="0"/>
                </a:lnTo>
                <a:lnTo>
                  <a:pt x="2443748" y="2881198"/>
                </a:lnTo>
                <a:lnTo>
                  <a:pt x="0" y="288119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CPF/CNS inválidos ou diferentes do CADSUS</a:t>
            </a:r>
          </a:p>
        </p:txBody>
      </p:sp>
      <p:grpSp>
        <p:nvGrpSpPr>
          <p:cNvPr id="36" name="Agrupar 35"/>
          <p:cNvGrpSpPr/>
          <p:nvPr/>
        </p:nvGrpSpPr>
        <p:grpSpPr>
          <a:xfrm>
            <a:off x="8793946" y="5153664"/>
            <a:ext cx="829338" cy="805030"/>
            <a:chOff x="10258479" y="2813540"/>
            <a:chExt cx="829338" cy="805030"/>
          </a:xfrm>
        </p:grpSpPr>
        <p:grpSp>
          <p:nvGrpSpPr>
            <p:cNvPr id="37" name="Agrupar 36">
              <a:extLst>
                <a:ext uri="{FF2B5EF4-FFF2-40B4-BE49-F238E27FC236}">
                  <a16:creationId xmlns:a16="http://schemas.microsoft.com/office/drawing/2014/main" id="{D0DF5CAA-8E0F-4CE3-9EFA-DBF4E053BF53}"/>
                </a:ext>
              </a:extLst>
            </p:cNvPr>
            <p:cNvGrpSpPr/>
            <p:nvPr/>
          </p:nvGrpSpPr>
          <p:grpSpPr>
            <a:xfrm>
              <a:off x="10258479" y="2813540"/>
              <a:ext cx="829338" cy="797442"/>
              <a:chOff x="9941443" y="978195"/>
              <a:chExt cx="935665" cy="871869"/>
            </a:xfrm>
          </p:grpSpPr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03859B04-AB3F-4B21-A326-F293D1DA6B1C}"/>
                  </a:ext>
                </a:extLst>
              </p:cNvPr>
              <p:cNvSpPr/>
              <p:nvPr/>
            </p:nvSpPr>
            <p:spPr>
              <a:xfrm>
                <a:off x="9941443" y="978195"/>
                <a:ext cx="935665" cy="871869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cxnSp>
            <p:nvCxnSpPr>
              <p:cNvPr id="40" name="Conector reto 39">
                <a:extLst>
                  <a:ext uri="{FF2B5EF4-FFF2-40B4-BE49-F238E27FC236}">
                    <a16:creationId xmlns:a16="http://schemas.microsoft.com/office/drawing/2014/main" id="{48A6F483-09A0-46C7-A821-C6C32CA87CAB}"/>
                  </a:ext>
                </a:extLst>
              </p:cNvPr>
              <p:cNvCxnSpPr>
                <a:stCxn id="39" idx="1"/>
                <a:endCxn id="39" idx="5"/>
              </p:cNvCxnSpPr>
              <p:nvPr/>
            </p:nvCxnSpPr>
            <p:spPr>
              <a:xfrm>
                <a:off x="10078468" y="1105877"/>
                <a:ext cx="661615" cy="616505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38" name="Gráfico 20" descr="Calendário diário">
              <a:extLst>
                <a:ext uri="{FF2B5EF4-FFF2-40B4-BE49-F238E27FC236}">
                  <a16:creationId xmlns:a16="http://schemas.microsoft.com/office/drawing/2014/main" id="{DC2A0239-A0D1-44C7-A93A-E442973E6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97352" y="2828105"/>
              <a:ext cx="790465" cy="790465"/>
            </a:xfrm>
            <a:prstGeom prst="rect">
              <a:avLst/>
            </a:prstGeom>
          </p:spPr>
        </p:pic>
      </p:grpSp>
      <p:sp>
        <p:nvSpPr>
          <p:cNvPr id="41" name="Forma Livre: Forma 16">
            <a:extLst>
              <a:ext uri="{FF2B5EF4-FFF2-40B4-BE49-F238E27FC236}">
                <a16:creationId xmlns:a16="http://schemas.microsoft.com/office/drawing/2014/main" id="{B14E2CE8-BCBA-4EAC-85BB-8A5DB82847DD}"/>
              </a:ext>
            </a:extLst>
          </p:cNvPr>
          <p:cNvSpPr/>
          <p:nvPr/>
        </p:nvSpPr>
        <p:spPr>
          <a:xfrm>
            <a:off x="9691557" y="5340618"/>
            <a:ext cx="2317508" cy="445686"/>
          </a:xfrm>
          <a:custGeom>
            <a:avLst/>
            <a:gdLst>
              <a:gd name="connsiteX0" fmla="*/ 0 w 2443748"/>
              <a:gd name="connsiteY0" fmla="*/ 0 h 2881198"/>
              <a:gd name="connsiteX1" fmla="*/ 2443748 w 2443748"/>
              <a:gd name="connsiteY1" fmla="*/ 0 h 2881198"/>
              <a:gd name="connsiteX2" fmla="*/ 2443748 w 2443748"/>
              <a:gd name="connsiteY2" fmla="*/ 2881198 h 2881198"/>
              <a:gd name="connsiteX3" fmla="*/ 0 w 2443748"/>
              <a:gd name="connsiteY3" fmla="*/ 2881198 h 2881198"/>
              <a:gd name="connsiteX4" fmla="*/ 0 w 2443748"/>
              <a:gd name="connsiteY4" fmla="*/ 0 h 288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748" h="2881198">
                <a:moveTo>
                  <a:pt x="0" y="0"/>
                </a:moveTo>
                <a:lnTo>
                  <a:pt x="2443748" y="0"/>
                </a:lnTo>
                <a:lnTo>
                  <a:pt x="2443748" y="2881198"/>
                </a:lnTo>
                <a:lnTo>
                  <a:pt x="0" y="288119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711200">
              <a:spcBef>
                <a:spcPct val="0"/>
              </a:spcBef>
              <a:spcAft>
                <a:spcPct val="35000"/>
              </a:spcAft>
              <a:defRPr/>
            </a:pPr>
            <a:r>
              <a:rPr lang="pt-BR" sz="1600" kern="0">
                <a:solidFill>
                  <a:schemeClr val="bg1"/>
                </a:solidFill>
              </a:rPr>
              <a:t>Data de Nascimento diferente do CADSUS</a:t>
            </a:r>
          </a:p>
        </p:txBody>
      </p:sp>
    </p:spTree>
    <p:extLst>
      <p:ext uri="{BB962C8B-B14F-4D97-AF65-F5344CB8AC3E}">
        <p14:creationId xmlns:p14="http://schemas.microsoft.com/office/powerpoint/2010/main" val="148548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cs typeface="+mn-cs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195446" y="2174019"/>
            <a:ext cx="8086909" cy="3733800"/>
            <a:chOff x="1027447" y="505327"/>
            <a:chExt cx="8982075" cy="3733800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6B3C4DC4-DBC1-44DF-A84A-93C206110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7447" y="505327"/>
              <a:ext cx="8982075" cy="3733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Retângulo Arredondado 8"/>
            <p:cNvSpPr/>
            <p:nvPr/>
          </p:nvSpPr>
          <p:spPr>
            <a:xfrm>
              <a:off x="9258300" y="3238500"/>
              <a:ext cx="571500" cy="556260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411465C5-2957-4997-A640-8BFC75A36429}"/>
              </a:ext>
            </a:extLst>
          </p:cNvPr>
          <p:cNvSpPr txBox="1">
            <a:spLocks/>
          </p:cNvSpPr>
          <p:nvPr/>
        </p:nvSpPr>
        <p:spPr>
          <a:xfrm>
            <a:off x="8523618" y="2174019"/>
            <a:ext cx="3363581" cy="1672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Granularidade Brasil até equipe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Atualizado quadrimestralmente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Não cumulativo – informação do quadrimestre selecionado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E181C88-5065-4B27-8342-D0A88B9E3B39}"/>
              </a:ext>
            </a:extLst>
          </p:cNvPr>
          <p:cNvSpPr/>
          <p:nvPr/>
        </p:nvSpPr>
        <p:spPr>
          <a:xfrm>
            <a:off x="8664269" y="3964370"/>
            <a:ext cx="3332285" cy="2332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1600" b="1" dirty="0">
                <a:solidFill>
                  <a:schemeClr val="bg1"/>
                </a:solidFill>
              </a:rPr>
              <a:t>Detalhamento por tipo de invalidação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BR" sz="1400" b="1" dirty="0">
                <a:solidFill>
                  <a:schemeClr val="bg1"/>
                </a:solidFill>
              </a:rPr>
              <a:t>CNS inválido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BR" sz="1400" b="1" dirty="0">
                <a:solidFill>
                  <a:schemeClr val="bg1"/>
                </a:solidFill>
              </a:rPr>
              <a:t>CNS não consta no CADSUS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BR" sz="1400" b="1" dirty="0">
                <a:solidFill>
                  <a:schemeClr val="bg1"/>
                </a:solidFill>
              </a:rPr>
              <a:t>Data de Nascimento Divergente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BR" sz="1400" b="1" dirty="0">
                <a:solidFill>
                  <a:schemeClr val="bg1"/>
                </a:solidFill>
              </a:rPr>
              <a:t>Possui vínculo com outra equipe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411465C5-2957-4997-A640-8BFC75A36429}"/>
              </a:ext>
            </a:extLst>
          </p:cNvPr>
          <p:cNvSpPr txBox="1">
            <a:spLocks/>
          </p:cNvSpPr>
          <p:nvPr/>
        </p:nvSpPr>
        <p:spPr>
          <a:xfrm>
            <a:off x="4325815" y="6074749"/>
            <a:ext cx="4197803" cy="587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kumimoji="0" sz="1600" b="1" i="0" u="none" strike="noStrike" cap="none" spc="0" normalizeH="0" baseline="0">
                <a:ln>
                  <a:noFill/>
                </a:ln>
                <a:gradFill>
                  <a:gsLst>
                    <a:gs pos="34000">
                      <a:sysClr val="window" lastClr="FFFFFF">
                        <a:lumMod val="93000"/>
                      </a:sysClr>
                    </a:gs>
                    <a:gs pos="0">
                      <a:sysClr val="windowText" lastClr="000000">
                        <a:lumMod val="25000"/>
                        <a:lumOff val="75000"/>
                      </a:sysClr>
                    </a:gs>
                    <a:gs pos="100000">
                      <a:sysClr val="window" lastClr="FFFFFF"/>
                    </a:gs>
                  </a:gsLst>
                  <a:lin ang="4800000" scaled="0"/>
                </a:gradFill>
                <a:effectLst/>
                <a:uLnTx/>
                <a:uFillTx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pt-BR">
                <a:solidFill>
                  <a:schemeClr val="bg1"/>
                </a:solidFill>
              </a:rPr>
              <a:t>OBS.: Selecione ícone para detalhar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422031" y="380160"/>
            <a:ext cx="10638692" cy="6572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+mn-lt"/>
              </a:rPr>
              <a:t>Painel de Cadastros Não Validados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1479537" y="928521"/>
            <a:ext cx="8523679" cy="21660"/>
          </a:xfrm>
          <a:prstGeom prst="line">
            <a:avLst/>
          </a:prstGeom>
          <a:ln cap="rnd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3033347" y="1012629"/>
            <a:ext cx="5249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Quantidade de Cadastros Individuais Invalidados</a:t>
            </a:r>
          </a:p>
        </p:txBody>
      </p:sp>
      <p:pic>
        <p:nvPicPr>
          <p:cNvPr id="14" name="Gráfico 6" descr="Lupa">
            <a:extLst>
              <a:ext uri="{FF2B5EF4-FFF2-40B4-BE49-F238E27FC236}">
                <a16:creationId xmlns:a16="http://schemas.microsoft.com/office/drawing/2014/main" id="{8A5E0C39-00EB-44D7-B551-2758D6C6147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2370" y="6059524"/>
            <a:ext cx="602548" cy="60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5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cs typeface="+mn-cs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A10B105-B3D8-4419-A605-0B62C4426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75" y="2029543"/>
            <a:ext cx="8304028" cy="3859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68E673B7-A3D4-4C06-8249-9AB897A194F0}"/>
              </a:ext>
            </a:extLst>
          </p:cNvPr>
          <p:cNvSpPr txBox="1">
            <a:spLocks/>
          </p:cNvSpPr>
          <p:nvPr/>
        </p:nvSpPr>
        <p:spPr>
          <a:xfrm>
            <a:off x="8940960" y="3241720"/>
            <a:ext cx="3080423" cy="1138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800" dirty="0">
                <a:solidFill>
                  <a:schemeClr val="bg1"/>
                </a:solidFill>
                <a:ea typeface="+mn-lt"/>
                <a:cs typeface="+mn-lt"/>
              </a:rPr>
              <a:t>Apresenta o detalhamento de cada registro não válido da equipe e o motivo da invalidação</a:t>
            </a:r>
            <a:endParaRPr lang="en-US" sz="18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EFA775A-AEBC-41CF-90A9-549C325F4B55}"/>
              </a:ext>
            </a:extLst>
          </p:cNvPr>
          <p:cNvSpPr/>
          <p:nvPr/>
        </p:nvSpPr>
        <p:spPr>
          <a:xfrm>
            <a:off x="9207580" y="4786356"/>
            <a:ext cx="2547182" cy="885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sz="1800" dirty="0">
                <a:solidFill>
                  <a:schemeClr val="bg1"/>
                </a:solidFill>
                <a:ea typeface="+mn-lt"/>
                <a:cs typeface="+mn-lt"/>
              </a:rPr>
              <a:t>Disponível a nível Equipe ou CNES + Equipe </a:t>
            </a:r>
          </a:p>
        </p:txBody>
      </p:sp>
      <p:pic>
        <p:nvPicPr>
          <p:cNvPr id="21" name="Gráfico 6" descr="Lupa">
            <a:extLst>
              <a:ext uri="{FF2B5EF4-FFF2-40B4-BE49-F238E27FC236}">
                <a16:creationId xmlns:a16="http://schemas.microsoft.com/office/drawing/2014/main" id="{8A5E0C39-00EB-44D7-B551-2758D6C6147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4794" y="1869121"/>
            <a:ext cx="419985" cy="419985"/>
          </a:xfrm>
          <a:prstGeom prst="rect">
            <a:avLst/>
          </a:prstGeom>
        </p:spPr>
      </p:pic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411465C5-2957-4997-A640-8BFC75A36429}"/>
              </a:ext>
            </a:extLst>
          </p:cNvPr>
          <p:cNvSpPr txBox="1">
            <a:spLocks/>
          </p:cNvSpPr>
          <p:nvPr/>
        </p:nvSpPr>
        <p:spPr>
          <a:xfrm>
            <a:off x="9619671" y="1893603"/>
            <a:ext cx="1723000" cy="1010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cs typeface="+mn-lt"/>
              </a:rPr>
              <a:t>Selecionado o ícone na coluna </a:t>
            </a:r>
            <a:r>
              <a:rPr kumimoji="0" lang="pt-BR" sz="18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cs typeface="+mn-lt"/>
              </a:rPr>
              <a:t>Detalhar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lt"/>
              <a:cs typeface="+mn-lt"/>
            </a:endParaRPr>
          </a:p>
        </p:txBody>
      </p:sp>
      <p:sp>
        <p:nvSpPr>
          <p:cNvPr id="10" name="Espaço Reservado para Texto 2"/>
          <p:cNvSpPr txBox="1">
            <a:spLocks/>
          </p:cNvSpPr>
          <p:nvPr/>
        </p:nvSpPr>
        <p:spPr>
          <a:xfrm>
            <a:off x="422031" y="340404"/>
            <a:ext cx="10638692" cy="6572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+mn-lt"/>
              </a:rPr>
              <a:t>Cadastros Não Validados: detalhamento</a:t>
            </a: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1516649" y="931985"/>
            <a:ext cx="8523679" cy="2166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050115" y="1047193"/>
            <a:ext cx="589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lvl="0" indent="-11113" algn="ctr" defTabSz="457200">
              <a:defRPr/>
            </a:pPr>
            <a:r>
              <a:rPr lang="pt-BR" sz="1800" kern="0" dirty="0">
                <a:solidFill>
                  <a:schemeClr val="bg1"/>
                </a:solidFill>
                <a:latin typeface="Corbel"/>
                <a:ea typeface="+mn-lt"/>
                <a:cs typeface="+mn-lt"/>
              </a:rPr>
              <a:t>Detalhamento disponível apenas para Gestor Municipal</a:t>
            </a:r>
            <a:endParaRPr lang="pt-BR" sz="1800" kern="0" dirty="0">
              <a:solidFill>
                <a:schemeClr val="bg1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9532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7F7A123-44E9-4D68-99D8-D0D9EC53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34</a:t>
            </a:fld>
            <a:endParaRPr lang="pt-BR"/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08B568F3-9136-41B4-9CC2-E847AAB81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5175" y="395271"/>
            <a:ext cx="8121649" cy="1247775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+mn-lt"/>
              </a:rPr>
              <a:t>Processo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Validação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id="{A75B74FC-3892-4BDE-A21C-4FC25E4ACA81}"/>
              </a:ext>
            </a:extLst>
          </p:cNvPr>
          <p:cNvSpPr txBox="1">
            <a:spLocks/>
          </p:cNvSpPr>
          <p:nvPr/>
        </p:nvSpPr>
        <p:spPr>
          <a:xfrm>
            <a:off x="238126" y="1352697"/>
            <a:ext cx="5489574" cy="52220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anose="020B0604020202020204" pitchFamily="34" charset="0"/>
              <a:buNone/>
            </a:pPr>
            <a:r>
              <a:rPr lang="pt-BR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Ocorre a partir do 10º dia útil após o fechamento da competência e necessita em torno de 10 dias para finalizar o processamento​</a:t>
            </a:r>
          </a:p>
          <a:p>
            <a:pPr marL="0" indent="0">
              <a:buClrTx/>
              <a:buFont typeface="Arial" panose="020B0604020202020204" pitchFamily="34" charset="0"/>
              <a:buNone/>
            </a:pPr>
            <a:r>
              <a:rPr lang="pt-BR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Ocorre no cabeçalho do registro/ficha e considera inválido quando verificado :​</a:t>
            </a:r>
            <a:endParaRPr lang="pt-BR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ClrTx/>
              <a:buFont typeface="Arial" panose="020B0604020202020204" pitchFamily="34" charset="0"/>
              <a:buNone/>
            </a:pPr>
            <a:endParaRPr lang="pt-BR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arenR"/>
            </a:pPr>
            <a:r>
              <a:rPr lang="pt-BR" sz="1600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Ficha duplicada </a:t>
            </a:r>
            <a:r>
              <a:rPr lang="pt-B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ficha já enviada em outro momento​;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arenR"/>
            </a:pPr>
            <a:r>
              <a:rPr lang="pt-BR" sz="1600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 inválida  </a:t>
            </a:r>
            <a:r>
              <a:rPr lang="pt-B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data futura (posterior ao envio) ou fora do período  de envio;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arenR"/>
            </a:pPr>
            <a:r>
              <a:rPr lang="pt-B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Inconsistência no SCNES:​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pt-BR" sz="1600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CNES</a:t>
            </a:r>
            <a:r>
              <a:rPr lang="pt-BR" sz="1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O número informado não refere-se a um tipo de unidade da APS,  não existe ou não está ativo na competência;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pt-BR" sz="1600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INE </a:t>
            </a:r>
            <a:r>
              <a:rPr lang="pt-BR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pt-B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número informado não existe ou não está ativo na competência​;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pt-BR" sz="1600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CNS/CBO Profissional </a:t>
            </a:r>
            <a:r>
              <a:rPr lang="pt-B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O CNS e/ou CBO do profissional informado  diverge dos dados cadastrados em unidade da APS ;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pt-BR" sz="1600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CBO Incompatível </a:t>
            </a:r>
            <a:r>
              <a:rPr lang="pt-B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O CBO informado não está apto a preencher a ficha.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D22B3AE-EB3E-45B6-A3F8-B810E74CC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1" t="1092" r="1051" b="1276"/>
          <a:stretch/>
        </p:blipFill>
        <p:spPr>
          <a:xfrm>
            <a:off x="5727700" y="1439989"/>
            <a:ext cx="6464300" cy="471236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8858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35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262062" y="377302"/>
            <a:ext cx="9685736" cy="780328"/>
          </a:xfrm>
        </p:spPr>
        <p:txBody>
          <a:bodyPr/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+mn-lt"/>
              </a:rPr>
              <a:t>O resultado das validações pode ser acompanhado através do Relatório de Validação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6"/>
          </p:nvPr>
        </p:nvSpPr>
        <p:spPr>
          <a:xfrm>
            <a:off x="2620643" y="1915423"/>
            <a:ext cx="7445088" cy="79712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</a:rPr>
              <a:t>Relatório gerencial dos dados enviados pelos municípios.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</a:rPr>
              <a:t>Identifica os dados recebidos e detalha a validação executada. ​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133475" y="1466850"/>
            <a:ext cx="9685736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AutoShape 2" descr="data:image/jpg;base64,%20/9j/4AAQSkZJRgABAQEAYABgAAD/2wBDAAUDBAQEAwUEBAQFBQUGBwwIBwcHBw8LCwkMEQ8SEhEPERETFhwXExQaFRERGCEYGh0dHx8fExciJCIeJBweHx7/2wBDAQUFBQcGBw4ICA4eFBEUHh4eHh4eHh4eHh4eHh4eHh4eHh4eHh4eHh4eHh4eHh4eHh4eHh4eHh4eHh4eHh4eHh7/wAARCAFaA4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Cooor7U/PwooooAdGjSSJHGu53YKo9SeBXW3Hw812G9t7PztPkmld4nWO5DGGRIzIUcDodoNcnCwjmSRl3hWDFScbgD0r0uT4k6SLixmTR76Z7eWRzJczI8katC8YiRgM7Mvu+Yk8VhWlVVvZrv8A8A6sNGjJv2rtt/wTlNU8Hatp2gpq9xJZlDFHM9us6maOOT7jFOuDx+dWJPAOvRavpemTC3jl1KAzQs0nyqAu4hj2IHatdPHWhtoFrpl1ot9dKghV0lnR0iCEFjCSNyk46E4GTV+H4qWc2pQ3174f8qW2vZLiFrSQA7XQqwbdn5sbenHHSsXPEa2j3/4HU1VPC6Xl2/4PQ4jxN4cvNBW1knuLO6t7tWaGe1mEiNtOGGfUGsWut+IXiu18SxadHb294Gs1kDT3bo0kgZshfkAUAc447muSropObgufc5a6gpv2ewUUUVqZBU9l/rT9Kgqey/1p+lOO4pbGzpmlalqhkGnWM92Y8b/KTdtz0z+RqPUbC9024Fvf2sttKVDBJFwcHv8Aoa2fBWvWehvdNeW80wmCBfLVDjGc53fWq3i/VrbWdVW7tYZIYxCqbZFUHIJP8PHejmn7S1tB8lP2XNf3uxjUUUVqYhRRRQAUUUUAFFFFABRRRQAUUUUAFFFFABRRRQAUUUUAFFFFABRRRQAUUUUAFFFFABRRRQAUUUUAFFFFABRRRQAUUUUAFFFFABRRRQAUUUUAFFFFABRRRQAUUUUAFFFFABRRRQAUUUUAFFFFABRRRQAUUUUAFFFFABRRRQAUUUUAFFFFABRRRQAUUUUAFFFFABRRRQAUUUUAFFFFABRRRQAUUUUAFFFFABV9NG1ZmdV065LIiyMPLOQrAlT+IBx9KpxMiyo0i70DAsueozyK6uTxik8q3Fxp48+KaKWMxtgHymYxhvYbgDj0rOpKa+FXNKcYO/M7GB/Y2reWkn9nXOx1DKfLOCCAQfxBB/GkfSNURmVtPuAVcRsNh4bBO364U/ka3U8YP5So1pwqRqApADbY0TJ45+4SPTcabbeKxa3F40dq00d3MZnWTaCDtYDG0Y4LAg+1Z89a3wmqhQ/mZhnStSF0lqbGcTyKWSPZ8xAGScfTmhtJ1RY5ZGsLgLCSshKH5SMZz+Y/OtGfXIZdcXUmhmIMLxPH8owGiMfykDnrnmrE3ihJDE5siHtoXt7bEnAjaIR/N6sAM57k89KrmqaaEqNLXUxm0nU1u/sZsZxcbS3l7fmwOpxSJpeougdLG4ZT5hDBCQdn3/8AvnvWm+vQtqsV75EoZYikr/Lvnyed4xtbjjpk9etXk8ZeTAIbTTYrdIRm1Cn/AFbH75PqDxx7UnOrbSI1Cj1kYKaNqzx+YunXLJuVMhD95vuj6mkk0nU4xK0lhOoiAMhKcKD0z+R/KtX/AISfbqM15DYogku4bgR7uFEaOm3PXkP17Ypg162Sx+wrZyPapB5McUjAhjliGbjggtxt/qafNV7C5KXczItK1KX7P5djO/2n/U4TPmcZ49eOapnrXSaX4nGm2kJgsxNewJtt558HyenAxyRweD0zxWFqE0VxfzzwQ+TFJIzJHnOwE5xVRlNt3WhE4wUU4vU83/4WBon/AD73/wD37X/4qj/hYGif8+9//wB+1/8Aiq80t4vOl2bgnBOT04FWzpkiqC0ijJ59hXzqzGv5H1DyvDLuegf8LA0T/n3v/wDv2v8A8VR/wsDRP+fe/wD+/a//ABVefDTyzlVkJw2Dx0HGT+tLHpzb3jYMzqp6cDOcDnvR/aNfyD+y8N5/eegf8LA0T/n3v/8Av2v/AMVR/wALA0T/AJ97/wD79r/8VXmt1D5LKN27Oeox0qGl/aVfyH/ZWH8/vPUP+FgaJ/z73/8A37X/AOKo/wCFgaJ/z73/AP37X/4qvL6KP7Sr+Qf2Th/P7z1D/hYGif8APvf/APftf/iqP+FgaJ/z73//AH7X/wCKry+ij+0q/kH9k4fz+89Q/wCFgaJ/z73/AP37X/4qj/hYGif8+9//AN+1/wDiq8voo/tKv5B/ZOH8/vPUP+FgaJ/z73//AH7X/wCKrqfhneSeOdcl0rw9YXU11FCZmWQxxjaDjqWrwavff2HP+Sp6j/2DH/8AQhTWZ1076CeUYdq2v3noP/CtfG3/AEBD/wCBMP8A8XR/wrXxt/0BD/4Ew/8AxdfRNxcW9tH5lzPFBHnG6Rwoz9TT43SRFeN1dGGVZTkEexrT+163Zfj/AJkf2Hh/5n+H+R85/wDCtfG3/QEP/gTD/wDF0f8ACtfG3/QEP/gTD/8AF19FxSRyqWjkVwCVJU5GR1FOJABJOAOpo/tet2X4/wCYf2Hh/wCZ/h/kfOX/AArXxt/0BD/4Ew//ABdH/CtfG3/QEP8A4Ew//F19FwyRzQpNC6yRuoZGU5DA8gin0f2vW7L8f8w/sPD/AMz/AA/yPnH/AIVr42/6Ah/8CYf/AIuj/hWvjb/oCH/wJh/+Lr6Ooo/tet2X4/5h/YeH/mf4f5Hzj/wrXxt/0BD/AOBMP/xdH/CtfG3/AEBD/wCBMP8A8XX0dRR/a9bsvx/zD+w8P/M/w/yPnH/hWvjb/oCH/wACYf8A4uj/AIVr42/6Ah/8CYf/AIuvo6ij+163Zfj/AJh/YeH/AJn+H+R84/8ACtfG3/QEP/gTD/8AF0f8K18bf9AQ/wDgTD/8XX0dRR/a9bsvx/zD+w8P/M/w/wAj5x/4Vr42/wCgIf8AwJh/+Lo/4Vr42/6Ah/8AAmH/AOLr6Ooo/tet2X4/5h/YeH/mf4f5Hzj/AMK18bf9AQ/+BMP/AMXR/wAK18bf9AQ/+BMP/wAXX0dRR/a9bsvx/wAw/sPD/wAz/D/I+cf+Fa+Nv+gIf/AmH/4uj/hWvjb/AKAh/wDAmH/4uvo6ij+163Zfj/mH9h4f+Z/h/kfOP/CtfG3/AEBD/wCBMP8A8XR/wrXxt/0BD/4Ew/8AxdfR1FH9r1uy/H/MP7Dw/wDM/wAP8j5x/wCFa+Nv+gIf/AmH/wCLo/4Vr42/6Ah/8CYf/i6+jqKP7Xrdl+P+Yf2Hh/5n+H+R84/8K18bf9AQ/wDgTD/8XR/wrXxt/wBAQ/8AgTD/APF19HUUf2vW7L8f8w/sPD/zP8P8j5x/4Vr42/6Ah/8AAmH/AOLo/wCFa+Nv+gIf/AmH/wCLr6Ooo/tet2X4/wCYf2Hh/wCZ/h/kfOP/AArXxt/0BD/4Ew//ABdH/CtfG3/QEP8A4Ew//F19HUUf2vW7L8f8w/sPD/zP8P8AI+cf+Fa+Nv8AoCH/AMCYf/i6P+Fa+Nv+gIf/AAJh/wDi6+jqKP7Xrdl+P+Yf2Hh/5n+H+R84/wDCtfG3/QEP/gTD/wDF0f8ACtfG3/QEP/gTD/8AF19HUUf2vW7L8f8AMP7Dw/8AM/w/yPnH/hWvjb/oCH/wJh/+Lo/4Vr42/wCgIf8AwJh/+Lr6Ooo/tet2X4/5h/YeH/mf4f5Hzj/wrXxt/wBAQ/8AgTD/APF0f8K18bf9AQ/+BMP/AMXX0dRR/a9bsvx/zD+w8P8AzP8AD/I+cf8AhWvjb/oCH/wJh/8Ai6P+Fa+Nv+gIf/AmH/4uvo6ij+163Zfj/mH9h4f+Z/h/kfOP/CtfG3/QEP8A4Ew//F0f8K18bf8AQEP/AIEw/wDxdfR1FH9r1uy/H/MP7Dw/8z/D/I+cf+Fa+Nv+gIf/AAJh/wDi6P8AhWvjb/oCH/wJh/8Ai6+jqKP7Xrdl+P8AmH9h4f8Amf4f5Hzj/wAK18bf9AQ/+BMP/wAXR/wrXxt/0BD/AOBMP/xdfR1FH9r1uy/H/MP7Dw/8z/D/ACPnH/hWvjb/AKAh/wDAmH/4uj/hWvjb/oCH/wACYf8A4uvo6ij+163Zfj/mH9h4f+Z/h/kfOP8AwrXxt/0BD/4Ew/8AxdH/AArXxt/0BD/4Ew//ABdfR1FH9r1uy/H/ADD+w8P/ADP8P8j5x/4Vr42/6Ah/8CYf/i6P+Fa+Nv8AoCH/AMCYf/i6+jqKP7Xrdl+P+Yf2Hh/5n+H+R84/8K18bf8AQEP/AIEw/wDxdH/CtfG3/QEP/gTD/wDF19HUUf2vW7L8f8w/sPD/AMz/AA/yPnH/AIVr42/6Ah/8CYf/AIuj/hWvjb/oCH/wJh/+Lr6Ooo/tet2X4/5h/YeH/mf4f5Hzj/wrXxt/0BD/AOBMP/xdH/CtfG3/AEBD/wCBMP8A8XX0dRR/a9bsvx/zD+w8P/M/w/yPnH/hWvjb/oCH/wACYf8A4uj/AIVr42/6Ah/8CYf/AIuvo6ij+163Zfj/AJh/YeH/AJn+H+R84/8ACtfG3/QEP/gTD/8AF0f8K18bf9AQ/wDgTD/8XX0dRR/a9bsvx/zD+w8P/M/w/wAj5x/4Vr42/wCgIf8AwJh/+Lo/4Vr42/6Ah/8AAmH/AOLr6Ooo/tet2X4/5h/YeH/mf4f5Hzj/AMK18bf9AQ/+BMP/AMXR/wAK18bf9AQ/+BMP/wAXX0dRR/a9bsvx/wAw/sPD/wAz/D/I+cf+Fa+Nv+gIf/AmH/4uj/hWvjb/AKAh/wDAmH/4uvo6ij+163Zfj/mH9h4f+Z/h/kfOP/CtfG3/AEBD/wCBMP8A8XR/wrXxt/0BD/4Ew/8AxdfR1FH9r1uy/H/MP7Dw/wDM/wAP8j5x/wCFa+Nv+gIf/AmH/wCLo/4Vr42/6Ah/8CYf/i6+jqKP7Xrdl+P+Yf2Hh/5n+H+R84/8K18bf9AQ/wDgTD/8XR/wrXxt/wBAQ/8AgTD/APF19HUUf2vW7L8f8w/sPD/zP8P8j5x/4Vr42/6Ah/8AAmH/AOLo/wCFa+Nv+gIf/AmH/wCLr6Ooo/tet2X4/wCYf2Hh/wCZ/h/kfOP/AArXxt/0BD/4Ew//ABdH/CtfG3/QEP8A4Ew//F19HUUf2vW7L8f8w/sPD/zP8P8AI+cf+Fa+Nv8AoCH/AMCYf/i6P+Fa+Nv+gIf/AAJh/wDi6+jqKP7Xrdl+P+Yf2Hh/5n+H+R84/wDCtfG3/QEP/gTD/wDF0f8ACtfG3/QEP/gTD/8AF19HUUf2vW7L8f8AMP7Dw/8AM/w/yPnH/hWvjb/oCH/wJh/+Lo/4Vr42/wCgIf8AwJh/+Lr6Ooo/tet2X4/5h/YeH/mf4f5Hzj/wrXxt/wBAQ/8AgTD/APF0f8K18bf9AQ/+BMP/AMXX0dRR/a9bsvx/zD+w8P8AzP8AD/I+cf8AhWvjb/oCH/wJh/8Ai6P+Fa+Nv+gIf/AmH/4uvo6ij+163Zfj/mH9h4f+Z/h/kfOP/CtfG3/QEP8A4Ew//F0f8K18bf8AQEP/AIEw/wDxdfR1FH9r1uy/H/MP7Dw/8z/D/I+cf+Fa+Nv+gIf/AAJh/wDi6P8AhWvjb/oCH/wJh/8Ai6+jqKP7Xrdl+P8AmH9h4f8Amf4f5Hzj/wAK18bf9AQ/+BMP/wAXR/wrXxt/0BD/AOBMP/xdfR1FH9r1uy/H/MP7Dw/8z/D/ACPnH/hWvjb/AKAh/wDAmH/4uj/hWvjb/oCH/wACYf8A4uvo6ij+163Zfj/mH9h4f+Z/h/kfOP8AwrXxt/0BD/4Ew/8AxdH/AArXxt/0BD/4Ew//ABdfR1FH9r1uy/H/ADD+w8P/ADP8P8j5x/4Vr42/6Ah/8CYf/i6P+Fa+Nv8AoCH/AMCYf/i6+jqKP7Xrdl+P+Yf2Hh/5n+H+R+W3lyf3TS7ZfRqugEkADJPAFX9T0XV9Mghn1HTbu0inGYnliKhvpmvMsercxD55zkyHPXJPNB88oqEuVUkgZ6E1dKsEDFSFPQ44NSyWd1HKYmt5Q4j80rtOQm3du+mOc0CuZhSVjlgxPvSeW/8AdNXaKLDuUvLf+6aPLf8AumrtFFguUvLf+6aPLf8AumrtFFguUvLf+6aPLf8AumrtFFguUvLf+6a97/YeVl+KWo5Uj/iWP/6EK8Rr3f8AYn/5KfqH/YNb/wBCFA09T6Z+JFhdajFoVva2VjduNWDFL6Ay24At5+ZFHbkYPqRXK6j/AMJB4b1DTNH06e6DRSrcutvDJ9llWWdjJEihSAqL/eYYBGBXqwo+b3qVo7mj1R5ndf8ACRPBfrbXmqWK29tfXMS20ITzZUcmMH5ec46dWBp4vPFl145MNxqBtLXYvl2htZmW4iMALHcB5YbeT94ggjGK9J596Pmx3otpYd9Tk/AUjR+GLFFe98+HRrINbTQsiRMIyPlyB8xIIYdtq+taH9rXEOyP7PPc5DHzvJKg46cAcfTvW5z70c+9N6slKxkQ6pcttLW/32GF8twdpxgdMZGcn296fc3WoKiNHCMvECQq52MT/QZ/GtTn3ooGZv8AaMzviG1YhWw+5WGOcccc1E+pzpC0jQnKdVKMDjaxyeMYJA6Vr80jDcMMMg9jQBkw6pNNdJb/AGaRRwWkEbbT8+Op9Rzitejn3ooAKKKKACiiigAooooAKKKKACiiigAooooAKKKKACiiigAooooAKKKKACiiigAooooAKKKKACiiigAooooAKKKKACiiigAooooAKKKKACiijBoAKKMGjBoAKKMGjBoAKKKKACiiigAooooAKKKKACiiigAooooAKKKKACiiigAooooAKKKKACiiigAooooAKKKKACiiigAooooAKKKKACiiigAooooAKKKKACiiigAooooAKKKKAPzJsZza3sFyERzFIr7XXIODnBFd98SPiLa+KtDGn22nXcDy3Qup2urgSiNgu3ZDx8iewxXndFVfSxh1udHo3iG1sdKhsrjTY7opISWkRHG0tlgNwOCRxkc1Y/4SLR90T/2HFtSNkaDyY9sjFCokL43AgnoOOAeua5Sii4WNHxDfW2oah9otbYW8ewKQEVNxBPzFV+UHkDj0rOoopAFFFFABRRRQAUUUUAFe7/sT/wDJT9Q/7Brf+hCvCK93/Yn/AOSn6h/2DW/9CFDKjuey/tL6tqul2ug/2ZqV5Y+a9x5ht52jL4EeM7SM4yfzrxb/AISzxV/0M2t/+B8v/wAVXrn7VX/Ht4c/37n+UVeFV7mCjF0Y6f1c+ezGcliJJPt+Rs/8JZ4q/wChm1v/AMD5f/iqP+Es8Vf9DNrf/gfL/wDFVikgdSBXS/D/AMH3/jW8vrLSriBbm1tTcKj/APLXBA2g9ic9a6ZKEVzNaHHCVSclGLdyp/wlnir/AKGbW/8AwPl/+Kp8PivxSZowfE2tEbh/y/y+v+9WTe2txZXctneQSQXELlJI3GGVh1BFMg/18f8Avj+dNQi+gnUmtG2d0PEXiUqzDXdYKrjJF5LgZ6Z5pH8ReJUPz69rC8A83kg49etXPBBiurq90S5uIreDUrcxiSVwqJIhDoxJ4HKlf+BV1flaBrGm6zqF19icOJ47RmkRZIUijCwjlt3IAwFHrmtak4U5Wcf6/q5nShUqRup/1/VjjZta8WQoXl1jW41BCktdSgAkZA6+nNMk1/xPGqNJrmsKsi7kJvJPmGcZHPqDXZzx6Peaiv26e0lElxEUVrkbHxZjaGwcAbxgk/Sp0ttOur/Tv7Th0UNa6WBJZxTRmMMZ3yFJbaCAcnknngGs/bQVrx/qxtKhPpP+rnBjxJ4jJwNf1Yn/AK/JP8aluda8WWxAuNY1uHPTfdSjP5mum1HSNNW0uTotrpctqmoTx3V3NMC9solxFs5ztK4IIznmtTXrLQnu7Xb9guLxLe4WGGa6QwSyAjYWwxABG4jJGe9Dr07r3SVQq2fv9urPP/8AhJPEX/Qwat/4Gyf40f8ACSeIv+hg1b/wNk/xqbxnDYwayEsVt48wRNPHbvuijmKjeqEdQDmsSumEYSinynLOdSEnHmNX/hJPEX/Qwat/4Gyf40f8JJ4i/wChg1b/AMDZP8ayqKr2cOx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yw8SeIvt0Gde1UjzF4N5IQefTNfUB6mvkqx/4/oP+ui/zr61PU14ubxScLLv+h9Dkc5SU7vt+px/xlu7qx+G2rXVlczW06Km2WFyjr846Ecivmb/hLPFX/Qza3/4Hy/8AxVfSfxy/5JbrP+6n/oYr5TpZfFOm7rqLNZyVZWfQ2f8AhLPFX/Qza3/4Hy//ABVH/CWeKv8AoZtb/wDA+X/4quk8HfCXxh4n0ldUs7e2trSQEwvcylDIPUAA8e9Q2Xwp8c3XiGXRf7HaKWIbnnkbEG3sQ/f6Dmur2lG7V1ocSpYhpSSdmYP/AAlnir/oZtb/APA+X/4qj/hLPFX/AEM2t/8AgfL/APFVseO/ht4o8G2yXmqW8Mtm7BftFu+9VY9A3AIzXHVcPZzV42ZFT21N8s7pnbWPiXxK9rF/xUGrsxA/5fZCSfzqzNr3iiB9k2ta1E3Xa91Kp/ImqPgqaa31TTLi3+zedG4ZPtLbYyR2Y9vrXoiWOnXWtR3WpXUFw4tC72N3exXBiPm4wshbaRglsEkgdq3nKFNq8TCnGpUTakzjLXWPFl0k7wa1rDpBGZJWF5JhV9T81Rpr/id43kXXNYZI8b2F5Jhc9M811yaPob3chtn04WMN7epOHulG9AAYBjOWGc4IqWKHRYdDe2YaZDpdw1jmeOdTcTDd+9LjO4YyewxUe2h/KWqNRuzn36nFx+IfE0kixx67q7uxAVReSEk+nWpJNa8WRRCWTVtdSM9Ha5lCn8c4rp9Yi0uz1YahYabFZf2fbSz7oriKRZGyFhOIzwQ7A88kUura/YpbWWl+Zc3f2rTrSCVZLhWtohkbiF6hx354p+0TtywB05RvzVNvU5H/AISTxF/0MGrf+Bsn+NPi1/xRLv8AL1zWH2KXfbeSHao6k89K7C0h0C61G6WHTNCEMWo+TMJJggjtAP8AWIS3zN15GTwOKWwj0mz8PXj2K6X9lm0mQPcvOv2l5i4zHtJzjA6YxxnNJ1oW+D8hqhUv8f5nF/8ACSeIv+hg1b/wNk/xqaDWvFlwrNBrGtyqpwxS6lIH5GutfRPDsOpO1wdM+zT6ov2VY7lTmExsVDYOVQttBzzVvw1p9tFcXya5BpenSMfLktra5RBD+7JD/f7nH3cmlKvTUW1EccPVclFz/M4H/hJPEf8A0MGrf+Bsn+NH/CSeIv8AoYNW/wDA2T/Guj1Cy0VfC8skcOmiEWMTwXKzA3T3RZd6Muc45ftjABzXD1vT5J3905qvtKdve38zV/4STxF/0MGrf+Bsn+NH/CSeIv8AoYNW/wDA2T/GsqitPZw7GX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X0h4LmmuPB+jXFxI8ssljCzu5yzMUGST3NfLVfUPgP/kSND/7B8H/oAryc2jFQjZdT3MjnKVSV30PzgRWd1RFLMxwoAySfSur+IPge88Hw6XNPdC6S+gEjFYWQQyd42z/EPwPtXM2N1NZXsN5bsFmhcSISM4YHIrpvGnxE8T+L7CKx1q4t5IIpPNURwhDuxjrXidD3epmWHhvUL7Rv7TtmiddxAi+be2GVTj5dvVxxnOMntUlj4V1OfzDOn2YLGJEDYLSAuEBUA5Iyeo7dM1m2mqX9o1q1tcvE1o5kgKgfIx6n/wDXVpvEWtNdC6a/czBAm8qpO0PvA6f3uaNBalPVbN9Pv5LOR1dkVCWXodyhv61Vqa8uZ7u4a4uJPMlYKC2AMgAAdPYCoaRQUUUUCCiiigAooooAK93/AGJ/+Sn6h/2DW/8AQhXhFe7/ALE//JT9Q/7Brf8AoQoZUdz1j9qr/j28Of79z/KKvE9KspdS1S10+D/W3MyxJ9WOK9s/aq/49vDn+/c/yirxrw1qJ0jxFp2qAZ+yXKTfgDmvdwX8BfP8z5zMf95l8vyR9XaJ4V+H/wAO9Jga9/su3mwA17fMgklfHOC38hW94b8T+FNbu5LbQdUsLudE3ukBGQucZ+mSK+XPjprL638R764W4861jSNLUhsqIygbj0znmuc8N+ItY8OyXcmj3ZtZLu3NvI6j5ghIJ2nseOtciwMqsOeUveZ3PMY0Kns4xXKj0j9prVfC9/4lht9JhWTVrfKX11EfkIxxGf7zA9+3T6eSQf6+P/fH86YSSSSSSepNPg/18f8Avj+delQpKlBQueRiazrVHNq1zr9N0y81IyiziWQxAFgZFXqeAMkZPsOaYNPvmPFlcE/9cjTrC7vbeO4t7N3UXChZAmcsAenHate78SeIftR87cksTuWBViQxZS/UnHKj2HNdrc76WOGKpuOt7mV/ZOo/Z/P+xylC/l8Lk7sZxjrUMVldSqTHbyMBjovr0x61sjxVrasrMVOMAEowPQDqCDyAPfimw65rmnIlk6ALHuHlyxnJ3EMQecnt36Uuap2RXLT6NlGzXVPs82n28UojuCvmqExuwQRk9hkg+nSoptNvoXZHtJcqSGKruGR15HHFa58V61tc+XbruUqzCAjqFUnr6Ko9OOmaX/hKtaVncQW6uxcswhYHLDBPX0OKV6nZDapd2YYs7vcVFrNkEKRsPBPQVJDp19NBJPFayvHGwRiF6MTjGO5rQttf1eCSZlUM00rStuRs5O0tjBHXYmfoOlSWviXWLfzBHDCd8ruQYTwWOSowRgZ545HrTbqdkSo0+rZltp18tvHcNay+XICVO3qAcE4+tJDp99N5/l2sp8hQ0vy42gkAfqRxW3deKPEEVyZLiOOOYneSYiCWbnd164P0wagh8S6xDO8kKRI7OrALEfkK7OnP+wmc56e9JSqW2Q+WldasyBZ3ZLAWs5Kttb92eG9PrUtvpeoXEpiis5mcIXIK4+Ud+a3LfWdfiVEt7JhPO5mSQhmLLtC4GSeML1OfwpmmeIPEUk0UFlEssq48seVyGA+9164A9uOlDnOzsl941CndXb+4xrHTL68lEcEByehdgi9M9WwOnNMgsbya4jt4raRpZRlF243D1+nvW5H4t1K32N9ktluInUwyFWxGoAG0DPPKg59vQmqaeJNTWeOXMLFI9m0pwenzHnOflX246daalU7CcaVlqzNms7qHd5lvKoU4JKnHtzSvZ3iAs1rOoU4JMZ4OM/yrXu/Fmr3MKxubddrK6ssfKspBBAJwOQO1PHi7UjDIkkUErMAqs244TDAryeQd578fTijmqW2DlpX+J/cYxsL0Y/0WY5IUYQnk9vr7Utvp99cXUdrFaymaT7ilcZHrz2962n8Z6s0IG2ETGR3klAILhtny4B4GUByOfcVWHibUvtCT4gLJGYxuVjkE5ySTkkHpzRer2QONK+7+4oQabfTyyRR2zl44mmYHjCL1bn/JqxfaBqljbNc3UEUcSnaW8+M5PPAw3J4PA5FWJfFGrSXSXO+JJFUJlEwCocuVIz0LHJHToKrya9qMhumkkDyXICu7ZJC/3Rk4x7Y47YovU8gtS7sptZXiqWa1nAAySYzwMZ/lTvsF7vVfssxLEAYUnkjIH1x2rUHizWQ4YSx8diCwPGD1J6+nSnJ4u1hYmjZoJA67XLxnLLs2YJz6fj70XqdkHLS7v7jJudPvraWWOa1lVoiwf5cgbTg8jjAPelg02/mmSGO0mLvjGVwMHocngD3rSufFOq3ENxHMYGFwG807DyT364yO3H681NceMNUklzCsUMY27YwW4Ixkk5Gc45B49qV6vZBy0b7sw5bS6jUtJbyqoxklDjnpUsOl6hKzqtnKCgJbcu0DAyeT7Vo3virVLyERTLa4BBGIumH38AnAy3t7dOKsTeM9UkiCrHbo53LIwUnehCALgngDYPf3p3q9gUaXdmE1jeLnNrNj1CEjrjr9aln0rUIYY5ZLdsSKzAAgsAvUlRyvXuBWrF4v1ZHdituxkbMp2EGQZBI64GcY4H602TxZqW+TyEighbIEal+B8u0bt2eAigc9uc0uar2Dlpd2ZUGnX0zzJHayloEMkoIxtUDPOf5VGtnds7ItrOWQ7WAjOQfQ1qr4o1NZriULbZuCC4MeQCFK569SCc5z1pYvFWrR3M9wGiJnk8x1+YLnaF6BhkYAGDmnep2Fal3Znz6VqUBAkspxlFkGEJG0ruB49jT5tG1KHIktZA4kaMoBlsgZPA7e9aC+LtYEqyf6NuUED933wgz164jUenFT2HjO/gL/AGm3juUZSAvmOgBJLbsA4zksc4zk9e1K9W2yK5aN92YDWd2sqx/Z5S7khAFJ3fT1qa30q+uLQ3UcS+Xlx80iqxKLubCk5OB7Vek8U6rI9s7GEG3zt2qVzkY5wc9AOmKgtNe1C2jkRGRvNbMhkBYuuMbTk9MEj15PPNO9S2yJtSvuyO40XUrc24mgVWuSohXzULNuGQcZzj36VOvhrWWieT7NGEQtvZp4wFwcEnLcDPc8HtQ/iLUmKEGJCkolUqpGGC7VI54wOB36ZJpT4l1VruC6eVXeAfuw2cK3HzYB68de/elerboUlR63Mxba4bZtgkYSEqhCkhiOuPWl+x3ezf8AZZtvXOw464q/b+INRgFsFaNhbb/LDAkfMDnIzj+I4IAPPWrMni7WHeSQtB5khy7hDknG3PXH3Tjp09+apupfYlKn3f3GS1hfKTus7gYG45jPA9akt9L1G4lMUVnMXAY4K4+6pY9e+ATita28Y6tDHLkQyTMytHI658sjOcDoc7j14qKbxXrEpbMkShojFgJwFKhDjJ64A5pXq9kNRo92ZDWl0qF2tpgoBJJQ4wDg/rSS21xEu6WCWNcgZZCBzWrqPifVb+3ME7QhGcu2yPG5t4fJ/ECmat4i1DVLX7NdLb7MryqEEbc4AyTjqaac+qJap9GZ1j/x/Qf9dF/nX1qepr5Ksf8Aj+g/66L/ADr61PU14+cbw+f6HvZDtU+X6nE/HL/klus/7qf+hivlOvqz45f8kt1n/dT/ANDFfKdGXfw36izf+MvT/M+sPDHxK8H2/wAP7AR6xax3dvpyJ9mOQ4kVMbcfUVl+GfF+qeFfBL2uqW0uparBfqPJB+doZV84sB1+VN35V4l8MPHuqeB9YE9sWnsJSBdWhb5XHqPRh617T4g8S+D7fVLP4pxaklwhsmghsFP72S47Ej+EqMgmueth1Tm9Lp/n2Omhi3VgnzWcfy7/ACHfGnx94R1P4aajYWOrW15d3QjWKFMlgd6nJ9MAGvmWt3xv4q1bxfrkmqatNuY/LFEp+SFOyqP696wq7sLQVGFu55uNxLxE79EdPoVpPfLb2tsqtKyEgM4UYAJOSSAOAat3Glahb3D28llNvRipCruGQcHBHB59Kq+Hrq5svs1xZsVnVCqEdRuBU498Gt0694gtTHaSeYslqwGHDFsoRjIzjggdu3Nei3NW5bHmRUHfmuZsWk6jIsrLZy/ukLuCuCFHfB+lQrZXbSMi2sxdSAwEZyCfWtuHxDr7LHbKiyAkbVMZyTt2Dv6D86ZJrmtQXU/nwKZJHJdJFdsEjaQPmzyOMZ+mKXNUvsinClbRv7jLSDUI7d40huVhlG5wFIVgvc+uM/rUkWj6lLYm9js5GgDFSw65yB069WFaieJPEFy824JMxjYtvjPA2jJx04C5/DNL/wAJJrkUcdw1rbiBmZowYTsyCpJHPY7fzocqnZDUaTWrf3GF9jut237LNnaWxsPQdTSrY3jMyrayl1IDKFO4cZ6da2zrHiKC8GryW/zSQrGrtEduwg4xg56ZqO38Qa217I1siLLctGSqRHBKYC459hyetPmn2RPJTvu/uM6fStRtZkSSzkDsquoC7sggMM4z2IOKXUY9VvLt7q9t7h5nG4s0RHAH06AVrNrXiT7Y1h5IF1IBblBH8xAUYTrjsD606XxB4ltZJYZogHXKsHiyUJXHHPpUqU9NEVy09dXb0MX+yr/7MLn7M2wyeWBkby2M/d+9074xTbbTr64uktYrWUzOMqpXGR689vet6TxLrTl7q1tY4EyIpcBiWZwSw65G45bjBGeCBUMOva7LqoeOGI3TL5e0oSWIOckk5JBHc9qanU7IThS6N/cYf2O73Mv2abKruI2HhfX6VJBpuoTXEVvHZzGSVtqAoRk/jW1HretR282oPaB/tKrFHM24hSm4EqCevJ9h6U6HX/Ei/MkaSeYrXDfu87lVmfLc8BWLN2980Oc+y+8FCn3f3GDHY3kk3lLbvuzgkjAH1J4A5HPvUkml30d79kkh2ybymQQy5AyfmGQcD0rWTxZqKRtFcW1vKQBs3KV2uAo3kZ5O1QMdPaq954n1O8uEmufKYq2SFXG4bdu3vxtJHrz3pp1b7A40bbsoDTNQMImWznMZbaCEPJxnp9OaLbS9QuGZYrSUlIzK24bQEHfJrVbxhrDMp/cAKu1QqsuASScEEEZJzx6DGBxTE8WawqMhkifdnlkyQSu3I59OOaL1eyFy0u7Ms6ffAqPsdx8xwv7s8n29adHpeoSW73CWcxjUqCdp/iztwO+cGtRfF+tq7N50Z3feG0jPJPUEEcnsRUa+KdWCGNmhkQjBDqTxsCdc5+6MfiaL1eyC1HuzLWzumYKLeTcQWAK4JA649alj0vUJIJZ1tJfLiYK5Ixgntg9enar8ninVnu0ut0ImRJE3BOSH+9nn8vSnjxdrITAkhDcfP5fzYByB19aG6nRIEqXVszIdMv5kZ47WRlWPzScdFzgH8+1Rx2V3Iu5beUjsdvXjPHrxWwni/WlIPmQEqxZMx/dy5c459T+Q4oHi7VlQRqLZUGAFVCOAu0Drnpx6+9F6vZBy0u7+4yLSxu7q6Frb28kkxYJtA6EnAz6c+tD2N6m7daTjbncdhwMda1IfFGoW99LeWsNrBNMqCQrHwWX+IemaU+LNY8tY1kiRV4AAJGNpUDBJHCnH4DOaL1L7By0rbsz5dJ1KIR77KbMib1AXJ25IyQOR071CLK8I3C0nI558s9uta7+LtZbhZIYxnOFQ9d2719STSP4s1l4xG0yYAC9DyAMDjOOntn1pJ1eyBqj0bMu70++tLlre4tZUlWQx425yw7D1/CnDTNQNubgWc3liTyydvO7BOMdegNXrjxNqk8kcjmEMkwmyqH5mBY88+sjnjH3j7Ylfxbq7qit9nIQBR8h+6oIVevQAnHf1zTvUtshWpX3ZmR6XqMkDTrZTmNSoJ2H+LOMDv0NOfSb9YfMa3IHyYXILNvGVwBz0/Lir7eK9XkMhmaGbzCSwdDznOehH94/nU9t4y1VLsT3Kw3A53grt3g7cg9sEomeP4frSbq9kUlR7sxW0++VtptJtw6gITj2PvUUVvcSqzRwyOFIDFVJwfSty68W6lNcvKscCqS2xSGOwNjIzkZzgdfSm23ii8tRK9pbwQzyTiYy8khhjOB05IyaalUtsLlpX+L8DINleA4NrODgtjyz0HepU0rUXglnFnKEiba5IwQfTB5Jq/B4p1aGOKNGhxFtZMoeHUKqv16gKo9OOlPXxdrCqwVoRuBXJVmIXGNuSScfrQ3U7IEqXdmS1jeqxVrO4BAyQYz0zj+dPl0vUI7dZ5LOZY2LAEof4cZyO3UfnWnF4v1uMqwmTKurqcEYZTkdCM/Q8UxPFGrLGqboW2hQrFDldqqoPXsFH60XqdkFqXdmSbW5BdTbygpjeNh+XPTPpT1sbxlDLbyYJxnHTnHPpzV658RalcLdqzIi3W0yCPcuCBjPB5PJznOc1ZTxfrK5O+BjhQMx/dx0wM4/H3PrQ3U7ISVK+rZl3Ol6jbTNDNZzK69Rtz2z1HtzVOuhXxfqyxCPba43BmzGfnYAgFucH7x/P0AFc9VQc/tImah9lhX1D4D/5EjQ/+wfB/wCgCvl6vqHwH/yJGh/9g+D/ANAFeXnH8OPqezkX8Sfofm9RVnS7eO81K2tZZhBHNKqNIeiAnk13HiZfhfa+GtRsdFXW5tYhuBHBPc7QHI4Zht42ex56V4VtLn0B59RXWeH9A0vUtCSSa9jt7uRyuSxLKPMRd23oVwW753Fe2TVtfCGnymNF1BokhiZp5mhILNuOFZWYFDjjOCM49RkC5xFFdpqHhfTYYbnbqHlQxSyusj2/7x0GcIP3mGYAAkYHBByc4qrrPhm1tz5sWq26o90IR8mIlBdl+8WY5AUMR2BBzT5XewrnK0V2Ov8AhfT7PTftUF7IslvbBpYXgO933yZL4ZhHkKoHUH2qWHwrpVzLGYb7ZGI1uHJIZSjEYQnIK9HGcHoOlJK7Hc4miu7HhPTZJrplnUjygsMUfSNysZBdmkGD85A7Eq3TFQweDoIdQUfanvohMiOBbHagMaOfMxIpU/OQFBySjDihILnFUV0Xibw/Bpls11FfxSgzFQiJhMZPCsWJJGBkHpkcmudpAFe7/sT/APJT9Q/7Brf+hCvCK93/AGJ/+Sn6h/2DW/8AQhQyo7nrH7VX/Ht4c/37n+UVeFV9VfFjwE3jmHTUXVBYGyaQ5MPmb94X/aGMbf1rgv8AhQM3/Q0x/wDgCf8A4uvWwuKpQpKMnqeNjsFXq15ShHTTt2PEqK9t/wCFAzf9DTH/AOAJ/wDi6P8AhQM3/Q0x/wDgCf8A4uuj67Q/m/M5P7OxP8v4r/M8Sp8H+vj/AN8fzr2r/hQM3/Q0x/8AgCf/AIulj+AUyyK3/CURnBB/48T/APF01jaH835h/Z2J/l/Ff5nD6Pq1xpf2j7OqkzJtyeCvXkfn071ur41l2SbtMtvM5aM5JAYyK5LZ6j5envXW/wDCl5v+hij/APAQ/wDxdH/Clpv+hij/APAQ/wDxdayxmDm7t/gzKGAx0FaMfxX+Zw134quLgQA2NqvkldpAJ4GeP16/T0qRvFk811byXVpG0UMpk2IxG7hsAn1+Y89enpXa/wDClpv+hij/APAQ/wDxdH/Clpv+hij/APAQ/wDxdL63g+/5jWBx/wDL+KOHbxbfMc/ZbXAXag2cLy/J9eHI59Aeop6+L7lWGLKAqCxCl2K5Pf3/AP1eldr/AMKWm/6GKP8A8BD/APF0f8KWm/6GKP8A8BD/APF0fW8H3/Bh9Rx/b8V/mcd/wml4qosOn2UW11bIUkna4fnPrtwfUVB/wlt/5KR+TACqBMgfeAQLkj+9xnPvXcf8KWm/6GKP/wABD/8AF0f8KWm/6GKP/wABD/8AF0fW8F3/AAYfUcf2/Ff5nCXvim8utjPbWwdZUk3YJyVOQMHt/Tiki8T3cdxcS/Z4H89lJD5JUAYIB6jOF5/2RXef8KWm/wChij/8BD/8XR/wpab/AKGKP/wEP/xdP65g+/4MX1DHXvy/iv8AM41/Gt88nmNZWeQXIwpHLMG/IYxjpTo/GDKqyPplu00RTySCQoC9cjuf5Diuw/4UtN/0MUf/AICH/wCLo/4UtN/0MUf/AICH/wCLqfrWC7/gyvqWYdvxR5trGrTaksKywxR+Vn7g6k4z9BwOOnX1rOr1r/hS03/QxR/+Ah/+Lo/4UtN/0MUf/gIf/i61WYYVKyl+D/yMpZZjJO7j+K/zPJaK9a/4UtN/0MUf/gIf/i6P+FLTf9DFH/4CH/4un/aOG/m/B/5E/wB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WWP8Ax/Qf9dF/nX1qepryG2+DUsVxHK3iBGCOGIFqRnB/3q9ePWvKzLEU6zj7N3tc9rKMLVw6n7RWvb9Tifjl/wAkt1n/AHU/9DFfKdfY3jrQT4m8K3uhi6FqbkKBKU37cMD0yM9PWvJv+FAzf9DTH/4An/4ulgsRTpQak+osxwlatUUoK6seJUV7b/woGb/oaY//AABP/wAXR/woGb/oaY//AABP/wAXXZ9dofzfmcH9nYn+X8V/meJUV7b/AMKBm/6GmP8A8AT/APF0f8KBm/6GmP8A8AT/APF0fXaH835h/Z2J/l/Ff5nnfhy8awNvdJGkhVCNrdCCCD9OvWujfxlqDTtOLW1WRnDMduc4ZSPp9wA+uTmuxg+Cc0UKR/8ACRxnaMZ+yH/4un/8KWm/6GKP/wABD/8AF1s8bhJWcn+DMo5fjofDH8V/mcRH4tvFaBvsdqWhKFDgjJUEZb+9nJ60r+L7xo5FWztFZxgsFOR8rDP1+Y8123/Clpv+hij/APAQ/wDxdH/Clpv+hij/APAQ/wDxdL63gu/4Mf1HH9vxX+ZxNz4suLmKRZrOEswfawJ+UshU4Hpzn8BTH8VXT2P2RrO2K+QYc85wVVSfbhRx6813P/Clpv8AoYo//AQ//F0f8KWm/wChij/8BD/8XQsXg11/Bg8Dj39n8V/mcTF4w1BY0jaCFljPydRtGMYGP50638WSCN1urGCYja0X8OGUADd6rjdx6nPau0/4UtN/0MUf/gIf/i6P+FLTf9DFH/4CH/4uj63g+/4MFgcf/L+K/wAzhrjxVeSzwzLa20bwyLIu1f7oIH48nJ6mm2nirUrePaVhmbj55FyeG3f/AFvpXd/8KWm/6GKP/wABD/8AF0f8KWm/6GKP/wABD/8AF0/rmDta/wCDF9Qx972/Ff5nEP4uvWtXh+y2od1KmUL83+rKZ+uCTmkfxVcPc207afZ5gkeQAKQGLEn8Ov6V3H/Clpv+hij/APAQ/wDxdH/Clpv+hij/APAQ/wDxdL63g+/4Mf1HH9vxX+Zwmm+J57FmZbG1lLStKfMBOCTn5f7v4dRU0PjC8h3GOxs1ZlOTt6sQ4JI7j5zx06eldr/wpab/AKGKP/wEP/xdH/Clpv8AoYo//AQ//F0PF4N7v8GCwOPX2fxR5hq17JqN/JeSLtZ8cZzjAx1qpXrX/Clpv+hij/8AAQ//ABdH/Clpv+hij/8AAQ//ABdaLMMMlZS/B/5GTyvGN3cPxX+Z5LRXrX/Clpv+hij/APAQ/wDxdH/Clpv+hij/APAQ/wDxdP8AtHDfzfg/8h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X1D4D/wCRI0P/ALB8H/oArzj/AIUtN/0MUf8A4CH/AOLr1TQbD+y9DsdN8zzfstukO/GN21QM47dK83MsVSrQioO562U4Oth5ydSNrryPzRyKMioFVmYKqlmJwABkk1o3mga9ZQzTXmh6pbRQFRM81nIixlvu7iRgZ7Z615J69irx7UfL7VXzzjvUghmNubgQyGEOIzJtO0MQSFz0yQCcexoCxJx7Uce1QMrKxVlKkdQRg0lAWLHy+1HHtVeigLFj5fapVuJVtZLVZMQSOrugxhiM4P6mqVFAWLHHtRmq9FAWLGa93/Ym/wCSn6h/2DW/9CFeAV71+xD/AMlR1D/sGP8A+hCgaWp9F/GPx3feCINLeysYLo3rShvNYjbsCdMf736V51/wvrXv+gHp/wD38b/Ctf8Aaq/49vDn+/c/yirwqvXwmHpTpKUlqeJjsXWp15RjKy0/I9e/4X1r3/QD0/8A7+N/hR/wvrXv+gHp/wD38b/CvIaVFZzhFZjjOAM8V0/VKP8AKcn1/EfzHrv/AAvrXv8AoB6f/wB/G/wp0fx415pFU6Jp/LAf6xv8K8fp8H+vj/3x/OhYSj/KL6/iP5z3L/hcus/9Aiy/77aj/hcus/8AQIsv++2rjPC1pZzR6pf3lubtNPtPOW3DFRIxkVBuI52jdk49K0fDvh638UXM80WNJj3JHEgw0ZkKnjLsCc46AE1rLDYWN7w0RnDGYyduWer6f0jov+Fy6z/0CLL/AL7aj/hcus/9Aiy/77asOz8OWFvpV/HcTPc6o2nJPHCsGVi3yBQVbOS34d6dd+CbS1ubJZtaWOK5EyneIwyyRhTs4cqCdw6sMc1PscHe3L+Zf1jHWvzfl6G1/wALl1n/AKBFl/321H/C5dZ/6BFl/wB9tWNL4T0orpVoLu9t7y4nuY5mmgxhY8c7d3BwfxzVM+F7GSzWS21SVriaze9to3t8K0Kn+Js8MeeORQqODf2fz/roDxGOX2/y8v8ANHS/8Ll1n/oEWX/fbUf8Ll1n/oEWX/fbV5hRW/1DD/yHN/aWK/n/ACPT/wDhcus/9Aiy/wC+2o/4XLrP/QIsv++2rzCij6hh/wCQf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1O1+MWryXMUbaRZbWcKcSN0J+le0nrXyVY/8f0H/XRf519anqa8nM6FOk48ite/6Ht5PiatdT9pK9rfqYHxC12bw14Pvtat4I55bZVKo5IU5YDnH1rxr/hfWvf9APT/APv43+FenfHL/klus/7qf+hivlOlgaFOpTbkr6izLE1aVVKErKx69/wvrXv+gHp//fxv8KP+F9a9/wBAPT/+/jf4V5DSgEkAAkngAd67fqlH+U8/6/iP5j13/hfWvf8AQD0//v43+FH/AAvrXv8AoB6f/wB/G/wryJgysVYEEHBBHIpKPqlH+UPr+I/mPcbf40a1LAkh0exBYZx5jVJ/wuXWf+gRZf8AfbV574F0+HVNV02wuC/lSk7wn3mAUttHucY/GtixtLHxFqot7fTxpMUKO0skT7htBGNxkYBcZxnPccVs8Lho7w6XMljcXLVT62/rQ6r/AIXLrP8A0CLL/vtqP+Fy6z/0CLL/AL7as3TvB+n6f4ghh1a+8+N7toLeNIdyzbYw+WOflHzr0zWenhCJtBh1SXUhbFpIvNSVFHlxyMQHwGLYGM8gZqFRwf8AL+fUv6xj/wCbv26HRf8AC5dZ/wCgRZf99tR/wuXWf+gRZf8AfbVh3/hjSLHSb+aS7vHmSWBbaTy12OHEnIKsQwJTr2x9aS48I6XBezwSa1PsjvRp6uLXO6c57buFGOvU+lCo4N/Z/P8ArqJ4nHL7f5ef+Ru/8Ll1n/oEWX/fbUf8Ll1n/oEWX/fbVyOseHI9P0X7Yt8bmeOUxTpEgKRMCRhju3A8d1wfWrb+FbdbRZLe+luLxIbWeS3+z8FZyoCqc/MQWHpVfV8J/L+ZLxeOX2vyOj/4XLrP/QIsv++2o/4XLrP/AECLL/vtqz/Efhaxj2XrXMFrYRwSTTtbRKz7ldV27Vcr1Yd+Oc1gT+GzHrd1pa3fmOtobm2bZgzDaHC47Hbn8qmFDCSV+X8yp4nHQdnP8jr/APhcus/9Aiy/77aj/hcus/8AQIsv++2rEXwOptr5m1EpNaxyFQyKFkeOPfIq5bccHIyBgYqzdeGLe+kEFotvaKWtAziMllDWvmORzzkgnHc0nSwd/h/Mr2+Pt8X5Gl/wuXWf+gRZf99tR/wuXWf+gRZf99tWSPDOk6imkixuZo7V7NpJbpoUQsfNKjfucAe3JJ9Kl0Xwlp9jrkcGsXXnu811FBAsO5JPKDAsxzxyOBz0odLBpP3e/foEK+Ok1aemmunU0f8Ahcus/wDQIsv++2o/4XLrP/QIsv8Avtq5r/hFLTydjax5d1DDBPdB4MRxxy7cENnkgMM8VleJ9KTSNRFvFLLNCyB45XVQHHqpViCPfNaRw2Ek7KP5mcsZjYx5nLT5Hdf8Ll1n/oEWX/fbUf8AC5dZ/wCgRZf99tXmFFafUMP/ACGX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vXvDt8+qaBp+pSRiN7q2jmZAchSyg4/WvlKvqHwH/yJGh/9g+D/wBAFeZmeHpUoRcFY9bKMVWrTkqkr6H5waTfT6ZqlrqVrtE9rMs0e5cjcpyMjvXuPxQ+PP8Awknw9m0TTheC61hB/akdwqmOEggtsOMncVXbjAUZGCea8P8AsM3+z+dH2Gb/AGfzryGrqx7SlZ3R1PhfxDodt4XOi60dQkh8/wA8RW0QUbtw++S+2QYH8SZU45KgqdO6174btJJ9m0fVI4A7NbwSRqyRMWkPmEebhjgxArgAhOtcH9hm/wBn86PsM3+z+dOwro6v4g6/4T1u3M2kaTdwai8qtLPNtAYBQDgKTjOBxkgdq4mrf2Gb/Z/Oj7DN/s/nSsNyuVKKt/YZv9n86PsM3+z+dOwroqUVb+wzf7P50fYZv9n86LBdFSirf2Gb/Z/Oj7DN/s/nRYLotaxqOm3dlaxWWiw2E6gG5lWVn81gMfKD9xe5HPzEnIGFHsv7EP8AyVHUP+wY/wD6EK8Q+wzf7P517r+xTbyQ/E+/Z8c6a/Q/7QpNDT1PV/2qv+Pbw5/v3P8AKKvCq91/aq/49vDn+/c/yirwqvewP8CP9dT5zMv95l8vyRb0bTb7WNTg03TbZ7m7nbbHGg5J/oPevpP4beDoPh3Z/wBq3MUepRzxiPULoR5Nt6sn96HsxxnjdyvSH4O+HPD/AIbuYdImaU63fWaXUlxJFtWaIgExxN6Lkbu5rn/jp8WAwm8K+FbjbGMx3l5EcZ7GNCO3qfwFcterOvP2VNadTqw1Cnhqftqj16HnHxki8MQ+PLxfCbq1lgGUR8xLNk7gh/u9PbOcVyMH+vj/AN8fzplPg/18f++P516VOPJFRvex5VWftJOVrXOu0vUL3TLsXdhcPBMAV3L3U9QR0IPoa0YfFviKGaSWPU5VeQqThVwNoIG0Y+XgkcY61W0TVF0yO6/0dJZJVVU3qCowec/hWtNrHhXzg0HhpRHubKySMxxldv8AEOwbPuRXTNJvWF/uOam2o6Tt95nL4m15dPFiupTC3ACheMgBtwGcZwDyOeKkl8W+IZZo5pNSdmj3hQUXb8+N2Vxg52gnPcZ61orrvhgxJDJ4d3Qq+8qGwSdoGM5zjOeKoWt/4fS0VJtJd5djBmzySScHO702444weualKO/J+Rbcv+fn5kLeJtdYHfqMrkzNNlgCQ7DDEEjIz6dKhi1zV4dIOkx30q2RBXy+Puk5Kg9QCe2cVqz6p4TlEm3QpIixfBRj8o3Ntxlv7pXPuPerEmveGZkWK40J3jjVxGBhWGQduSDzjj9aLq3wfkGretT8zkKK6TTtS8MRtdNfaG8peUtAqOQsaYGAfm575/CjT9Y0G2jh83RRPLEOHb13SEdDz96POc/dNX7R/wArMlSjde8jnKSunl1jw00xlHh/ezMSwdjjkH0b1x+FTQal4PmkKPobQNLIArlz5cQzwSN2SMdR7cUvay/lf4D9jH+dfj/kcnSV1s2t+GpAI5tFecRIY4iDsA+7zgHPZuvQED3qpBqXhtJrkyaCZY5HZohvIMYIG0fe6A5/Smqkv5WDpRX2l+Jz1FdZd674XuJmmfw4S5bn94QNu8cAA8YQED3NMTW/DUcrmLw8ER42T7xY/MpB6t7g+tL2kv5X+Aeyj/Ovx/yOVorpLzUvC8txbtBockESTFpUDk70xwuSfp+tF3qXhZ4bpbfQ5Y2dGEDF8mMkcE/Nzz+QPen7R/yv8A9lH+Zfj/kc3S10lvqXhVYmE+iSu2IgpDY27fv5+bncc+n4VbOveFWu0un8Pu8qyB2JOFIAGBtDY6j9aHVl/Kw9lG3xr8f8jj6UcnA5rpItV8NGXdPoIZdwJ2Egtzk/xcDr+Hp1o0nVvD1pcPNLo8rt5shjKPgqhHygc8EHv6Ue0f8AKxKnHT3l+JzdJXXy+IPDchkY6JIWdPLJO3O35PQ9flPPv2qnJqPhgzWrrokuyN2add+PMBU4HU4AODj04zSVSXWLG6Ub6TX4nOUV0dhqnh2HzDNobSM8kmBvyojOSg69QTgn0FI+o+GZMbtGkjGCWCHvx0Jbp1496bqP+V/gL2Uf5l+Jz1JXZLr/AIVGoJfHQZjMtwZckjaRvDAbc44UED68g1nzXnhm4s2t106a0lbbi4UbtmPbdznuf0FJVZdYsbpR6SRztFdDYap4ft72wuG0ZiLeIeaC27zJQwO4gnHQEfjSX+o+HZrGdINHeO5fGyTd93nJ79T64/AVXO725WL2cbfEjn6Wupi1bwmhZzoMhkEpeI54Vf4VI3fN79OalXXPCq3AuV0GQz7izFzkElyc43Y6HH4VPtZfyspUY/zr8TkKWulh1XwvvzPoBYAnAViM8Dr83ru49x6YpdF1rw/Y+UZdHkkdAwZwRlwd/BycdCnb+E03Ulb4WL2Ub251+JzFFb51Dw4btW/seXyPJIKh+d/8J6/XPr7Vfl1zwwYxDFoUiRBiyqSGwxRR1zkjcM4z0odSX8rD2UdfeX4nJUldiNe8Krf/AGwaDL5hkldySMHc+RgZwCBkf0qkt74Zmkt4v7LMA+0RmSRiceWPvD73+fakqsusWN0Y9Jo5uiuol1TwmIWWPQZDNv8Avljtxgg4G76Ec1UvL7w/I98bfSJIllVfs4358ohMHnP97nvxxVKo39lkukl9pfj/AJGHg+lFdXZa74dtreWMaPN+8YfdbA27CpByTk5Oc9qhttV8NwySyHSJSWR4wq4AwykZ5Y4PI59s0vaS/lY/ZR/mRzNFdHa6roENxdSf2S+JYvLTHRcqQxAJ4ycdz0PrWVrk2n3GpSTaXava2rY2xM2Sp71Sm27WJlBJX5rkFj/x/Qf9dF/nX1qepr5Ksf8Aj+g/66L/ADr61PU142cbw+f6HvZDtU+X6nE/HL/klus/7qf+hivlOvqz45f8kt1n/dT/ANDFfKdGXfwn6izf+MvT/MVFaR1RFLOxAVQMkn0Fe+fCf4aX2gCDxNfWaXuqwDzDprqD5cZHZugmxyB07cZzWX8FNA0LSbTSvE+tNI1zqc7Q2Eph3Q2jBtuWP99jwtdz8ZPiXaeC7BtB0Fkl1qRfmbO4W4P8bernsPxqcTXnKXsqa3HhMNThH21V7f0jzn9o+fwfe6nY6hoci/2tOpN8ka4AHbeP4ZM5BHXjntXkdSXVxPdXMlzczPNPKxeSRzlmY9STUddlGl7KCjc4MRW9tUc7WOj0mWWGG2mgkeOVMMjocFSOhBrfbxZ4ha5Fw2pPvCMmNi7SGILZXGCSQDkjPA9KyvCt5HYS211LF5qpE42+5RgD+BINdC2ueH5vJmufD6Pclg1ywYhXOQW2gEY74+tdk+l43OOF9bTt95Th8W+IopJ5E1SbfO2+RiASW27c8jg44JHWox4m14WUVmupSiGIoUAABG05XnGTjtWnDrvh1LeSMaAqNKNr7eRjZg4y2QdxP4YqsNS8N/a7iT+xCsTuTEhYtsXbgD7w78nrUK3/AD7/ACLbl/z8/MrTeJ9cmM3mX7Ms0SxOhRdu0ZIAXGBgk9PU+tNtPEmuWtxdXNvqEqSXb+ZM2Adz/wB7pweTyOavSap4XZXVdBdBsZUbeS2SFwT83YhvwNWLbXPDUNr9jbRpZbfeWYuBuI3KcZB44Uim7W+D8gXM9fafmYdxrmq3GmDTZr2R7UEHYcZOM4yepxk9T3oTW9VRy6XsiOUij3LgHbEQYx+BUflWiupeGf7UMj6JILLyCixhzu8w5+cnd24xTodV8Ox3NyzaGZIJHjaKIn7gAw4znPPOOad1/J+RNm3rP8yvJ4r8QvdR3LalJ5kasqfIu0K2Nw24wQSM4xVEatqQ1gax9skN+H8wTE5bd/ntW3c634dnfzJNB3OIlRQWIGVQLk4bpwTj8aT+1vCjg+Z4dZfkZVEbkclcAnLHkHmkrL7H5DleW9T8zPh8S67DaTWseoSiKYyGQEA58z74yRnB7imDxDrQeJ1v5FaJo2RlABBjUqhzjspIrbl1jwxAfsv9k/abXcJQsZ24YrwC2c8ZwR3Iz7VQfUvDf2/zV0Njb+Wq+UXPXcCWznrjIoXK/sfkOV1/y8/MiPizxF9o+0f2lJv8vyx8i4C53YAxgYPI9O1JB4s8Qw+f5epygzyPLISASWf7xHHGe+OtaUuu+GJLcRN4c4jY+UBIcKpbOOvJqOLWvDEbRyL4cG9QpOZCQWCtn+LuxX8AaVo2/h/kNuSelX8zMHiTXBZwWY1KcQwFTGAQCNv3QT1IHYHgVV1bU77VbhZ7+4MzqoReAAq+gA4FbGoan4Zns5Ut9FkguGQgShs/MTnON3Hpj3qVdU8IiRT/AMI/KVCAEFzywAGfvcAnJxVJpaqH5ENN6Opp8zlqK6HTdQ8NRbRe6PLOoLbsHBbLHHO7jC44x1HWrf8AbPhR4kSbQZW8tVWPDYwAxJz83Ocjn+VU6jX2WSqUX9tficnRXUza14bldC+gggKq5GQQAB0+b/e59xUdve+F5L+QtpbRQNBtQOxIVwG54PUnb+vFHtH/ACsHSjfSSOapa6G71Dww1sY7bRZlkMqt5jSdE3klQM/3SF/CrZ13wybB7UaHIu6VZAAcopAI6bskcjvR7SX8rBUo/wA6/E5OkrpINX0D7ILa40ZnRHkZCG+bDE4BORyPl59j61KNX8KhFP8AwjmZMtuy524LZGBu6gcUe0l/K/wBUov7S/E5aiugt9Q8OozGTSGYGQsASTgYHH3hx14+nNWotZ8MrCYDoDCNnjLfNlmCgcZ3cEsWyR2xxQ6j/lYKlH+ZfictSV2R8ReGVvPOh0J1UYVAQpIQN0OSQTjjPH41XTVfCZRvO0GV2KjDK207t2cn5sYxx2pe1l/KxujH+dficrRXVy6x4XmlMk2hyE4AGOOikZwG6dOPUdeaZZ33hS3trRLvSXu5BCPOaNivzktnPzdenan7V2+Fi9lG9uZHL0V0b6l4YaSyb+w5FEcztcKrnEqFflX73Y96NO1DwvHNm70aWWLzXbaG+YqT8ozu4wPbqOtP2jt8LD2Ub/Evx/yOcpa619Y8M23mW8GkLIrAq0oX7wKY4y2ep68fSpItX8K27PeW2lNGJBLF9nzudcgbWyTjA9OuRU+1l/Kx+xj/ADo42iulgvfC7Xs9xJpbLbrbgJAWOXfzh0+bg+WSM+oJxQNT8LfdbQZCCOSHIIwGxj5vUrn1welP2j/lZPsl/MjmqK6y71vwvO5k/wCEePmHqxbA6r0UN/dDY56mnprXhFCyL4fm8h3V3QtkkhW43bsgZI49qXtZfyv8CvZR/nX4nIUV0kN54Zhs7cSaabiU72cgnK8naG+bnjHTFZGs3FlcXpfT7P7JbgAKmST9Sc9auM23axEqair8yKVFFFWZhX1D4D/5EjQ/+wfB/wCgCvl6vqHwH/yJGh/9g+D/ANAFeRnH8OPqe5kX8SfofnnXWXiaHFoMkyR28ly0Sqi/uxsbA+YFTuJPPBHFcnTijgbijAeuK8U9yxqWMOjvp8S3TOty7NllbG0DpnPHPTp361btdN0XfFJJfF1K5ZDKo4wPm6e5G3rxnpXPUUBY34tHsgnmLcrPtYbx5yKqqehJ9+mPXrUGt2WmwJLLZ3Qc+eVRA4I25bt14wvPQ7uOlZId1RkVmCtjcAeDjpmm0BYKKKKBhRRRQAUUUUAFe2/sbf8AJTL3/sHP/wChCvEq9t/Y2/5KZe/9g5//AEIUnsVHc9N/aq/49vDn+/c/yirwqvon9ozw/rWvW2h/2PptxfGB5/NEK7iu4R4z+R/KvHf+Fe+Nv+hZ1L/vya9jB1IKik3/AFc8LMKU5YiTUX0/IuXvxO8Z3ekDS5NSjWAQC3DRwIsgjwBtDgZGQOfWuMrp/wDhXvjb/oWdS/78mj/hXvjb/oWdS/78mt4yox+FpHLOFeduZN/ecxT4P9fH/vj+ddJ/wr3xt/0LOpf9+TT4fh/41EyE+GdSADAn9yfWrVWn/MiHQq/yv7i7pFxaQx3Kz/JK4Xy5DCJNoB+YYJHUY59sd66Dd4FhWG4jt7uVd+GRySxxjnG7G0g981n/APCE+LP+hfv/APv0aP8AhCfFn/Qv3/8A36NbylSk/j/ExhCtFfw7/Jl1m8HXpdoopbe4Idz5hIiUBRgAbsk5z9ah1q88K3EjT2dtdJL+72grheNm7jOMH5/fOKg/4QnxZ/0L9/8A9+jR/wAIT4s/6F+//wC/RqU6Sa9/8SmqzTXs9/IsT6h4VvJJJrrTpkcSMI1iyoZN2V3YbrgsD9F5pyXPgkWghazvm5Z8jhtxXABOegP/ANeqv/CE+LP+hfv/APv0aP8AhCfFn/Qv3/8A36NF6W3P+IrV/wDn3/5KXbG68DRTRXD2V7vjn3bDlkZA4wCC3J2g+2TzWJrX9imO2bSWuVcRKs6Srwz87mBycDpxV7/hCfFn/Qv3/wD36NH/AAhPiz/oX7//AL9GqjKlF35/xFKFaSt7P8DnqK6H/hCfFn/Qv3//AH6NH/CE+LP+hfv/APv0a09vS/mX3mX1et/I/uZz1FdD/wAIT4s/6F+//wC/Ro/4QnxZ/wBC/f8A/fo0e3pfzL7w+r1v5H9zOeorof8AhCfFn/Qv3/8A36NH/CE+LP8AoX7/AP79Gj29L+ZfeH1et/I/uZz1FdD/AMIT4s/6F+//AO/Ro/4QnxZ/0L9//wB+jR7el/MvvD6vW/kf3M56iuh/4QnxZ/0L9/8A9+jR/wAIT4s/6F+//wC/Ro9vS/mX3h9XrfyP7mc9RXQ/8IT4s/6F+/8A+/Ro/wCEJ8Wf9C/f/wDfo0e3pfzL7w+r1v5H9zOeorof+EJ8Wf8AQv3/AP36NH/CE+LP+hfv/wDv0aPb0v5l94fV638j+5nPUV0P/CE+LP8AoX7/AP79Gj/hCfFn/Qv3/wD36NHt6X8y+8Pq9b+R/cznqK6H/hCfFn/Qv3//AH6NH/CE+LP+hfv/APv0aPb0v5l94fV638j+5nPUV0P/AAhPiz/oX7//AL9Gj/hCfFn/AEL9/wD9+jR7el/MvvD6vW/kf3M56iuh/wCEJ8Wf9C/f/wDfo0f8IT4s/wChfv8A/v0aPb0v5l94fV638j+5nPUV0P8AwhPiz/oX7/8A79Gj/hCfFn/Qv3//AH6NHt6X8y+8Pq9b+R/cznqK6H/hCfFn/Qv3/wD36NH/AAhPiz/oX7//AL9Gj29L+ZfeH1et/I/uZz1FdD/whPiz/oX7/wD79Gj/AIQnxZ/0L9//AN+jR7el/MvvD6vW/kf3M56iuh/4QnxZ/wBC/f8A/fo0f8IT4s/6F+//AO/Ro9vS/mX3h9XrfyP7mc9RXQ/8IT4s/wChfv8A/v0aP+EJ8Wf9C/f/APfo0e3pfzL7w+r1v5H9zOeorof+EJ8Wf9C/f/8Afo0f8IT4s/6F+/8A+/Ro9vS/mX3h9XrfyP7mYtj/AMf0H/XRf519anqa+arHwT4rF7AW0G+UCRckxkAc19Knqa8bNpxm4crvv+h7+SU5wU+ZW2/U4n45f8kt1n/dT/0MV8p19bfF3T73Vfh3qljp1tJc3UipsijGWbDgnFfOH/CvfG3/AELOpf8Afk0svnGNN3fUWaU5yqpxV9CfQPiR4s0PQ4tF02+gjsoiWjR7ZHKknOQSOuTXK3VxPdXMlzczPNPKxeSRzlmY9STXR/8ACvfG3/Qs6l/35NH/AAr3xt/0LOpf9+TXYpUU201qefKFeSUWnZepzFFdP/wr3xt/0LOpf9+TR/wr3xt/0LOpf9+TV+1h/MifYVf5X9xJ4Yeyje3bUY2ktvLYMqjJyVOP1xW/5vhA4YWl0p+bKlmIHy/Lg7s9ck/pVez8D+LktY1bw/fgheR5RqX/AIQnxZ/0L9//AN+jW7qUnb3/AMTnVOtG/wC7v8ixHP4JWUkWd9tUELvJbccDBI3Y67hjp0qaHUPB0MBRdPnZtj4JByWKgckseAc1R/4QnxZ/0L9//wB+jR/whPiz/oX7/wD79GpvSf2/xLSrr/l3/wCSkzz+DgXaGzulysigPltvBCEfN16E5z7Uy/fwd58P2OG+EQmBl3k5Me3oPm9fxpn/AAhPiz/oX7//AL9Gj/hCfFn/AEL9/wD9+jTUqX/Pz8RONZq3s/wLVvceDIUST7PdtP5TK4Kkx7irAEAtnjK9aU3PgmJZfJsrxy6bVMhJ25UZI+b+8D+ftVT/AIQnxZ/0L9//AN+jR/whPiz/AKF+/wD+/RovS/n/ABC1b/n3+Bajn8EeSA1neh2DbgCSB8w24O7I+XOap2beFfIjW6jvfMz87IDz8w7bv7ucf1p3/CE+LP8AoX7/AP79Gj/hCfFn/Qv3/wD36NHNS/5+fiDjW/59/gJplx4YhW3a7s5pnBHm5Lc/Pzxuwfl6DH1q7cal4Re3Crp1zuM3mMm4hOmAOuTgf1qn/wAIT4s/6F+//wC/Ro/4QnxZ/wBC/f8A/fo0OVJu/P8AiJQrL/l3+AahJ4Ta2ufslvdpOR+5LZwDu7jdjp+HtUuq3PhGXT/Ls7S7S5RQkbZwuPMYknk5O0gfyqL/AIQnxZ/0L9//AN+jR/whPiz/AKF+/wD+/Ro5qWnv/iHJW1/d/gXZ7rwNIEH2K+BQBQVJA2hmPPzZJIIyc9qjafwOrqF0+/kXADF5GB6jnAb0z+lVv+EJ8Wf9C/f/APfo0f8ACE+LP+hfv/8Av0aSdL/n5+I7Vv8An3/5KXQ3gi1lUyQ3c7LErAIxKs5UHk7v72QR7+3NZrjwiNStpo7O68lQ7TKxJDPnKgDP3R9aj/4QnxZ/0L9//wB+jR/whPiz/oX7/wD79Gnel/z8/EOWtf8Ah/gOvJvCT32+C1vlgMTsctyZd2VGM8Ljj2qS8uPB0jzNb2V1GTu8vJbacleoDcYG7GPbNQ/8IT4s/wChfv8A/v0aP+EJ8Wf9C/f/APfo0c1L+f8AEXLW/wCff4FtZvBPlCGSLUDGpdgyph8lvl53dlx+Oalnm8IW9sbGWGSRllDh4QSpU9i27J49COaz/wDhCfFn/Qv3/wD36NH/AAhPiz/oX7//AL9Gl+6/5+fiUlW/59/gOsZfB6WiC6tL+Wfedx3kDbv46Efw/rUtzdeD5kkb7BdrKYQEKMVAcKgGRnHUOfyqD/hCfFn/AEL9/wD9+jR/whPiz/oX7/8A79Gm3Svfn/ESjWSt7P8A8lG3DeFf7HVYY73+0PJUMzZ2+Zu5I59P5Vdx4Jliu2ihvItiZj3uSx+ZFGBnB6uSPbrVT/hCfFn/AEL9/wD9+jR/whPiz/oX7/8A79Ghypv/AJefiJQrL/l3+BdJ8EeRBK8N2UDFHCErIQCxzjdjkFeTnpWLrraI3k/2PFPH18wSkn6c5q7/AMIT4s/6F+//AO/Ro/4QnxZ/0L9//wB+jTjKlF35/wAQlCtJW9n+Bz1FdD/whPiz/oX7/wD79Gj/AIQnxZ/0L9//AN+jWnt6X8y+8y+r1v5H9zOeorof+EJ8Wf8AQv3/AP36NH/CE+LP+hfv/wDv0aPb0v5l94fV638j+5nPUV0P/CE+LP8AoX7/AP79Gj/hCfFn/Qv3/wD36NHt6X8y+8Pq9b+R/cznqK6H/hCfFn/Qv3//AH6NH/CE+LP+hfv/APv0aPb0v5l94fV638j+5nPUV0P/AAhPiz/oX7//AL9Gj/hCfFn/AEL9/wD9+jR7el/MvvD6vW/kf3M56iuh/wCEJ8Wf9C/f/wDfo0f8IT4s/wChfv8A/v0aPb0v5l94fV638j+5nPUV0P8AwhPiz/oX7/8A79Gj/hCfFn/Qv3//AH6NHt6X8y+8Pq9b+R/cznq+ofAf/IkaH/2D4P8A0AV8/wD/AAhPiz/oX7//AL9GvobwfbzWfhPSLS5jMc8NlFHIh6qwQAivKzWpCUI8rvqe1klKcKknKLWh+dtdVeeILM6FJbW+77TJEsbE7j8oA7H5R0PI9q4b7RL/AHv0o+0S/wB79K8fmPa5Tp9JvNMgtFhuYFdyWcu8e4BiCoXjkjBDfUVOt7oJkVns2wy7ZML6DqPrnn/dHrXI/aJf736UfaJf736UcwuQ7CW80CQu8kKmQsNuIWCqAuOmeR7daZe32jyXkU8NsF/euznYc8g4OOhAOCB7YrkvtEv979KPtEv979KOYOQ6yK80hY3My+dMysrSLFtJJBGcdAMYGMZzzUsl9oOwxpZxrHlhxG27B75J7enrXHfaJf736UfaJf736Ucwch0Wqy6VJaRrYxFJRIxJKkHZ2BOef/r1mVQ+0S/3v0o+0S/3v0pXHyl+iqH2iX+9+lH2iX+9+lO4WL9e2/sbf8lMvf8AsHP/AOhCvA/tEv8Ae/SvdP2K5Hk+J1/uOcaa/wD6EKTehUVqfUXjLxhoXhGO1k1ueaIXRYReXEXJ24z06feFc3/wubwH/wA/t9/4CNXLftVf8e3hz/fuf5RV4VXo4bB06lNSlc8zGZhVo1nCNrI+nv8Ahc3gP/n9vv8AwEaj/hc3gP8A5/b7/wABGr5horf+zqXmc39rV+yPp7/hc3gP/n9vv/ARqVfjL4DZgovL7JOB/ojV8wU+D/Xx/wC+P50LLqXmL+1q/ZH1P/wtXwb/AM/V5/4Cmj/havg3/n6vP/AU14VpOmtqEeoOswj+x2puSCud4Dqu32+/+lW7vwr4htZYYp9LlWSabyY1V1Yl8Z2kAnBxzzjI56Vq8twydnJ/f/wDJZti2uZRVvR/5ntX/C1fBv8Az9Xn/gKaP+Fq+Df+fq8/8BTXkGo+E7qwslknaQzm188xxBJFB8zYBuDYI9xn0qofCuvLdratYqszJv2tcRjAzj5iWwpyQMHB56Ull+Ff2n96KeaY1acq+5/5ntX/AAtXwb/z9Xn/AICmj/havg3/AJ+rz/wFNeOaF4S1XUppfNge1ghMqSSOVBDoCWUKSC2O+M471UHhzXPsltdf2dJ5VyyLEdy5Jc4XIzlQexIANP8As7C3tzfihf2rjLX5V9zPbv8Ahavg3/n6vP8AwFNH/C1fBv8Az9Xn/gKa8VbwtrymdTp53QZEgE0ZOQMlQN3zMByVGSO4qpqOkalp0UEl5bGJbgAx/OrE5AIyASVOCDg4PNCy3CvaX4oTzbGJXcV9zPdf+Fq+Df8An6vP/AU0f8LV8G/8/V5/4CmvH5fB2rw6THdTW7Lcy3QgitgVZiCm7Jwflx6Nj1qnZ+H7x/ENro15i0kuGGJOJF2n+IFThh9DSWXYV3tJ/f8A8Ap5pjVb3Vr5f8E9s/4Wr4N/5+rz/wABTR/wtXwb/wA/V5/4CmvGrnwzNIlpPo1wNTtrreFk2eSY2QAsHDHC4BBznGKqz+Hdaht7i4msWSK3bbIWkQc8fdGcv1HK5HNNZdhX9p/f/wAATzXGL7K+7/gnt/8AwtXwb/z9Xn/gKaP+Fq+Df+fq8/8AAU14qPCviAzQwjTWMkoYqokQ42jcwbn5SBzhsH2pbzwp4gs4hLcaa6IXRARIjZL/AHSME/Kc8N0PrR/Z2F/m/FB/auNtfk/BntP/AAtXwb/z9Xn/AICmj/havg3/AJ+rz/wFNeK3HhXX7e6itptOZZJd2396hUbfvbmBwuO+4jFOt/CXiKd5Uh0x2MT+W371AC20MACW+bIIIxnPbNH9nYS1+b8UP+1cbe3J+DPaP+Fq+Df+fq8/8BTR/wALV8G/8/V5/wCAprxm+8L6lDo9pqsETXFtNbCeRhgGMmRkxtzuI4HIGPmFUtW0PVtJjik1CzeBJThSWVucZ2nBO1sdjg+1Cy7CvaT+9CebYxK7ivuf+Z7n/wALV8G/8/V5/wCApo/4Wr4N/wCfq8/8BTXz3RV/2TQ7v+vkZ/23iey+7/gn0J/wtXwb/wA/V5/4Cmj/AIWr4N/5+rz/AMBTXz3RR/ZNDu/6+Qf23iey+7/gn0J/wtXwb/z9Xn/gKaP+Fq+Df+fq8/8AAU1890Uf2TQ7v+vkH9t4nsvu/wCCfQn/AAtXwb/z9Xn/AICmj/havg3/AJ+rz/wFNfPdFH9k0O7/AK+Qf23iey+7/gn0J/wtXwb/AM/V5/4Cmj/havg3/n6vP/AU1890Uf2TQ7v+vkH9t4nsvu/4J9Cf8LV8G/8AP1ef+Apo/wCFq+Df+fq8/wDAU1890Uf2TQ7v+vkH9t4nsvu/4J9Cf8LV8G/8/V5/4Cmj/havg3/n6vP/AAFNfPdFH9k0O7/r5B/beJ7L7v8Agn0J/wALV8G/8/V5/wCApo/4Wr4N/wCfq8/8BTXz3RR/ZNDu/wCvkH9t4nsvu/4J9Cf8LV8G/wDP1ef+Apo/4Wr4N/5+rz/wFNfPdFH9k0O7/r5B/beJ7L7v+CfQn/C1fBv/AD9Xn/gKaP8Ahavg3/n6vP8AwFNfPdFH9k0O7/r5B/beJ7L7v+CfQn/C1fBv/P1ef+Apo/4Wr4N/5+rz/wABTXz3RR/ZNDu/6+Qf23iey+7/AIJ9Cf8AC1fBv/P1ef8AgKaP+Fq+Df8An6vP/AU1890Uf2TQ7v8Ar5B/beJ7L7v+CfQ0PxR8HzTJEt3dBnYKM2xAya7avkqx/wCP6D/rov8AOvrU9TXm5hhIYdx5Otz18rxtTFKXPbS2xn+IdYsdB0e41bUpHjtbcAyMq7jycDA/GuL/AOFzeA/+f2+/8BGq98cv+SW6z/up/wChivlOjCYWFaDlIWPx1ShUUY22Pp7/AIXN4D/5/b7/AMBGo/4XN4D/AOf2+/8AARq+YaK6v7OpeZxf2tX7I+nv+FzeA/8An9vv/ARqP+FzeA/+f2+/8BGr5hoo/s6l5h/a1fsj6oj+LHguSNXW7vMEZH+itTv+Fq+Df+fq8/8AAU14B4XsZNUubDTo5I4nuGWMO5+UZrXu/Dsx1VtP0uZr2RELSiaP7M0RBwQwc4HOMc85H0rV5bhlo2/6+Rks2xbV0l/XzPaP+Fq+Df8An6vP/AU0f8LV8G/8/V5/4CmvFrTQrnE0d5Z3QuG82K2jQqMyx43hiTwFBz71JD4V1M6DNqs0LxKPK8iPgvL5hIHyg7h04yOaTy7Cr7T+9DWa4x7RX3P/ADPZf+Fq+Df+fq8/8BTR/wALV8G/8/V5/wCAprxRPDmox6taWN9GLYXBP70Osiqq/fOVJHygEkZyKuQeD725g0mS2uYWk1F9vluQnk5yU3En+IKSPpQ8vwq+0/v/AOACzTGP7K+7/gnr/wDwtXwb/wA/V5/4Cmj/AIWr4N/5+rz/AMBTXit/4dvrWxe42GQwtIJyjIyKqsFyrBju5IzxxTm8M6ptt4Y7WZryaSRDEdgVdiqxO7dxgMCc4A9euGsuwv8AM/v/AOADzXGLTlX3P/M9o/4Wr4N/5+rz/wABTR/wtXwb/wA/V5/4CmvH9Q8H6tDqEdjaxC5lNrHPIPMRQpfPyglsMeOME57VDpfhbUrvTrrUZomt7WC3klV2K5cqQMBSd2Mk84xxS/s/CWvzP7/+AP8AtPG83Lyr7n/mezf8LV8G/wDP1ef+Apo/4Wr4N/5+rz/wFNeGajouqafbxT3lo0UcpCqd6khsZ2sAcqcc4bBq7qXh1LORbGPUVudX3Ir2McDcM38IfoWGRkYH1NP+zcN3f9fIn+1sXr7q+7/gns3/AAtXwb/z9Xn/AICmj/havg3/AJ+rz/wFNeMDwxqELXiahGbVoLNrpMFZFkAZVwGUkdT68YqSy8G69c3CwtbRQFopJAZbiNQNi7ip+b5Wxjg4POTxk0v7Pwn834of9qY29uVfc/8AM9j/AOFq+Df+fq8/8BTR/wALV8G/8/V5/wCAprxK80C+hgt5ooZZUlCBj8uA7MygAhjkEqcNx/LLLvQNXtLF724sykEb7HYSISpyRyoOQMgjOMe9P+zcN/M/vQnm2MX2V9zPcP8Ahavg3/n6vP8AwFNH/C1fBv8Az9Xn/gKa+e6Kv+yaHd/18jP+28T2X3f8E+hP+Fq+Df8An6vP/AU0f8LV8G/8/V5/4Cmvnuij+yaHd/18g/tvE9l93/BPoT/havg3/n6vP/AU0f8AC1fBv/P1ef8AgKa+e6KP7Jod3/XyD+28T2X3f8E+hP8Ahavg3/n6vP8AwFNH/C1fBv8Az9Xn/gKa+e6KP7Jod3/XyD+28T2X3f8ABPoT/havg3/n6vP/AAFNH/C1fBv/AD9Xn/gKa+e6KP7Jod3/AF8g/tvE9l93/BPoT/havg3/AJ+rz/wFNH/C1fBv/P1ef+Apr57oo/smh3f9fIP7bxPZfd/wT6E/4Wr4N/5+rz/wFNH/AAtXwb/z9Xn/AICmvnuij+yaHd/18g/tvE9l93/BPoT/AIWr4N/5+rz/AMBTR/wtXwb/AM/V5/4Cmvnuij+yaHd/18g/tvE9l93/AAT6E/4Wr4N/5+rz/wABTR/wtXwb/wA/V5/4Cmvnuij+yaHd/wBfIP7bxPZfd/wT6E/4Wr4N/wCfq8/8BTR/wtXwb/z9Xn/gKa+e6KP7Jod3/XyD+28T2X3f8E+hP+Fq+Df+fq8/8BTR/wALV8G/8/V5/wCApr57oo/smh3f9fIP7bxPZfd/wT6E/wCFq+Df+fq8/wDAU0f8LV8G/wDP1ef+Apr57oo/smh3f9fIP7bxPZfd/wAE+hP+Fq+Df+fq8/8AAU0f8LV8G/8AP1ef+Apr57oo/smh3f8AXyD+28T2X3f8E+hP+Fq+Df8An6vP/AVq7DTruC/sLe+tWLQXEayxsRjKsMjj6V8l19Q+A/8AkSND/wCwfB/6AK4Mfg6eHinC+p6eWY+ripyjO2h+dehQx3Gs2kEyho5JQrAnAIrq5dA0DRNImmvbg61qMsGxLW2V1S1kIzvMnRwB2Gec+lcRS+ZJ/fb8682+h6R0ejaDp+oaRBcTagbWdpDGRtDAksAvGRgep5+lah8Jab/ZVoi3yi5lZi0rJy6nydvlrvwR8zgE4zz0xmuGxRgegouKx3GleC7V5rCa8vZljlmHmWzQqJWTcM4w/TGc8gr71Vk8K6eEM760kMRXcuYwV5eNRg7uVHmct1GxuDXIbV/uj8qXA9KAszqNX8LQ2Vv50eoSsPtCxHzrfygoOOSS3J5PC54GcirHiPwvY2WnTXFveuJLW3UvGYcs75OWbDHYDxjqPpXHgAdhRgegoGdxceE9MluBDHdvZsN7KD+9aaMeXtkCjBxlnzjshwKgPg22AJbV2XhCAbbkBs5LDdlRxgZ698DmuO2j0FG0eg/KnddhWfc7S08F2N2S1trM0iL9/Fsu5QcfNjf0GeTnjHeox4QsAsRfXR+8CBWW3yjMxAGGLDK88nqMHjpXIo7orqjMocbWAONw9D603A9BSGdrc+FNLuJTLZ6p5MWwBoygby2CRlmJ3/6vL8t1GDxXoX7E3/JTtQ/7Bjf+hCvCMD0Fe7/sT/8AJT9Q/wCwa3/oQpMcdz1j9qr/AI9vDn+/c/yirwqvdf2qv+Pbw5/v3P8AKKvCq97BfwI/11Pncy/3mXy/JBTkR3OERnPoozTooJ5Y2kjgldE++yoSF+pHSvob4MeBrvwb4+mt9QurW8N5oxnQxocKPMUYOa0r140Y3e5hh8PKvOy2/wAzgvHfhnRNO+DXhTXrOxWLUb2bbczB2JkG1z0JwOQOg7V5rB/r4/8AfH869k+Kn/JAvBf/AF9f+yS143B/r4/98fzow0m+a/d/mXjYKE0l2X5HaaPqX9nR6ink+Z9stGts7sbMujbvf7mMe9bw8aY1S6vDp2Vub8XTx+d0Xy3jKA464fOe2OlY2gwaTJFey6rJIojjXygjYJYnH41oy+GrCKVY312DlmGQvYFRnr0O7I9ga66ipOT5kcNN1VFcr/L0Jf8AhLoLaKGHTdMeGOCBIovOuPMOVlEgZiFGeRjHFSWPizS7HVLnULXRLmKe5BZn+2qXRi247GMZ2g9D396iXwzprQqiaxC0xcfMGGNu0HGCeuT+hqla+H4Z7Jbg6nAgKsxyR8uCRzznjAz9RiotRa/4c05q6/pdDVPjS1lu5Ly40eR7gTXUkBS62qizkkhhtO4gk4ORUcPjGGF47pNLb7axthcyG5ykiwkEBV2/KTgZOT9Kgk8KwYkMOtWkgBdUywG8q7Lgc99uR7EVYm8L6ZJGi22rQo6K3mu8qlSQDjA684/UUrUP6uO+Ien+RFp/jGa10u5sdt/EHuJbiN7S9MOC4GQ42neBgeneqmteIYb6z0+KKxdZ7R1bz55hK5CgAICFB28dCWx0BqvJo9uLe8mTUoWFvKYwOm/lBkfXcSP9w+1aH/CLWjeYY9ctmCl/mOAp2uV9fbP0Iq7UYvm/zIcq87xv+RfTx1b290bqx0iWGWW8a7uC15nczIUYIQoKdSQecVlP4k3eKrPWnW/uY7YriO7vPNkIGeN+0Y6ntV6Pwrp5tvIbVIftu4fMJV2Abmz39APzqKbwvYx2qAazbGbc5Zw42bAI8HGc8Fmz/u8VEfYJ6L8zSTxLWr8+m5JpvjKLSxDa6Zp9zbWCRyq6reYnZ5AAXEgUBSNox8uOvrTR4wj8i8Wa0vbySZt0RvbwTKhGMMQUyWGOqlahsvDllcaZbzNqsEU0uGJZhgKcds54zz9OKii8O2puZbebVreLYEIbIOdxAxx6ZyfpT5aF3pr8yFKvZa6fLt/kX9U8byXtzJOYtQPmwTxvDNfmSJGljKZRSo2gZJxk+maisvFCSXkMc1uIo2hs7dnMmQggdSW6d9vTtQ3hjT/7PiZdWgNyzHIDj94uxmG0Z45XHPrRH4Vso1k+0axalvIDDbIMI53YzzyPl7eoqbUEtvzKbxDd2/yL0njS107VLmPSbGdLN7i5eV1vP3shkP3kcKNnQY4PvmqK+MWW7t52t7u48jU474Nc3fmSMEVVCFto/u9ccelQjwzabxH/AG1Bv2hmUAErk4wecZHtS2fhuyZ76O41a3DROIomVxjdvjGT6ghnxjuppqFBf0wlLEP+kNh8VPC0bR2Y3R6ebNcyZGfNaTf0/wBrGPbrUfiHxBb6jZS21np72gubs3lyXuPN3SEY+X5RtXrxyfepNO8PWM8V352qRI6S+TFkgYO9BkjPOQzY7fKead/wi9sEV21m3VWAPbK/NjJGeBVfuU7/AOZP79q3f09DmKK6lPCtvJbzXEetW/kxbQ7sMBSyuwzz/sY+p9qWLw3paNN9p1qLCI+FGA2QF29+eW6egNa+3gY/V6nb8UcrRXQnw7bi8gg/ti2Il34YY529xz398dKrwaLDLBaynU4EM8wiKnqvLDP4bR/32Pen7WJPsZ3tYxqK60eGrD+zV338CXTKzKPOBJwyjaRnGcEgc9c1Gnhm0EEgfVIDMWXysOOVzg8Z6/4Gl7eBToTOWorpLHw/ZT6c8ranCZzMEjCsMYHmbhg9ztQ56YYU2DQdPnsg41i3jlWSRCSch9uSGHoCF/UU/bRD2EznaK62/wDC9irRLaapCW2L5imRSQ27BJ5wB3/GhvCtiltKDrFvJP5yqhRxgrlwwxnqMK3pip+sQH9WqdjkqK6Sx0TTmvLu1kvYphHCjJcCTZGGYAn3OM4+tWbTw3pTPKr6tDKyOu3DhQQCdw98gAA+9N14ISw82clRXWX3hvTmYNZ6nEoKA7WcE5xHu79AWb3+U1VGk6Xb/aobq9SSYGNYSHwFLZznGemB7c0RrRa0B0Jp2OdorrYPCun/AGr59btXt0cB8OFJ+YAgfgevtRpWi6PPZwvO7eY5x/rgo+9ICT7DavSk68LXGsPO9jkqK6XUNK0giGKynVMvAklw0hKhniLMPwPpUsnhFIrho5tWt48YGDjcTxxjPXBz6U/bwW4vYTbsjlaK6Gz8Owz2EV22p26bixaNmAYKoJz174A+rVeuvCdgs87Ra3apCGkCK7jIAJ2jIPJIAP4ih14J2BYeo1exyFFdfN4UsHkVYdYtogFXzPMkBIYttPQ/jxUN54d0/wDsyG4g1G3R/KZ3BlDFsLnOP4R0XHXJpKvBjeGqI5aitDVdPjsobaRLyK4M6biqdV4U/wAyR9VNZ9appq6MZRcXZk9j/wAf0H/XRf519anqa+SrH/j+g/66L/OvrU9TXiZxvD5/ofQ5DtU+X6nE/HL/AJJbrP8Aup/6GK+U6+rPjl/yS3Wf91P/AEMV8qxNslR9udrA49aMt/hv1Fm/8Zen+Z9L+B7Pwvb/AAst/D+r6Mlvqd1CVkt7i1IlmlcnY4OMkcjBHT8Kxl/Z8htbOC6bXHuriFkknt/IwkqggsgOcjIyAf5V23g7xnJ8R9GuF0bT308WxQSTXJyFfqAgHXpXTzXHia4ge0TTLe2mZSv2s3AaNT/eC/ePsDXBOtWpzdnZt6npQw9CrCN1zJKydjyv44L4Z1f4dp/wjmkrcXFmUkWS1tdv2WEfe3kDgY7Hvz2r52r6e+LfjgeEfDc/hXUdJklmvrCSG2ngb90VKlMnPII7ivmGvQwF+R9r6HlZnb2i721Om0KSCEWslzbm4hUfPGHKFh7MOhrtoPHFvDPCy6ZdOLe2MMM8l4r3K5fdnzDHgDHy4C5AJwa5LwhBZ3F1axag+y28t2c7sdEYjn6gVvPoGlTNHPbawkVtcOPKWQZZAxA+bnqMnP0r06ipuymvzPKpOqrum/yLg8aWrXEt1caO8k/2m5ngIusKnngAgjb82McHI+lRr4yhjT7RDpTLqDtbNLK1zmNjCeMJtyM9/mNRQeHNMa3d21iGRmXEYDBSG2buR6DIH1zVePw5BJc3EK6pEfJcr2BPy5HU9zwKzUaHb8zTmxC1/wAi7qXimLUPtd08mpCX7O8VvHdXhuNplYByp2jaNgYdzyKdF46nF0xk0+J7RHha1gG1TD5WAuXC5b5QRz61UbwzaYk8vXLSQxozMRwvAB7n3/MYqzB4XsGtPJk1KFb7eRkTLsVdyjJ59Cxo5aCWxSeJk20/yIrXxVa213b+XpTvYxyTmW3luAxlSU5Klgo6EA5x2otfF7BZY72xa4S4e6Nxtm2MyzhAQpwdpBQHODnpiqyeHbd9UNiur23ywea0uRtzz8vXk8frTo/Dtp9quLebV7aPymjAfIO4OB6emefpVONH+rk8+Ivv+X9dDW0/x3a2N8LmDRpU8uGGGIrdDzAseeC5To2ecbenWqT+LLWS1mMmlSfbXtZLVZhc4RUZ9wJTbyR06jPpTLvw7pZbfb6vDHEsKE7mDFn2AsB75J49BTR4Ys3DGLXrQ7UZm3YGMLn159KlRob2/MfNiNr/AJDfFviqbX44932+NvMErxyXpkgDYx8iFRt79z1xUjeKLH+1otbXRmGqb0eaQ3X7pyBhiE25BYe5xmpZPCtnFF9nmv4orjcWWV3ADrjKqF9WHIJ7GoLXw3ZjWEtrjVIGg8vzGIYKSM49ePX1wKa9jay/UUvrHNdvt2Hr4qtreIWtjpkkVqltLFGslyJHDu6vuLbQCAVHGOnerd746N5qcd3cW+oyxMJhPbSaiWj/AHkZQ+WCnyYDHGd3pWbH4ZjkmuVXUovLt4UkaQgbfmBxzn2+vNT2fhnT5LlPM1q3aHzdrAMFZwHIbbk8YA3c9mGKTjQ6r8xqWJ6P8uguneLksp4imneZBFZ/Z0jebJ3LIzo+cdQWHbnHbNLP4wWTwjLoa2Do80aLLIJgEZw24ybQmSx7ksabB4UjkYSrqEE0Yw5RXAIjwp3Mc8DLFfXIpupeH7C11RFivoZoHlZVjSTcThCQue5zgfjxTtQk/PfqF8Qlvpt06nL0V1cvhnT4bYebrFv5pwzFXBWNScDI6noT9KWHwvYFCG1i2eTZt+WQAJJkjnPUccY69a19vA51h5vocnRXWt4VsUhdDrVu0wc4ZWBBAAyAM9ef04qovhuE38tsdUt8J5fzZHRgfmPPbAyOvzCmq8H1B4eouhztFdfF4Z0v/R2k1aIqAPPVXGdxycdeMcKevPtUH/CL2ryOI9atFAD/AClxkFR0PPuKXt4B9XqWOXorpbnw9axXFpa/boi0jSkyBhhlVEZR1wCSSvXr9KmuvD2lWmrqJdTiksXaYjZICwVThBn3yPyNP20A+rzOUorrbrwvpqzOY9ahSFSACSGz78HuentSweFbVbaRrnULcLJGjQTtJtTnOSB1YAgg+4pfWIWH9WqXscjRXS22k6LHDcw319/pHnRxQujcJuQsSwHBwQAeaP8AhHdPa2WVdct1Z49wVvXDHB9Pu/qKftoi9hM5qiusuvDNgJRHHq1qjkKoTzAecxAkn38wnH+yaqSaJaxWU0jXcMrQXoi+SUBpEyAcD8c59jQq0GDoTW5z1Fdg3hexN0Jor608kyAC3a4G7GcYLdiByarXHh2xj0sTrqkJnCPIyqQdyhUIwM9iWB7+1JV4Mbw1RHMUUUVsYBRRRQAUUUUAFFFFABRRRQAV9Q+A/wDkSND/AOwfB/6AK+Xq+ofAf/IkaH/2D4P/AEAV5Gcfw4+p7mRfxJ+h+cCI0jhI1Z2Y4CqMkmhUds7VZsDJwM4FWtEnittXtLidisUcoZyBnA+ldlda7oVjo8tj4Zk0+wllh8m4vHSeSe4jx8ynMe1cnuO2K8K2h9AcDSkHj3rpNI8QW1tokGj3EMklszSG5HUEFlZSozjdlQMkHAJ4PSrV/rHhORXjg0i4MfzLEJGJMakzHC/Nxy8X/fJ/EsFzkcHG7BxnGaCCDggg+9dVfax4bkaK3ttMnisVuzM0TNuyPLKjPTkHbx3A60a5rXh68jEsOmSveCRCZHO1WVccBRnAIGMZosK5ylKQRjIIyMiusXV/D093fXGrrqGpmQEWwdQpiGWKjO7oMrwMDr+M1xrXhS4yZ9OnlMdukNuPLCqu1iegbOMHHX86BtnGUV19xrXhiRoE/suSSGJ1VVaMArHvkZujDJO5PyPSuc1eWzmv2ksYTFBsQbSMZYIAxxk4BbJxnvQBTooopAFe7/sT/wDJT9Q/7Brf+hCvCK93/Yn/AOSn6h/2DW/9CFDKjuesftVf8e3hz/fuf5RV4voNzaWet2V3f2gvLSGdXmgPSVAeV59a9n/arOLbw5n+/c/yirwrcv8AeH517uCV6C+f5nzmYu2Jl8vyR6p/wsjw7a6Z4o07SvDT2VvrCIII42ULCQm0kjHc88VuQ/GzS4/FVvrH9h3Zji0v7CU81clt4bd06cV4fuX+8Pzo3L/eH51TwlKW6/q1iFjqy2f4edzu/F/ji11z4c6F4WisZoZtMm8x5mcFXGHGAP8AgX6VxEH+vj/3x/Oo9y/3h+dPgZfPj+YffHf3rohBQ2OerVlUd5HbaJo9xq32gwOiCBA7F84AOeSew45J4Fbf/CA6qA+ZoPlODgMeePb3/HHuM8qszrG8ayFUfG9QeGx0zTxeXC2ptRcyCBjkx7/lJ47fgPyFdUo1G/ddjkhKml70b/M6A+DrrzBF9vsmk3FSoLHpnpxz06Cnp4Ol8mQtewvL8mxUVjyQhOQRngSL268Vy24eo/OjcP7w/OlyVP5vwGp0v5fxOhtvCV5OJStxbqI5fKJO7GcKcZxw3zAbeuQRS23hWR9Zh0+W6hYsglk8oEsqZAIHH3ueR2wc1z5mcxCEykxqxYLu4BPU4/AU3cPUfnT5an834C5qf8v4nUf8IVfNLIsd1bsqLu3YbBGTjacYYnHG3Oc02HwbdSyCOO9tXlLEBAr7jggcDGe4461zO4f3h+dPhnkhkEkMrRuOjK2CKXJU/m/AanS/l/E6CfwhdQxhmvbPldwxuxnGducYz2IzkHrS6z4Uez+1TW95DLbQlypP3sKxX5sDAJIOPXtXN7h6j86Nw9R+dPkn/N+AnOn/AC/idbJ4HvGMaw3EbNtXzSQSNxkdflwMlcKCD3zmqmneEb29A8u4twxmaHZhmO4MFPQEZ5zjPQE1zu4f3v1p0UrRSJJHIUdGDKynBBHQilyVP5vwHz0v5fxOli8F6g8TN5sOc5UKGYuuxmJAAyfuYqK98I3lrBJL9ptZVjXcWj3FMcch8bT17HqDWAlxIju6TMrOCrENyQeoP1pm4f3h+dChUvrL8Ac6Vvh/E6TUPCVxb26yRzo74RWQq2S7HAxxwvoTjNXJfDOiRRxt/aF1N58/l24iTLSALGW42npucZ/2Rwa4/cP7w/OjcPUUezn/ADB7Sn0j+J0sfhG6uHlaGaGOJblrdd5LcgrxkKMn5xxgE4PAxii98KNbi3k+1IYm8oSkgggs2CBkDB9Aeetc60ztCsLSsY0Ysq7uATjJA98D8qZuH94fnQoVP5vwE507aR/E6iXwzBcPINL1NGtwWDLIGY7k27jwoJA8wc46bvTlieEJ2CKNQsg7E4+c4+8oXtxkOrfQ1zW4eoo3D1FHJNfa/AHUpt/D+J1em+Eo5JL+3u7hhLBEjoYwQp3Buu5eRwOcgc9e1RR+Db6SITLcQNGRIcjPIQgHnGMcnr6VzO4f3h+dG4f3h+dHJUv8X4DVSlazj+JoeINOTTNTazRzIojjbce5ZATj2ySPwrPwPQUbh6ijcPUVpFNJJmUmm20gwPSijcPUUbh6imSGB6CjA9BRuHqKNw9RTAKMUbh6ijcPUUgDA9KKNw9RRuHqKADA9KDyADyB0o3D1FG4eooAXtt7elDEs25iWPqeaTcPUUbh6igAwPSjA9BRuHqKNw9RQAYHoKMD0o3D1FG4eopgFFG4eoo3D1FICex/4/oP+ui/zr61PU18k2BH26Dkf61f519bHqa8POd4fP8AQ+jyHap8v1OJ+OX/ACS3Wf8AdT/0MV8p19WfHP8A5JbrP+6n/oa18pbl/vD86Mu/hP1Fm/8AGXp/me4/s8/EHwx4Z8O3uk67dtZStcmdJDEzq4KgY+UEgjH616h/wt/4d/8AQxJ/4Dy//E18fbl/vD86Ny/3h+dVVwFOrNzbepnQzOrRgoJKyPWv2ivG2geLbvSoNBma6SzWQyT+WVUl9uFGQDxt/WvJqTcv94fnRuX+8Pzrpo0lSgoROSvXlXm5y3Z0Nh/x5Rf7tTYqCwYfY4uR92p9w9RXorY817hgelGB6CjcPUUbh6imIMD0owPQUbh6ijcPUUAGB6UYHpRuHqKNw9RSAMUYHpRuHqKNw9RQArsznLEscYyeeKTA9BRuHqKNw9RQAoJClQSFPUdjSYHpRuHqKNw9RQAqkqGCkgMMEDvQPlOV4PqKTcPUUbh6igAxRgelG4eoo3D1FABgegowPQUbh6ijcPUUwDA9BRgelG4eoo3D1FIA7Y7elGKNw9RRuHqKADA9BSsxYKGJIUYXPYUm4eoo3D1FABRRuHqKNw9RQAYHpRgelG4eoo3D1FABgegowPSjcPUUbh6imAUUbh6ijcPUUgCijcPUUbh6igAoo3D1FG4eooAKKNw9RRuHqKACijcPUUbh6igAr6h8B/8AIkaH/wBg+D/0AV8vbh6ivqHwH/yJGh/9g+D/ANAFeRnH8OPqe7kX8Sfofm9RU9jbvd3kVrGVDysFBboDWlpXhnVdRsrq9SJbe1t4DOZrjMaOAcYViMFj2FeFY+gMairkOm3c1pHcxopWVisSbhvkOQPlXqeSBx7+hqxB4f1ia2uZ10+5At3WNlaJgxcsF2AY5bLDjrQBl0VpwaDrU0UskelXhWIZc+Sw74x05OTjFRnRtYDpGdKvg7lgim3fLFfvAcc47+lAFCitCw0fULxrfZbTJFcPsjmaFyjNzwCqkk8HgA9Kjn0vUIXCtZ3DKztGjiJtrsvULkc4waAKdFaNnomp3RBWzmjjaN5FkkjZUYLG0hAOOSVU49alPh3WPsrXMdjPIguPs6bInJkbDklRjkDY2fSgDJorTXQdXbT4r1LC4aOZ2SNViYs20ZLAY5UetUri2ubby/tFvLD5iB4/MQrvU9CM9R70gIa93/Yn/wCSn6h/2DW/9CFeEV7v+xP/AMlP1D/sGt/6EKGVHc+udT03TNRVF1KxtbpYySgnjDbSeuM/SqP/AAjPhX/oB6T/AN+Ery/9qaWWO18O+XLImZLnO1iM8R+leGfabn/n5n/7+GvQoYOVSmpKVjzsVj40arg4XsfYf/CM+Ff+gHpP/fhKP+EZ8K/9APSf+/CV8efabn/n5n/7+Gj7Tc/8/M//AH8Nbf2fL+f+vvMP7Vh/z7/r7j7D/wCEZ8K/9APSf+/CUDwz4WByND0nP/XBK+PPtNz/AM/M/wD38NPgubnz4/8ASZ/vj/lofWj+z5fz/wBfeL+1Yf8APv8Ar7j7E/4R/wAOf9AfTf8AvytH/CP+HP8AoD6b/wB+Vr5jj+3yQS3EbXLRQ7fMcMxCbumT2zg0lz9utpBHcNcxOUVwrsQdrDIP0IIP41t/Zcv+fn9feY/2zC1/Zf19x9O/8I/4c/6A+m/9+Vo/4R/w5/0B9N/78rXzJaLf3cjR27zyMqNIwEh4UDJPWoftFx/z8Tf99mj+y5f8/P6+8P7Zh/z6/r7j6h/4R/w5/wBAfTf+/K0f8I/4c/6A+m/9+Vr5e+0XH/PxN/32auLZ6u2nnUFE5tgCTJ5vAGcc85H9aHlclvU/r7wWcQe1L+vuPpX/AIR/w5/0B9N/78rR/wAI/wCHP+gPpv8A35Wvl77Rcf8APxN/32anVNQawe+V5jbJIsTP5hwHYEgdc9FP5Uf2XJf8vP6+8FnMH/y6/r7j6a/4R/w5/wBAfTf+/K0f8I/4c/6A+m/9+Vr5hhe8mmSGGS4kkdgqIrMSxPQAVPqdrrGmTLDqEV7aSMu5Vl3KSPUZpf2ZK9vaf194f2xG1/Zf19x9L/8ACP8Ahz/oD6b/AN+Vo/4R/wAOf9AfTf8AvytfL32i4/5+Jv8Avs0faLj/AJ+Jv++zT/sqf/Pz+vvF/bUP+fX4/wDAPqH/AIR/w5/0B9N/78rR/wAI/wCHP+gPpv8A35Wvl77Rcf8APxN/32aPtFx/z8Tf99mj+yp/8/P6+8P7ah/z6/H/AIB9Q/8ACP8Ahz/oD6b/AN+Vo/4R/wAOf9AfTf8AvytfL32i4/5+Jv8Avs0faLj/AJ+Jv++zR/ZU/wDn5/X3h/bUP+fX4/8AAPqH/hH/AA5/0B9N/wC/K0f8I/4c/wCgPpv/AH5Wvl77Rcf8/E3/AH2aPtFx/wA/E3/fZo/sqf8Az8/r7w/tqH/Pr8f+AfUP/CP+HP8AoD6b/wB+Vo/4R/w5/wBAfTf+/K18vfaLj/n4m/77NH2i4/5+Jv8Avs0f2VP/AJ+f194f21D/AJ9fj/wD6h/4R/w5/wBAfTf+/K0f8I/4c/6A+m/9+Vr5e+0XH/PxN/32aPtFx/z8Tf8AfZo/sqf/AD8/r7w/tqH/AD6/H/gH1D/wj/hz/oD6b/35Wj/hH/Dn/QH03/vytfL32i4/5+Jv++zR9ouP+fib/vs0f2VP/n5/X3h/bUP+fX4/8A+of+Ef8Of9AfTf+/K0f8I/4c/6A+m/9+Vr5e+0XH/PxN/32aPtFx/z8Tf99mj+yp/8/P6+8P7ah/z6/H/gH1D/AMI/4c/6A+m/9+Vo/wCEf8Of9AfTf+/K18vfaLj/AJ+Jv++zR9ouP+fib/vs0f2VP/n5/X3h/bUP+fX4/wDAPqH/AIR/w5/0B9N/78rR/wAI/wCHP+gPpv8A35Wvl77Rcf8APxN/32aPtFx/z8Tf99mj+yp/8/P6+8P7ah/z6/H/AIB9Q/8ACP8Ahz/oD6b/AN+Vo/4R/wAOf9AfTf8AvytfL32i4/5+Jv8Avs0faLj/AJ+Jv++zR/ZU/wDn5/X3h/bUP+fX4/8AAPqH/hH/AA5/0B9N/wC/K0f8I/4c/wCgPpv/AH5Wvl77Rcf8/E3/AH2aPtFx/wA/E3/fZo/sqf8Az8/r7w/tqH/Pr8f+AfUP/CP+HP8AoD6b/wB+Vo/4R/w5/wBAfTf+/K18vfaLj/n4m/77NH2i4/5+Jv8Avs0f2VP/AJ+f194f21D/AJ9fj/wD6h/4R/w5/wBAfTf+/K0f8I/4c/6A+m/9+Vr5e+0XH/PxN/32aPtFx/z8Tf8AfZo/sqf/AD8/r7w/tqH/AD6/H/gH1D/wj/hz/oD6b/35Wj/hH/Dn/QH03/vytfL32i4/5+Jv++zR9ouP+fib/vs0f2VP/n5/X3h/bUP+fX4/8A+of+Ef8Of9AfTf+/K0f8I/4c/6A+m/9+Vr5e+0XH/PxN/32aPtFx/z8Tf99mj+yp/8/P6+8P7ah/z6/H/gH1Emg+HldWTSNODA5BEK5BrVr5OsLi4+3W/+kTf61f4z619Ynqa4MbhXh3G8r3PTy/GRxKlaPLaxDeW1veWz213BHcQP96ORQyt9QazP+EV8M/8AQv6Z/wCAy/4Vs0VxKTWzPQcU90Y3/CK+Gf8AoX9M/wDAZf8ACj/hFfDP/Qv6Z/4DL/hWzRT55dxezj2Mb/hFfDP/AEL+mf8AgMv+FH/CK+Gf+hf0z/wGX/Ctmijnl3D2cexlDw34eUADQ9OAHYW60f8ACOeH/wDoCaf/AN+FrVoo9pLuHs4dkZX/AAjnh/8A6Amn/wDfhaP+Ec8P/wDQE0//AL8LWrRT9pPuHsodkZX/AAjnh/8A6Amn/wDfhaP+Ec8P/wDQE0//AL8LWrRR7SfcPZQ7Iyv+Ec8P/wDQE0//AL8LR/wjnh//AKAmn/8Afha1aKPaT7h7KHZGV/wjnh//AKAmn/8AfhaP+Ec8P/8AQE0//vwtatFHtJ9w9lDsjK/4Rzw//wBATT/+/C0f8I54f/6Amn/9+FrVoo9pPuHsodkZX/COeH/+gJp//fhaP+Ec8P8A/QE0/wD78LWrRR7SfcPZQ7Iyv+Ec8P8A/QE0/wD78LR/wjnh/wD6Amn/APfha1aKPaT7h7KHZGV/wjnh/wD6Amn/APfhaP8AhHPD/wD0BNP/AO/C1q0Ue0n3D2UOyMr/AIRzw/8A9ATT/wDvwtH/AAjnh/8A6Amn/wDfha1aKPaT7h7KHZGV/wAI54f/AOgJp/8A34Wj/hHPD/8A0BNP/wC/C1q0Ue0n3D2UOyMr/hHPD/8A0BNP/wC/C0f8I54f/wCgJp//AH4WtWij2k+4eyh2Rlf8I54f/wCgJp//AH4Wj/hHPD//AEBNP/78LWrRR7SfcPZQ7Iyv+Ec8P/8AQE0//vwtH/COeH/+gJp//fha1aKPaT7h7KHZGV/wjnh//oCaf/34Wj/hHPD/AP0BNP8A+/C1q0Ue0n3D2UOyMr/hHPD/AP0BNP8A+/C0f8I54f8A+gJp/wD34WtWij2k+4eyh2Rlf8I54f8A+gJp/wD34Wj/AIRzw/8A9ATT/wDvwtatFHtJ9w9lDsjK/wCEc8P/APQE0/8A78LR/wAI54f/AOgJp/8A34WtWij2k+4eyh2Rlf8ACOeH/wDoCaf/AN+Fo/4Rzw//ANATT/8AvwtatFHtJ9w9lDsjK/4Rzw//ANATT/8AvwtH/COeH/8AoCaf/wB+FrVoo9pPuHsodkZX/COeH/8AoCaf/wB+Fo/4Rzw//wBATT/+/C1q0Ue0n3D2UOyMr/hHPD//AEBNP/78LWlDHHDEkMMaxxoAqqowFA6ACn0VLk3uxqEY7I/MqwuXs72G6jVWeJw4DdCR61ta34s1HWLVLTUGklto8GKDziIoyBgbUHA4rnqKdzI0rHWJbWGCJrSzuRbvviM6FigJyV4IBBPr6nGK05fGmqSkma10+XO1fniYjYrBgmN3TIz689a5qii4WOlbxnqjTLM1tYs6sHyUc5III/i4A2jgYHtUVt4t1KEIPJtJNpG7erfvAuQoYBgCAGYY6HPOa5+ii4WNqw8SX1pHDEsNpNHCgRUljJGA7OO/XLn9KfqHinVL5opJRbpJHKsu9EILFSSoOTjAyfz5zWFRQFjpD4y1XbKBDYqZZHkkZYiCxZZFx16ASvj049KU+NNUZt8lrp8j+Z5pZ4mJLDft/i4x5jYxjtnNc1RRcLI6Y+NdWZtzQ2TMZPNcmNvncYwx+btgYxgcc5rJ1nVbjVXhe4jhVok2bkBy3JOWJJJPP0HYVn0UAFe7/sT/APJT9Q/7Brf+hCvCK93/AGJ/+Sn6h/2DW/8AQhSZUdz1j9qr/j28Of79z/KKvCq91/aq/wCPbw5/v3P8oq8JPQ172B/gR/rqfOZl/vMvl+SOy+Hfw58ReNmeTTo47ezjO17qckJn0GOSfpXY678AfEdnYvcaZqdlqMiLkwAFGY9wueD+JFeprrDeAfhz4dTR/Dd7rKSwIGSzHKkoGLHg9Sa89+BvjrWLO4udNbQNX1VL/Vhvug7OtqH2qQ2QcY6npXNLEV580qey/E644XDU1GNS7b9dDxC6gmtbmW2uYnhmiYpJG4wysOoIpIP9fH/vj+deqftRada2fxDhurdVR7yzWSYDu4Yru/EAflXlcH+vj/3x/Ou+hV9rBT7nl4mj7GpKHY9B8Fz2Y1C507UrlLax1C3aCWV/uxsCHRj/AMCUD8TXW2ureHb7TtXub6ay3XbXASGUIskShAsIXKFzwBghgBiuC0vS7vUzc/ZE3fZoGnk/3V6/jU48O60W2jT5CckH514x1zzxj378da6KtOEpaysznoVakIq0br+v6+Z1F5d6S1zvW80ZtMNlItrAkCCWN/KA+c7d27dnqTzyKmk1Hw/eStZ3E+m29tDcWBgkjto8gbW84k4+YZxkNkVyLeHNcWQRnTZd5YKBuUkk/j+tSJ4Y1xoZJDYumxN+1mAZhleAM9fmBx71Lp0/5vyLVWr/ACfn2O6mk0fUdSSDRX0hdZlsfLidkjliEglyQcIE3GPODt9qp2tx4Zh8LyQ6hc6fdSlg8ixpGkgcTDcqKEDY25wS2OcAVx0Wi6/bXrJHY3UNzFF5xA4ZUPG7rUS6Lq0ks0Ys3LxOUky68MBkjOecDrUqhBac2m/9eRTxE3ryavT+vM3/ABrdaZNZRKtxplzP9sd4jYQqnl2xAwr4A5znAOSOc9a6C51Xw6rRxXN5pU+lnVopre3tolUx24jcDzAFySCVB3ZOc+tcM/hrXFLY0+R1VnXepG0lSA2OfUj86Ynh/Wn3bdOlbYwV8FflPoeeD9afsqbilzbeglWqqTlyb+vn/n+Rt63qMLeL9OubObS7KSDG65hYSxZycFtiKPY4Xoea2bCXw1b6ot095pkd19mJlhjlWS1LGQfcaRX2nbklRk9ga4q20HWbm3+0W+nyyRcHcpGOuPX1qwPCuubir2YjwkjsWkUBdgYkE56/IacqdOyXNsTGpUcnLlvc6mbUPD/9q29pa3GmwWL6pdyyuLeNiIwymEbmU7VPOO3tUt/rGg2+ozXNmdJLyfYVf91HKo+ZvOxlAvTGSFFcdH4Z1xpVjaweMFyhd2UKrDqCc8H2/CoJtD1eGJZpLCZY3KhG4+Yt93HrmkqNPT3v6uU69XV8tv00O7sLzTNU1U+SukLJAdS8o/ZoxGkIhUxMw24Kg7iCc9DUSX+jGYrBe6FHqSpbC6uZbZDBKoL+aIxt27sGMZAGdpxXH3Gi6zpx3+S670VS0Tg8SKPlOD6MAe3OKbJ4d1yOLzZNMnWPfsDcYLZxjr68UvYQ/m0H7ep/Lr8/Qra29nJrF5Jp6FLNp3MCkYwmeKp1pRaHq8tkt7HYyNbsu8OGXlfXGc0+Pw7rMkYkFjIFP3SSOTnGMfXP5GupShFWucjhOTvy7mVRWyvhnV3WAx2+/wA4cYYED5iOx56ds1BHoWsSStFHp8zukfmsFwcL65zij2kO4vZT7GbRWnNoOsQyxRSWLq8oYoN68hV3NznjA55qaTwxrsaru02YSMCwix8+0Y+bHpzR7SHcFSn2ZjUVsr4Z1drI3K24O2Ty2QOMqfc9B+Jqomk6k0KzLZSmNpDEGx1cAkr9cA01Uj3D2c+xRorUPh/WVVGksZI0fJDOQBwQD365IGOtJdaBrNqszTWEqrChkkYEEKucZ6+tHtIdw9lPszMorWuPDusQWQu3snMQj8yQrg+Wu5l+b0OVPH50n/CO65+8/wCJbL+7ba5yuFON3JzxxS9pDuHsp9mZVFa58Na8qsW0yYbV3HLKDjGc4zzx6VBd6LqtrE81xZSRxxjLMSMDnHY84JGcdO9NVIPqDpTXRmfRRRVEBRRRQAUUUUAFFFFABRRRQAUUUUAFFFFAE9j/AMf0H/XRf519anqa+SrH/j+g/wCui/zr61PU14ecbw+f6H0WQ7VPl+oUUUV4p9CFFFFABRRRQAUUUUAFFFFABRRRQAUUUUAFFFFABRRRQAUUUUAFFFFABRRRQAUUUUAFFFFABRRRQAUUUUAFFFFABRRRQAUUUUAFFFFABRRRQAUUUUAFFFFABRRRQAUUUUAfmbpVsl5qdraSTLAk0yxtI3RATjNej/FDwNoug+HJr/T7TU7Ca0vhaf6ZKjC9Uj/WKAePXjjBFeXVZvNQv72OKO8vrq5SEbYlmmZxGPRQTwPpVdDDqbGleGW1LSYLyC7jikkkMZWXOCdwVQMA+vOa0f8AhCZP7LidZ1a7Z3DncwRQBCRgbcv/AKw9OvGM9+PDuBgMwHsad50vy/vX+X7vzHj6UaBqdVpfgi7uTY3E1xGtpcTIrYDCTaWA4XGeh6kYqF/Bt587reWqoMY3lh1aIKM4wf8AXJk9Bg+2ec+0T5B86XI6HeeKYZJCoUuxAGACe1GgtTob/wAKXVioklvLWaMXCwyeQ+4rkgZ9Op/TnGRm/N4Ss5NVMenX8bwRXL28sc82G3Jkt84UL90fhnvXIvNM4w8sjDOeWJ5pokdW3B2BznIPf1oHY3h4YuZTePHdWQEDNtSObzd+EkfAK5xxG3XB5HrWhL4EvI0giN1EbqdxgDOxUw/LHHynKEc9O9cjvfJO9uevPWn/AGifcW8+XJ6neaA1NDxPpa6PqS2QYswiUyHORvyQce2RWVSszMcsxJ9zSUgCvd/2J/8Akp+of9g1v/QhXhFe7/sT/wDJT9Q/7Brf+hChlR3PWP2qv+Pbw5/v3P8AKKvCq91/aq/49vDn+/c/yirwqvewX8CP9dT5zMv95l8vyR9CfBH4uaTb6Hb+HfFF19kltR5dvduCY3TsGP8ACR6niuj0TxB8NPhxo+oNp/iVL4Xly10YYp1nkZyANqheg47/AJ18sUVFTAwnJu7V9yqWZVIRUWk7bHQ/ETxTdeMfFdzrdynlK+I4Is58qNfurnv1JPuTWDB/r4/98fzplPg/18f++P512QioJRWxwVJynJyluzq7S9urTP2a4kiyysdpxkjOP5n86tPrursHB1Cf5927Dfe3cnP1PP1rOpK7HGL3RxKckrJmwPEusrBHGt7IpRi28H5jnPBPpyfzqFtd1hnLtqNwWLBid/cBQP0VfyFZtFHs49inUn3NJdc1ZZ5Z1v5xLKuyRt3LDnr+Z/OmNrGpN52byU+cSX56kjB/TiqFFHJHsL2ku5qN4g1pkCtqVwQG3j5++Qc/mB+VSz+JtZkYlLtoVYDcsfAY4GWPqSRknuaxqKXs4dh+1n3ZpWet6lbSq63DuoYEo5O1sHPNTXXiTVppHKXBgjYMPKj+6A3Uc885Oc9ax6KHTi3ewe0na1zVHiHWgpX+0rjBcuRu6sSWJ+uWJ/Gmy69rEsaxyahOVUqV+boRjB/QVmUU+SPYPaT7s0Jda1SVQsl9MwBUgZ4G3GB9BtX8hUn/AAkGs5B/tGfIAA+boB0H4Vl0UckewvaT7l6DV9TgjWOG9mRFTYFDcBcYx9MVL/wkGtby41K4DEgkh+4YsP1Yn8azKKOSPYFUmtmay+ItXS1igjvHjETFkZDhh3wPQZ5/GoBrGqby322bJQIfm6gdKoUUckew/aT7l19V1GQ5e8mY4Yct2ZdrfmvFTr4h1tWZ11K4DN1YPyTnOfrmsuijkj2F7Sfc2LnxLrEzNtumgjJBMUXCZHfHck8/Wqy6xqaxRRi+mCxSiZBu+64JIb65Yn8TVCihQiug3Um+ppvr2sSIEk1Cd1BJAZs8kgk/XIH5U2XXNXljmjk1Cd1mBEgLfeB65/Ks6ijkj2D2k+5oT61qs8LQzX00kbDBVmyDyT/Nm/M1I/iHWnjaNtSuCjAhhu6g9f5Vl0UckewvaT7mnJr+sSSrJJqE7sBgZbtzx+p/On3fiLV7ieSRryRA7Ftin5VyQSAOwyB+QrJoo9nHsP2k+4UUUVRAUUUUAFFFFABRRRQAUUUUAFFFFABRRRQBPY/8f0H/AF0X+dfWp6mvkqx/4/oP+ui/zr61PU14ecbw+f6H0WQ7VPl+oUUUV4p9CFFFFABRRRQAUUUUAFFFFABRRRQAUUUUAFFFFABRRRQAUUUUAFFFFABRRRQAUUUUAFFFFABRRRQAUUUUAFFFFABRRRQAUUUUAFFFFABRRRQAUUUUAFFFFABRRRQAUUUUAfmHT2jkVEdo3VHztYqQGx1we9WNH+xf2taf2ln7F5y/aMZzsz83Tnp6V0nizUNPnsr20tZrKazjuF/spYVYPFFk5B3AN0x171XQwOQorpdKm0FtFs4b94Q6TyNcpscSOuPlwyr0z/tCrEcng1UaRWnieSJ4zGm8hSYicgn1dgmD2Uk9c0WC5yVFafiNdJW/H9jtug2fNjft3ZPTf83TGc984rMpAFFFFABRRRQAUUUUAFe7/sT/APJT9Q/7Brf+hCvFtT/s/wCz2X2HO7yf9I3Z3+ZnnPbHTGPx5r2n9if/AJKfqH/YNb/0IUMcdz6X+I/gSw8bxWMd9e3Nr9jaRkMIB3b9uc5/3RXG/wDChdC/6Dupf98JXbfELXNQ0WOyNi6IZi+8sgbptx1+prkf+E48Qf8APxD/AN+Vr1cLhsVOkpU5JL+vI8rGYvBU6zjVi3L+vMr/APChdC/6Dupf98JR/wAKF0L/AKDupf8AfCVY/wCE48Qf8/EP/flaP+E48Qf8/EP/AH5Wt/qeO/nX9fI5fr+W/wAj/r5lf/hQuhf9B3Uv++EpU+A2hq6sNc1LIIP3Eqf/AITjxB/z8Q/9+VqzpnjPXbjU7SCSeIpLPGjARKOCwBoeExyV+df18hrG5c3bkf8AXzE/4Uzo/wD0GL7/AL4Wj/hTOj/9Bi+/74WvYvscH90/nR9jg/un868z+0cR/Mev/ZmF/kR47/wpnR/+gxff98LR/wAKZ0f/AKDF9/3wtexfY4P7p/Oj7HB/dP50f2jiP5g/szC/yI8d/wCFM6P/ANBi+/74Wj/hTOj/APQYvv8Avha9i+xwf3T+dH2OD+6fzo/tHEfzB/ZmF/kR47/wpnR/+gxff98LR/wpnR/+gxff98LXsX2OD+6fzo+xwf3T+dH9o4j+YP7Mwv8AIjx3/hTOj/8AQYvv++Fo/wCFM6P/ANBi+/74WvYvscH90/nR9jg/un86P7RxH8wf2Zhf5EeO/wDCmdH/AOgxff8AfC0f8KZ0f/oMX3/fC17F9jg/un86PscH90/nR/aOI/mD+zML/Ijx3/hTOj/9Bi+/74Wj/hTOj/8AQYvv++Fr2L7HB/dP50fY4P7p/Oj+0cR/MH9mYX+RHjv/AApnR/8AoMX3/fC0f8KZ0f8A6DF9/wB8LXsX2OD+6fzo+xwf3T+dH9o4j+YP7Mwv8iPHf+FM6P8A9Bi+/wC+Fo/4Uzo//QYvv++Fr2L7HB/dP50fY4P7p/Oj+0cR/MH9mYX+RHjv/CmdH/6DF9/3wtH/AApnR/8AoMX3/fC17F9jg/un86PscH90/nR/aOI/mD+zML/Ijx3/AIUzo/8A0GL7/vhaP+FM6P8A9Bi+/wC+Fr2L7HB/dP50fY4P7p/Oj+0cR/MH9mYX+RHjv/CmdH/6DF9/3wtH/CmdH/6DF9/3wtexfY4P7p/Oj7HB/dP50f2jiP5g/szC/wAiPHf+FM6P/wBBi+/74Wj/AIUzo/8A0GL7/vha9i+xwf3T+dH2OD+6fzo/tHEfzB/ZmF/kR47/AMKZ0f8A6DF9/wB8LR/wpnR/+gxff98LXsX2OD+6fzo+xwf3T+dH9o4j+YP7Mwv8iPHf+FM6P/0GL7/vhaP+FM6P/wBBi+/74WvYvscH90/nR9jg/un86P7RxH8wf2Zhf5EeO/8ACmdH/wCgxff98LR/wpnR/wDoMX3/AHwtexfY4P7p/Oj7HB/dP50f2jiP5g/szC/yI8d/4Uzo/wD0GL7/AL4Wj/hTOj/9Bi+/74WvYvscH90/nR9jg/un86P7RxH8wf2Zhf5EeO/8KZ0f/oMX3/fC0f8ACmdH/wCgxff98LXsX2OD+6fzo+xwf3T+dH9o4j+YP7Mwv8iPHf8AhTOj/wDQYvv++Fo/4Uzo/wD0GL7/AL4WvYvscH90/nR9jg/un86P7RxH8wf2Zhf5EeO/8KZ0f/oMX3/fC0f8KZ0f/oMX3/fC17F9jg/un86PscH90/nR/aOI/mD+zML/ACI8d/4Uzo//AEGL7/vhaP8AhTOj/wDQYvv++Fr2L7HB/dP50fY4P7p/Oj+0cR/MH9mYX+RHkNv8HdHhnjl/ta+bYwbG1ecGvTD1rS+xwf3T+dH2OD+6fzrGriZ1bc7vY3o4WnQv7NWuZtFaX2OD+6fzo+xwf3T+dY8yN7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z5VCyuo6AkCmncVj8waKmsreS8vIbWHb5kzhE3HAyT3Paur8Y/DrXfC2krqeoXWlTQM6pi2uxI4J6cY6e9X0uYHHUVbTTb59ObUFt2a1UnMgYcYIBOM5xkgZxjJFVdrZxg5+lACUUuD6H8qNrf3T+VIBKKXB9DUjW86wLOYnETMVVscEjqKAIqKurpWoNaQXS2rmGdZGjcYwwjGXP4AVGbG6FgL5o8W5ZlDFgCSu3IA6nG9fzpgVqKnvLW4s7lre4iaOVcZU89QCP0IpZ7SeGCGdwmyYEptkVjx6gHI696AK9e7/sT/wDJT9Q/7Brf+hCvCirBQxVgrZwSODjrivdf2J/+Sn6h/wBg1v8A0IUmVHc+iPi9/qtM/wB6X/2SvP69A+L3+q0z/el/9krz+vq8s/3WPz/Nnxucf75P5fki3pOm3mq3yWdjCZZm7dAB6k9hWrrXhDV9LsjeSCG4gTiR4H3eWfetj4a2N8+la5c2sEheS28qB14JfnIB9ai0HS/GGkw30KaHNPFeQNFIkjDHP8XXr1pVMTJVJKMkuW2j69+oUcJF0oylGT5r6rp20tqcZVvRP+Q3p/8A19Rf+hiq00ckMzwyoUkRirKeoI4Iqzon/Ib0/wD6+ov/AEMV2z+BnBTVpr1PXPibezQLoVidSl0uw1HU/s19eROEZI/JldVDn7m90Rd3XnAwSCOEf4h65p+mWGkeHtGuZ7z7Tcxu2p6hDPhYRE2wTBwrkiUYO4sArZyRXsWo2lnfWclpqFtBc20mA8UyBkbnjIPHWqUnhvw/Jp0OmvomnNZwvvigNsmxG/vAYwD718Ej9KOF1Lxz4ggXU5pF0yxWGaCzt4WjeaRriWMPgkEKQvI6gHGciuX8TfEfxBrXw41E282maLdJ4Znvbp5JmDyuTPFttyp4ZTCWzk4LIO+a9pu9G0m8tpba60yznglZWkjkhVlYjoSCOoxUF14b8O3EUEVzoemyx24YQK9shEYbqFGOM+1MRxl3461WHxXPbKum/YINVi0k2hZvtjs8aN547bAZOmPuqTntUtt4y1yL4Xv4tvo9OM9xIi20ablihDzCINIx5IGdxwB6e9dq2j6U2qjVW02zN+E8sXJhXzQvTG7GcVK2n2Lae2nNZ27WbKUMBjBjKnqNvTFLoB4y3jjxTo76rb2z2Gs6lea8bdLiOXFrEqWcLkKHcAE8/Lu67jzjnrvFOrahead4Pt9UuZNAg1mTGpvb3IBib7OziJZhwAzgLuGCRwCCa6v/AIRrw7/Zrab/AGHpv2JnEhg+zJ5ZYDAbbjGcDGatX2n6Xd2C6Xe2dpNaMAi20salCFHACnjjH4YpW0sB534k8YXnhz/iX6LqNjeWmm6Yb959RuDJLfKHK+TG64y/GN3JzgEc5qeLxj4muPEUcKRaZFps+rSaVGrK5nV/srzrI3OOCm0r3BzkdK7aTw9oMkdpHJounslkc2qm2QiE/wCyMfL+FW/sFl5gk+yQbxN54bYM+ZtK7/rgkZ9DT/r+vkB5X4L8ZeK5tN8NxahqmjXjXOj3OqahdiBlKJC0AMYVWPz/ALxsnjHHHGDpeAPHmt+INI8TSvZW01zpsCXFj5KlRcLJCZEUqSSOQBzgnPQV3dpoukWbM1rplnAW8zd5cKrneQX6D+IqM+uBTtJ0jStIiaLS9NtLFHOWW3hWMN9cDmlbSxV1oeW3M6x/D3+2NL8YXmqave/YZJElv/kLtdQgnYozEvzbCFAGCQQTUviD4h+INI0XUbaT+y5NbsdTmtBsify7hI7aO4JALDYdsgUkt2yM9K9Hg8P6DbzTzQaNp8UlwwaZ0t1BkIIYEkDnkA/UZp19oWiX4IvdJsboGbzyJYFfMm0Lu5HXaAM+gxRbW5JwR+JGorboTp0TXT2q6otuudz2f2XzmC+rh8JnoSelavwm8T+I/E1reXGu6Za2kQEclrJBOj7lcElCFZsFcDk4znoMV1wsdOgmW8+y20ckMPkrLsAKRDnaD2X26VHp2m6Po0EzafY2VhC5MsxhjWNSe7HFUBfoplvNDcQrNbyxyxMMq6MGUj2IpUkSTdsdW2na2DnB9DSAdRSFgCASAT0o3DIGRk9BQAtFIWUEAsAT0560hkQZy6jBweaAHUU1nRQWZ1AHUk9KdQAUUUhZVUsWAUDJJPGKAFopEZXQOjBlYZBByCKWgAoqKK5t5pZYop4pJIm2yIrglDjOCOxwR+dSbhzyOOvtQAtFIrK2drBsHBwehpaACiiigAooooAKKKKACiiigAooooAKKKKACiiigAooooAKKKKACiiigAooooAKKKKACiiigAooooAKKKKACiiigAooooAKKKKACiiigAooooAKKKKACiiigAooooAKKKKACiiigAooooAKKKKACiiigAooooAKKKKACsm4/wBfJ/vGtasm4/18n+8aqImfmTpdyLPUra8KlxDKsm0HBODnGcH+Vd78RfiNa+KPD/8AZkGnXUDGZZS8s+8cZ4x/hj6V5zRWt9LHNbW5t6T4kvtNhs4bcIEtpTIexkyyttY+mVBx6gVbHjC6NusL2sZ/dqjSB2D/ACqqgqf4c7QWx94k5rmaKLisjrn8cXjszNZwjKgAJhQpGORge3fPocimnxvdLA0cFhbwlpGkDKzEqWOTg9RXJ0UXY7I60eOr7Zg2dqWJyW2gs3zOeSQT/HgYxjApkfja+Aj8y2SQp0PmMCeQc/XgfhXK0UXCx0aeKpomuFjs4vJm8nCklSmw5baVI27+hxVx/HV00hb+z7UcAcZBAxCMjGMH9wvIx1NchRRcLHZWvjZmleK4sokhuJkaaUFmkRQuzKk9Gx+Z7VFH41mgigghsImjgYlXd2Mj/NGeW64PlDI/2iBjjHJUU7sVkXtV1KTUEtRJEkbW8XlDy+FK5JHy9AeTnHXr1yT7T+xP/wAlP1D/ALBrf+hCvCK93/Yn/wCSn6h/2DW/9CFSXHc+iPi9/qtM/wB6X/2SvP69A+L3+q0z/el/9krz+vq8s/3WPz/Nnxucf75P5fkj1/4PSxL4VdWkQMLl8gtyOldp50P/AD1j/wC+hXzWQPSjA9BXLXydVqkqnPa/l/wTsw2eOhSjT5L28/8AgGh4kZX8RakysGU3cpBHQjeaj0T/AJDen/8AX1F/6GKqVb0T/kN6f/19Rf8AoYr1XHlp28jxVLmq83dnt3i/RbjWIIRbTQI8QcBZ496AsuA4BBG5e2QRgsO+Riv4Q19hqe7xdqO+5Mxt2EuBDvfcu0BcDC5Tnd2Ix0rt6K+DP0g5DUvDfiC4ms2t/EU0UdvaeTIhkbM7blJLlcdlI3DH3ulRaN4d8S7bN9Q1pgqCF5IS7ud6mAsuSxBH7p+ef9affPaUUdbh0scpH4f14HUGl1ppVuL5LiKHzJFVI1Y5QMDuAI28cjIPUHAq/wDCJa5Isgk8S3IJkLJtllxyRkkFu65GOgrtaKAOIj8I67H9kW38QzWyxXEEjhJHb93GkamMBiRhtshPHVxycENPe+FNTupi8utzs8c5mhuDK6ycwmMAqpCrgkn5QAc9O57Cih6gcUfC3iRorgf8JVcQtPNI/wAhJ8tT9xUz0GTzkHt6VJL4f8RH7Bbw6xMPstoitcyzsxeQE5yq7Q2RgEkDg8YNdjRQHQ4MeD/Ey6dFCniy6NyHQmd5HJCiSV8AfdPDop+UZCduMaF94e164u9clXXpY4r6NFtIo5GX7OynO4HkgkcEDg+1dZRTuBxUnhrxTJMCfEpVBPE42FwdiSu5HJI+YMqEei9e1XNR8N6lcXF1NDrVxCZS3lqkzoEDBwehxn5l5xxtrqaKT1dwOAfwV4gZVi/4SHZE0sks+GkPnl49u1gSRgHB4xyM47B7+HPE9vLg6u14t1LMvlNJIsVsGhUK/BBKho2+U/8APU88c95RSsHW5xegeFNd06KCKbxHLMIoZE3ZbJ3b9qlQQvy7lO4AHK+nRfDvhPV9Mvop5NaZo/tLTzIskjZyuCvzMd2Tglm5GOK7OiquwPPf+EC1eWzaC98QPeTPFNC93cfvHCOjLhVwAOWz/eHPzMDga1v4a1Bdej1hp7QXDSPJLgMwGQAEUHt8q/N8pHPUHFdZRSTB67nAjwJqKS2v/E5E6xXRui8qDerM6u4G1RkZBA6EA8k1PeeBd1/HqMNwklz/AGq17KsnCNGRNhPunkednJB6duMdvRQtB33OXh0G+tdLa2h+yeaLqOXzYkKvOA5YmTJ5Y55weTk8ZwMtPDXiuOPSrV9dmuPLuJpbi4MzqEUlCi4BBfGGAB7Hn37yimnYFI4mHwjrT2jrf69Lcyi6iniUyyBECziVl4IyCBtBIOPep28K6p/wjk2m/wBsyTTSNHl3lkUFFiRCvDZAJVmwODnnNdfRS/r+vuJSOO0vwvr1npV3anxC/msIVtWG7ZCEjCNhc55GTjJwcGmR+E9bUXvm+J9Qn80ymHNwU2Ftu3G1eNoBGDuHOfau0ooeo+pwo8IeIvtc9z/wkRRpvJDLGXVTsRlLZB3ZywbBJB29s8aF14cvptS1S5U6fGt4EQFVYFkU5IcDqSeC2TxxiuqooAwfCul32kg27/ZxbhQG2g5ZgiAFeeFGGGDzwtb1FFABRRRQAUUUUAFFFFABRRRQAUUUUAFFFFABRRRQAUUUUAFFFFABRRRQAUUUUAFFFFABRRRQAUUUUAFFFFABRRRQAUUUUAFFFFABRRRQAUUUUAFFFFABRRRQAUUUUAFFFFABRRRQAUUUUAFFFFABRRRQAUUUUAFFFFABWTcf6+T/AHjWtWTcf6+T/eNVETPzQ8OWcWoeINPsZ9wiuLhI32nBwTg4r0f4wfDfSPDelyatoNzM1tBOlvMkz7jubPI/EV5fY3U1lew3ls+yaBxJG2AcMDkHBrofEfj3xP4g0yTTdUvIZLaWVZpFS1jjLOM4JKqD3NbaWObqRaP4UuNS0NtWju40ijjuJJFK5K+Wm5R153YYD02k0/8A4QvVBbiRpbdZGIKxksCUw+X+7xgxsMYzxWDFeXkUYjiupkQBgFVyAAwIb8wSD9TVttf1xpDI2sX5c4yxuGycZx3/ANpvzPrS0DUvx+EdScxwgwm4kdVCq5YLkkDJAPUjtmoLzw1qEKwlEV2kaKMRh8vvkUEdOADnAyR+hqnBrOrwTedDql5HJ/fWZgfzzTJdV1OWAQS6hdPEGVtjSsVyowpx7DpRoGpq6t4Vu7LT476OaGeH7P5sjq3Bbc4KrxzgJnnHXjNS3XgzUoYoZFlhIkgWRt+Uw7dIx1yffgVkXGtavcK6z6peyiQAOHmY7gCSAefUn86kt9e1iC1uraLULlUuiDN+8OWxnv7559aAL7eENVjgmeURKYX2SN5nyxELIzhuM5URnpn2zWJfWs1leS2lwoWWJirAHIz7VY/trV8q39qXuUxtPnNxgEDHPozfmfWqc0kk0rzTSNJI7FndjksT1JNADKKKKQBXu/7E/wDyU/UP+wa3/oQrwivd/wBif/kp+of9g1v/AEIUMqO59M/ETRdQ1iOxFhGrmEyb8tjrtx/I1yH/AAhXiH/n1j/7+ivRfEWvWuhrA11FNJ5xYL5YBxjGc5I9ax/+E+0n/n1vf++V/wDiqxlxZhsvf1epUimujv11/UU+GJ45/WFBu/by0OS/4QrxD/z6x/8Af0Uf8IV4h/59Y/8Av6K63/hPtJ/59b3/AL5X/wCKo/4T7Sf+fW9/75X/AOKpf694L/n9H8Sf9S6n/PuX4HJf8IV4h/59Y/8Av6Ks6Z4P1631O0nktkCRTxu2JB0DAmuk/wCE+0n/AJ9b3/vlf/iqktfHGl3F1Dbpa3gaWRY1JVcAk4/ve9H+vODn7vto6+oLg2pH3uSWnodz9uh/uyflR9uh/uyflUX2GT+8n60fYZP7yfrV2R1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UZFMblD1FNPAzT5UK7ND7dD/dk/Kj7dD/AHZPyryVvjN4bViv9nascHGfLj/+LpP+Fz+G/wDoG6v/AN+4/wD4uuT67hv5z1/7BzL/AJ8s9b+3Q/3ZPyo+3Q/3ZPyryT/hc/hv/oG6v/37j/8Ai6P+Fz+G/wDoG6v/AN+4/wD4uj67hv5x/wBg5l/z5Z639uh/uyflR9uh/uyflXkn/C5/Df8A0DdX/wC/cf8A8XXZ+AvEVn4y02e/02GeCOCbyWFwACTtDZG0nj5hV08TQqS5YyuzDEZVjcND2lWm0u51H26H+7J+VH26H+7J+VRfYZP7yfrR9hk/vJ+tb2R5+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Uc9u8KbmZSM44oshXZZ+3Q/3ZPyo+3Q/wB2T8qoVyXjzx5pPg64tYNRtb2drlGdPs6qQACBzuYetDsldmOIxVPD03UqytFdTvPt0P8Adk/Kj7dD/dk/KvHv+F3+GP8AoGax/wB+4/8A4uj/AIXf4Y/6Bmsf9+4//i6jnp9zzv8AWDLv+fyPYft0P92T8qPt0P8Adk/KvHv+F3+GP+gZrH/fuP8A+Lo/4Xf4Y/6Bmsf9+4//AIujnp9w/wBYMu/5/I9h+3Q/3ZPyo+3Q/wB2T8q8s0H4ueH9Y1uy0m20/VEmvJ0hRpEjChmOAThycc16d9hk/vJ+tUnF7M7cLjqGLi5UJcyRL9uh/uyflR9uh/uyflUX2GT+8n60fYZP7yfrTsjr1Jft0P8Adk/Kj7dD/dk/KovsMn95P1o+wyf3k/WiyDUl+3Q/3ZPyo+3Q/wB2T8qi+wyf3k/Wj7DJ/eT9aLINSX7dD/dk/Kj7dD/dk/KovsMn95P1o+wyf3k/WiyDUl+3Q/3ZPyo+3Q/3ZPyqL7DJ/eT9aPsMn95P1osg1Jft0P8Adk/Kj7dD/dk/KovsMn95P1o+wyf3k/WiyDUl+3Q/3ZPyo+3Q/wB2T8qi+wyf3k/Wj7DJ/eT9aLINSX7dD/dk/Kj7dD/dk/KovsMn95P1o+wyf3k/WiyDUl+3Q/3ZPyo+3Q/3ZPyqL7DJ/eT9aPsMn95P1osg1Jft0P8Adk/Kj7dD/dk/KovsMn95P1o+wyf3k/WiyDUl+3Q/3ZPyo+3Q/wB2T8qi+wyf3k/Wj7DJ/eT9aLINSX7dD/dk/Kj7dD/dk/KovsMn95P1o+wyf3k/WiyDUl+3Q/3ZPyqlKweRmGcEk81Y+wyf3k/WqzqVcqeoOKasJn5hUVPp5tlv7c3is9sJV81VOCUzzz9K9b+I8Hwp1LwpLfeFjDY3dmv7tI/ke4JIABUnJHUk8GtLaXOe+tjx2ium0VfDkmkWtrqLCOe4lZXmRPnhAdSGz6bQy46fNntWjYeF9Bv5pksbvULnybbzpNjRght5Xb3HAGc5wc9qLCucRRXVHRvDMdqHl1mR5XDFRG64UbcqTx36Y96tz6J4VmuJJl1RoEe52xxRyocREP8ANkjjBVOD2b14BYdziqK6W0i0BtJhgubhElzcvK8cYMjbFBjAc9ATkYxzntV+38O+Gbm48q21i6l+Qu2TGpChdxYddw7Y4IoSC5xdFdbHofhhYz5+uyeZxxFsIUFm5JOOwXpkjNSQaV4RltxGdSnQ7yxfehfG18JzgclRz7iiwXOOorW8Q2Wm2f2c6bdvOJFbzA7KWUhsD7vAyPesmkAV7v8AsT/8lP1D/sGt/wChCvCK93/Yn/5KfqH/AGDW/wDQhQyo7n0Z8WP9Vpv+9L/Ja4Ou8+LH+q03/el/ktcTZW0t5eQ2kABlmcIgPqa/GOLIuWcVIxWr5f8A0lH6PkTSy+Dfn+bI4opJn2RRvI3oikn9KdNb3EIBmt5YgehdCufzr0eK1j8M6TexWc9qHFsS92J1815c8Ko6gDmqNpb3mveBJJtZ1OSIRXRnSadC5MYUKdo4OMmolkLj+75v3nK5W0srPa7a+/YtZon79vculfrr5W/Dc4Krei/8hmw/6+ov/QxV3VtHt7XSYtSs9TW9gecwHEJjKsF3dz6VS0X/AJDNh/19Rf8AoYrx1QnQrxjPfTqnv5q6O/2salKUo+fl+Z6f8UvEGoaGuhx2GqWGlC/vnhmuryLzEjVbeWUcbl6tGo6965qy+MMiwWf9o+HblJn0+KeeKNv3oke3M/yxnkx4Uru7EgV6Trj6UsMS6rBHOjSfu42tzMSwBOQoBPAB5xSyTaOs8txLJYrNAojkkcqGjUjIVieQD1wa/fO5+XHBj4pJHJZQXNlaedeR28kXkXgkVhKxBAOOSuOfrVHT/i/cSy2z3fhmSO2nVHDRXKyOQ9rLcIAoHJIhcEe6+9ejw22grJsht9MD2xI2qiZiJ5I/2fWoLfUfDTSusVxpqSWwVmB2oYxkop5xjnKj6+9AHnUfxluW0mz1BvC0sazxTzuJLlRiKMw5YepPnYxxyp7U+P4r6hYRzrq2l20syajcw7YJwpWKORVC4PJlO4EL3Ga9Ka30O1Jt2g06DCNIYyiL8hI3Nj04GT9KZdNoELQTTrp4a6mV4GKKTLJjhl9TjvTDoZXgDxcPFLaqjWYs5bC68kxmQO20jKsccAkc4rqaoWs+jW0e+1msIUnlYZjZFEkg+906twc9+Kmn1CwgIWe+toiSQA8qjJAyep9CD+NICzRVdr+xXduvbYbIxI2ZV+VD0Y89Peoo9W0uSWSJNRtC8ciRuvnLkO4yq9epB49aALtFVpNQsI7We6e9txBAxWaTzBtjI6gnsR6VHbarYXCqVuY13Z2B2ClwACSAeSMEUAXaKrR6hYSCMx3ts/moXj2yqd6jqRzyB3NNTUrGSeOGO4jcyIzqysCpCnDc9Mg549jQBboqm2qWCuV+1QsFz5jCQFY8DPzHPHBzzU73MCwpN5gZHxsKfNuz0xjrSbSV2NJt2JaKrpeW7Fv3mAo+YsNoHTg5+oqVpolUs0qBR1JYYFJTj3G4yXQfRTTJGGVTIgZhkAnkimieEx+YsqMuMgqwOafMu4rMkopI2Dxq4zhgCKWmIKKKKACiiigDKu/+PmT61C/3D9Kmu/8Aj5k+tQv9w/StER1Pj9/vt9TTac/32+prpvhp4Sm8YeJF08SNDbRr5lzKByqeg9zXxFOnKpJRjuz90r14UKTq1HZLc5eivdNYuvAXhi9udEsvAdxq62SgX9yIC3ljGcsxBz9eBWD8SPBGiTeE4fG/g4OmnyKHntj0Rc4JA7YPBHSumeDcYtxknbc8qjncJzgp03FT2btZ32vZ6X6XPKa+hP2Yf+RP1P8A7CB/9FpXz3X0J+zD/wAifqf/AGET/wCi0rTLP94XzObir/kXS9V+ZQg+JvivTbPUNY1HSZNR00Xc1pb+XaeQqyi6aJAHLHzF2KSzYGCMVqa18WLrT9KvtQPhwhLWaC32S3KqxlkjMmD2AwMZz1Iruk1Tw/eWlxbKsc0KFvMga2OH+chiFK/MNwOSMiqninRfDeuabDYXwVYGkEyPbSCMqVUjdkdgMj0r6Xoflmlzkr/4trYJcx3OkxfbLeOaR4Uug2Vjslucg46EkoD04zVe4+KmpQ6zAl1plnZWUP2xbzzbgEl4o45ECMOCSJRx7Gu50OLwhFp0EGmrpht4YWgjJCkmOLKMMnllGCM9K0ZE0SXyfMXT5POzLDuCHf8ALyy+vy9x2qnuBwPhP4rprt9oVs2jtajU5ZoXd5gdkkZPAHU5Azk4qDT/ABz4njvL6e6tY7u2l1+TR7CIRLCm4SyIrGTcS2NgyNo68V31rJ4bW7gS2/sxZxEZIDGqA7O5QjtxzirdvJpdwfLt3s5ijCbbGVbaST8/HcnPP1pdUB5ofjBIbfUJv+EbnhS3vxZRSXE6xxs291YuT9z7hIyOcinQ/GS1Nsk0mjyb2hE4t0lDSlPs5myF79NvpXd3/wDwjb2TNNBZ3EGotsbyoBL9oYA/3AS2MHntioNHHheza203T7aEPBF5Ue22ZjGi5GC+35R1HJFHQOpxEPxeumtNPuJPDMkQuE82XfcKNsf2mOAMv97mVTjjoaj0z4r6rGdNstQ0Fbu+vL68hcWco2wxwzmMA7j9/BBx3Az3ru7fUvCoitVgjthFOF8nZZkL80mAD8uFy46HHI9asJN4enhS4FrA+64YqDZnzPOxydpXcGx1OOlA0m9EUvh74qHivTbu5a1W1mtrp7eSISB9u08ZI45HPFdNWfZXGlW8Tx2ogtYVb5sII13E8+nOatvc26I0j3ESovVi4AHOP58UrofJJdCWio2uIFkMbTRq4XeVLAEL649PemNd24gMyzI6AbsowORjPFF0LlfYnooByAfWimIKKKKACiiigAooooAKKKKACq2pf6gf7wqzVbUv9QP94U1uJmfXhn7Tf/IW0T/rhL/6Ete514Z+03/yFtE/64S/+hLU1/gZ85xR/wAiyfy/NHkFSzW9xCiPNbzRLIMozoVDD2z1rR8Hafdap4o0+zs7MXsrTq/kFgBIqncwJPAGAa+mPFmm6f45tLXw1dabe6dtIuDJJAFMSoQGVDkjJ3AccYJrkjTcldHwWWZO8fSqTUrNaLTd9r9P+CfKcaPI6xxozuxwFUZJP0pZ4pYJTFNE8Ui9VdSpH4Gvpqx+Hfh/wNrdt4k0+O8ulj/ctAwErAvwHX3BrgP2kLe5vNTsdcTRp7OzKG3M8qhWlfOeV6gY6ZpShyq50Yvh2rhMNOrVl70eiV9O9/62OD+GP/JRfD3/AGEYP/QxX0Z8WfEXiLRbzQrHw4u+41CWdSgs/tDOUiLKMbl2gkDLdhzivnP4Y/8AJRfD3/YRg/8AQxX15qF3Y2tzbC6BM7sRAFhaRs45I2gkDHU1tRWh9LwT/u1X1/Q83T4r6gLy9sJPC8wuLS5gsmZplVGndghHPIXceDjkCs6L4geJrLxNrEmoLHcQW89/Fb2ELIqkW6QkfO2CCTIT7+1epSS6ALp5pDp/nMGMkpVSf3eM7m7bcjqeKi1e88N2dvNLqDWOzAaUGMOcSEDJABOGwBnvW6eh9ocJ45+Jlxa+DdMvdIhhjutVtHuI55JQI4ghAIXcPnY54X2NaGg/E1L4+JHudHurW00OB5GuJWA80oDkbeoJxx65rtTFo91H9naKylW0wfKZFPkccfKfu8fSorOXQL15JLb+z5nuSyMVVSZtnX/fA/EUPqC6HnHhD4pajc2lhp+sWUA1mS8miuTIfssaIqpIuA2TvZJF2r/EVY9qfpXxia9sLO/l8Nz2drc362wknmVdqMCQcdd2QARjgkV3sV94b1Cd1b7I8iyIT58Gzc+WVCpcDccqwBGelRtd+FU1UWCR6dJeh/OZI4lYxsTguxA+U89TzRcNjhpfjGkVvuk0Q+dHcTRzRi4X5VjZRtU9HkO8EIOuDXq6NvRWwRkA4NZDSeHohZwxwWkizyGW2EFt5ilsjLjYCByR8360+LxDpE0Us0d0zxRQ+dJIIX2Im0Py2MA7SDjrg9KOgdTVorNg1zS5r2KziuS0s0aSR/un2lWBZfmxjJAJxnNTXOp2VvM8UsrBkXc+2NmCDryQMD8aBOSjq2XKKrR31o2MzxoxDEK7AMQpwTj04qXz4PNWLzo/MbO1dwycdcD2oDmXckoqD7ZZ4z9qgxv8vPmD73936+1K1zCJIow4YyHC7TnsTz/3yaA5l3JqKKKBhRRRQAUUUUAFFFFABRRRQAVk3H+vk/3jWtWTcf6+T/eNVETPzAop8Mck0qQxIzyOQqqoyST0ArWvvCviWxtJLu90K/t7eIZkkkhIVR7mtTmMalBI6Ej6U/yZvI8/yZPJzjzNp259M9KSWOSIIZEKeYu9M/xL0yPyNIBlFSSwzQqjTQyRq4yhdCAw9s9ajyPUUAFKKTI9RRQAUUUUAFFFFABXu/7E/wDyU/UP+wa3/oQrwivd/wBif/kp+of9g1v/AEIUMqO59GfFj/Vab/vS/wAlrmPB/wDyNWl/9fSfzrp/ix/qtN/3pf5LXCIzIwZGKsDkEHBBr8c4mq+yzydS2zg/ujE/Rcmhz5bGPfmX4s6nT/DuoXXjBVvdMuxZyXjmRmiYKV3E9fQ8VJrfiq0uEvoodMkilmh+zBjcZSNAw4VcADpWZ4f8QXlnrdpdXmoX0tvHJmRDMzZGPQnmpZbfwk8rv/bGpDcxP/HmO/41jCvH6s44SSi5SfNzON7WSVr+stvM0lSftU66bSStZO2+u3yEl/5J7B/2FX/9FCsvRf8AkM2H/X1F/wChitTWbzSE8OwaTplxc3G27a4Z5otmMptxWXov/IZsP+vqL/0MV5+Ia+sU4pp2UVo7q6t1Oqjf2U21a7e57rqlg11Nb3NvcfZ7m3LeW5TepVhhgVyM9j1HIHbIOQ3hG2e7M8t3LIFaRo1KDjzHLtuP8R3HjpgcV0tFfuZ+aHJx+C0ji8uPUpUGzygBHkbdiqxwTgMdo5GB7d6JvBcT52ahIvzBgNpGSDJ1KsCRtlYYyOQD7HrKKA63Oe1Lwtb3ly0nn7YzEE8ox7hkIyDnIO3DnjPXHI5zHc+E47hbdZdRuGEcAglJALOAxbIPVTknnk4x35rpaKAOZh8JRxzNMb4s8qPFKPJG0xssa/KP4WxEvzc5OeOmGQ+Dbf7QLm6vHuJiwZiYlCkgw9Bzj/UL+ZrqaKAOYtvBtnDdiZrmSVFdXVZATtYEZxzgA4HGM+9Qx+CLeO0e1jv5BHJH5TkxgnaYlibHYHai4OODnqDiutooA55/DINhNbLfMpe7+0p+73In+ztJPHU8EDJyAKpXngtWtfLtb5lcIyguv38gABscFeM429emK66igDlP+ELhdX82/kzMrGfbGBlz5vK/3V/fNxznA565luPB9pLNNMl3PC0jhl8sAeX9zIHsQmD7Ma6aihOwmrnLJ4MtY2k2XBI+cRB1ZtisQdp+boCONu3H4ZrXstMlt7GC3kvpJ3tmDQyyKMjC7fm/vZy351pUUnFNWZSbWxlzaRvd5hcHzSSQSoxnC9R/wH9aYmi/ukVrhgVAIC9A2BnnjI49q16KxeGpN3aNViKiVrmZd6PHceWrTyJGkXlhE4H3WXP5N79B75YNIZyzTXGCZCxCLwecj6frWtRS+q0rt2BYipa1yKzhNvbpCZC4QBVJGOAMVLRRW8UoqyMm23dhRRRTEFFFFAGVd/8AHzJ9ahf7h+lTXf8Ax8yfWoX+4fpWiI6nx+/32+pr1z9mO+tofEGqWMjhZ7iBGiB/iCk5H6ivI3++31NTade3enX0N9Y3D29zC26ORDgqa+Mw1b2NVTtsfteY4P67hZ0L2uv+CfSnxeeS4n0bw/HrK6VFrE5huNkLNJOuVXYGAIH3j1x1HbNS+P7XSfCnwf1DSrf91bJatbwK7ZZ3c/qSSTXmlr8a9RMEP9qeHdNv7qDmOcnaQ3qBg4PA6Vx3jrxtrfjC6STUpFjt4iTFbRcIh9fc+5r062Opcs3HVy09F/XY+TweQ43mpU6q5YQd3qnd30tbXbTXb8Dmq+hP2Yf+RP1P/sIn/wBFpXz3X0J+zD/yKGp/9hE/+i0rlyz/AHhfM9fir/kXS9V+Z2LeEdx8w6k/mp5iwsIhiOORmZxjPJO7r7DjrkfwXZmJo1u51OUMbYBKbQOP90kZI+tdRRX01z8rsjkH8DxySxvNqUkio00hiMeIy8vnbjtB6fvjx1+UcjnNy88KpdW9nDLqE/8Ao8LRPICfMkBOcE55GQOu48dc810dFD1GcnJ4KhlaVpb9yZw5m2xKMswYfL/dHzHjmrkPhW1jub6Qzysl3btCRkhowyqrbTnAB2A9M579BXQUUMDnpfDCS6VLZyXMbtPcC4kZrcFQwVVBRc/IQFBBB4PPtUF34PinSOP+0JV2BwZgg88hwQw8wc4OckY6gHjFdRRQBycHgizt76Ka3uWEUUokjEi+bLGd/mEJIxJG5i2c5yGxxWxHpAhgtlhn2TW8kkivsyGLk7sjPP3j3681qUUW0sOMnF3Rz2o+G2mt7nybwieRJFUyINvzKRzj69R09KUeGU283km4PvQDIAO52IOCCR+8buO3pz0FFR7OPY3WKqpWuYeo+HY7y6jmN5LGkUexI1Hyj5SOmcd/Tt1qOLw6zRFbi75YsXEacEkMAR6cN0/Wugoo5I3uJYmrZK5Hbo8cQSSTzCCcNtxxngflUlFFWYN3CiiigAooooAKKKKACiiigAqtqX+oH+8Ks1W1L/UD/eFNbiZn14Z+03/yFtE/64S/+hLXudeGftN/8hbRP+uEv/oS1Nf4GfOcUf8AIsn8vzR594B8SSeE/FFtrcdql15QZWiZtu4EYODzg/hX1DoM+seJNL03xMhh02V4jJBaMvmAxvjId+DzhTwBjA618gV9C+CfjP4XsfC2nWGpQ3sFza26QuI4t6naAMgj1xWFKSSabPleF8wp0ZTo4ipyw3XTXTrv+J6TcWWu6k0Ru5rKwSCQSLHbkz+Yw+7uLKuAPQDPvXhXx38dXurPJ4SutJitZLG63SzLMXEhA4KjAwDnPU16Ifjj4Ixw2on/ALdj/jXgXxD1+LxN4wvtaggaCKdh5aN12gYBPvU1pJpJM9TiLNKDwvLhq15Sdn1uv0+Vh3wx/wCSi+Hv+wjB/wChivrTxFoy6zFDG8wiEb7g4jBkQ/3kbqje/ueK+S/hj/yUXw9/2EYP/QxX2TV0NmbcFf7tU9f0OS/4Qi38jy11CZWDMyyDdvPKldx3c424428eh5qN/Cc7m50yO5a101kjcSRjDs+0o6A7twUKqEA9zyWA212NFbn2hzVt4Rt4ra4tzfXDJJA8KHoyhmDsWP8AEdw46YHFOsPCsVtq0OpPdtNKrM7oVKpuJPKqGwv3j13V0dFO4HMXHgzT5I4dksglSRmkd2ZvNRt2UIDD5RuOADgZPHJzO3ha1KKqzN8pzgoCD+8Z+fxaugopAc8/hkSWGn2j3pY2cgkWUx5kBDA/IxJZOm08nKkiqsvgq2lSCF7yRYY7eO3cxJ5cs0a7co7qQSpweOoLHBrq6KAOUsvBkVlqEd5b3xWSJAkUjQhplVS+1d5OSuHxjvgc1rXekNM90Uu2jW7QCcbAckLtBHp249q1aKCZQUtzmbzwr50iql4fIkeRpwy/MN0cqfKf+2nQ+mfrbs/D6QaiL57p5pCxdwwIUtnIKgHAxk9c1t0UrGSw9NO9jmJfCrqZpotQeSeVwx84ZXGV474OFHI/Krdv4f8AIlSaO+kEkX+qOwHaAsgGfX/Wn8hW5RRZDWHpp6IKKKKZsFFFFABRRRQAUUUUAFFFFABWTcf6+T/eNa1ZNx/r5P8AeNVETPzN0O6isdZs7yeMyRQTpI6A4LAHJFeveOvi7oniDwlqWixWerFrmLZbieRSkZ3A5OOW6d68UorW+ljm63N/StfhtbOxs7izaaC2klkfY4VmLDAwcHGDz71c1nxRpt9ZXNvFoawNIGWI+YCI13uyrjHQbxj3GfpylFFwtrc6dfEdh589xNp9zNJNEiFXnUom1cEKCvCtxkdfepn8VabIZi+gxjcx2BWUYj+bER+XlfmGeh+UciuSoouFkdc3ijSd8bLosi7SC+JE/eYzjI2YGONoGAD61zmr3UV7qU11Db+RG5GEznGAAScdyRk/WqlFAJWCiiikAUUUUAFe7/sT/wDJT9Q/7Brf+hCvCK93/Yn/AOSn6h/2DW/9CFDKjufRnxY/1Wm/70v8lrg69zZVb7yhvqKTyov+eaf98ivic44R/tHGTxPtuXmtpy32SW/Mux9Pl+ffVMPGj7O9r63t1v2PDaK9y8qL/nmn/fIo8qL/AJ5p/wB8ivM/1B/6iP8AyX/7Y7f9aP8Ap1/5N/wDw2rei/8AIasP+vqL/wBDFez+VF/zzT/vkUeVF/zzT/vkVdPgTkmpfWNv7v8A9sTLifmi17L/AMm/4BuUVhbE/uL+VGxP7i/lX6HynydzdorC2J/cX8qNif3F/KjlC5u0VhbE/uL+VGxP7i/lRyhc3aKwtif3F/KjYn9xfyo5QubtFYWxP7i/lRsT+4v5UcoXN2isLYn9xfyo2J/cX8qOULm7RWFsT+4v5UbE/uL+VHKFzdorC2J/cX8qNif3F/KjlC5u0VhbE/uL+VGxP7i/lRyhc3aKwtif3F/KjYn9xfyo5QubtFYWxP7i/lRsT+4v5UcoXN2isLYn9xfyo2J/cX8qOULm7RWFsT+4v5UbE/uL+VHKFyxdf8fMn1qF/uH6Uo4GBxS1Qj48k4kYHg5NJkeor7A8mH/nkn/fIo8mH/nlH/3yK8D+xf7/AOH/AAT77/Xb/px/5N/9qfH+R6ijI9RX2B5MP/PKP/vkUeTD/wA8o/8AvkUf2L/f/D/gj/12/wCnH/k3/wBqfH+R6ivoT9mH/kT9T/7CJ/8ARaV3nkw/88o/++RR5cY6RoPoK6cLlnsKinzX+X/BPMzbib6/hnQ9ly3trzX2+SN2isLYn9xfyo2J/cX8q9TlPlLm7RWFsT+4v5UbE/uL+VHKFzdorC2J/cX8qNif3F/KjlC5u0VhbE/uL+VGxP7i/lRyhc3aKwtif3F/KjYn9xfyo5QubtFYWxP7i/lRsT+4v5UcoXN2isLYn9xfyo2J/cX8qOULm7RWFsT+4v5UbE/uL+VHKFzdorC2J/cX8qNif3F/KjlC5u0VhbE/uL+VGxP7i/lRyhc3aKwtif3F/KjYn9xfyo5QubtFYWxP7i/lRsT+4v5UcoXN2q2pf6gf71ZexP7i/lTlVR0UD6CjlC46vDP2m/8AkLaJ/wBcJf8A0Ja9zprRxv8AfRWx6jNKpDnjY83NcD9fwsqHNy3tra+zv5HxfmjNfZ/kQ/8APGP/AL5FHkQ/88Y/++RXP9W8z5L/AFL/AOn/AP5L/wDbHxhmjNfZ/kQ/88Y/++RR5EP/ADxj/wC+RR9W8w/1L/6f/wDkv/2x8pfDE/8AFxfD3/YRg/8AQxX2TWH5MI5EMYP+6KTYn9xfyrWnS5VufSZHlX9mU5Q5+a7vtb9WbtFYWxP7i/lRsT+4v5Vpynt3N2isLYn9xfyo2J/cX8qOULm7RWFsT+4v5UbE/uL+VHKFzdorC2J/cX8qNif3F/KjlC5u0VhbE/uL+VGxP7i/lRyhc3aKwtif3F/KjYn9xfyo5QubtFYWxP7i/lRsT+4v5UcoXN2isLYn9xfyo2J/cX8qOULm7RWFsT+4v5UbE/uL+VHKFzdorC2J/cX8qNif3F/KjlC5u0VhbE/uL+VGxP7i/lRyhc3aKwtif3F/KjYn9xfyo5QubtZM/wDr5P8AeNQbE/uL+VPFNKwNn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4" descr="data:image/jpg;base64,%20/9j/4AAQSkZJRgABAQEAYABgAAD/2wBDAAUDBAQEAwUEBAQFBQUGBwwIBwcHBw8LCwkMEQ8SEhEPERETFhwXExQaFRERGCEYGh0dHx8fExciJCIeJBweHx7/2wBDAQUFBQcGBw4ICA4eFBEUHh4eHh4eHh4eHh4eHh4eHh4eHh4eHh4eHh4eHh4eHh4eHh4eHh4eHh4eHh4eHh4eHh7/wAARCAFaA4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Cooor7U/PwooooAdGjSSJHGu53YKo9SeBXW3Hw812G9t7PztPkmld4nWO5DGGRIzIUcDodoNcnCwjmSRl3hWDFScbgD0r0uT4k6SLixmTR76Z7eWRzJczI8katC8YiRgM7Mvu+Yk8VhWlVVvZrv8A8A6sNGjJv2rtt/wTlNU8Hatp2gpq9xJZlDFHM9us6maOOT7jFOuDx+dWJPAOvRavpemTC3jl1KAzQs0nyqAu4hj2IHatdPHWhtoFrpl1ot9dKghV0lnR0iCEFjCSNyk46E4GTV+H4qWc2pQ3174f8qW2vZLiFrSQA7XQqwbdn5sbenHHSsXPEa2j3/4HU1VPC6Xl2/4PQ4jxN4cvNBW1knuLO6t7tWaGe1mEiNtOGGfUGsWut+IXiu18SxadHb294Gs1kDT3bo0kgZshfkAUAc447muSropObgufc5a6gpv2ewUUUVqZBU9l/rT9Kgqey/1p+lOO4pbGzpmlalqhkGnWM92Y8b/KTdtz0z+RqPUbC9024Fvf2sttKVDBJFwcHv8Aoa2fBWvWehvdNeW80wmCBfLVDjGc53fWq3i/VrbWdVW7tYZIYxCqbZFUHIJP8PHejmn7S1tB8lP2XNf3uxjUUUVqYhRRRQAUUUUAFFFFABRRRQAUUUUAFFFFABRRRQAUUUUAFFFFABRRRQAUUUUAFFFFABRRRQAUUUUAFFFFABRRRQAUUUUAFFFFABRRRQAUUUUAFFFFABRRRQAUUUUAFFFFABRRRQAUUUUAFFFFABRRRQAUUUUAFFFFABRRRQAUUUUAFFFFABRRRQAUUUUAFFFFABRRRQAUUUUAFFFFABRRRQAUUUUAFFFFABV9NG1ZmdV065LIiyMPLOQrAlT+IBx9KpxMiyo0i70DAsueozyK6uTxik8q3Fxp48+KaKWMxtgHymYxhvYbgDj0rOpKa+FXNKcYO/M7GB/Y2reWkn9nXOx1DKfLOCCAQfxBB/GkfSNURmVtPuAVcRsNh4bBO364U/ka3U8YP5So1pwqRqApADbY0TJ45+4SPTcabbeKxa3F40dq00d3MZnWTaCDtYDG0Y4LAg+1Z89a3wmqhQ/mZhnStSF0lqbGcTyKWSPZ8xAGScfTmhtJ1RY5ZGsLgLCSshKH5SMZz+Y/OtGfXIZdcXUmhmIMLxPH8owGiMfykDnrnmrE3ihJDE5siHtoXt7bEnAjaIR/N6sAM57k89KrmqaaEqNLXUxm0nU1u/sZsZxcbS3l7fmwOpxSJpeougdLG4ZT5hDBCQdn3/8AvnvWm+vQtqsV75EoZYikr/Lvnyed4xtbjjpk9etXk8ZeTAIbTTYrdIRm1Cn/AFbH75PqDxx7UnOrbSI1Cj1kYKaNqzx+YunXLJuVMhD95vuj6mkk0nU4xK0lhOoiAMhKcKD0z+R/KtX/AISfbqM15DYogku4bgR7uFEaOm3PXkP17Ypg162Sx+wrZyPapB5McUjAhjliGbjggtxt/qafNV7C5KXczItK1KX7P5djO/2n/U4TPmcZ49eOapnrXSaX4nGm2kJgsxNewJtt558HyenAxyRweD0zxWFqE0VxfzzwQ+TFJIzJHnOwE5xVRlNt3WhE4wUU4vU83/4WBon/AD73/wD37X/4qj/hYGif8+9//wB+1/8Aiq80t4vOl2bgnBOT04FWzpkiqC0ijJ59hXzqzGv5H1DyvDLuegf8LA0T/n3v/wDv2v8A8VR/wsDRP+fe/wD+/a//ABVefDTyzlVkJw2Dx0HGT+tLHpzb3jYMzqp6cDOcDnvR/aNfyD+y8N5/eegf8LA0T/n3v/8Av2v/AMVR/wALA0T/AJ97/wD79r/8VXmt1D5LKN27Oeox0qGl/aVfyH/ZWH8/vPUP+FgaJ/z73/8A37X/AOKo/wCFgaJ/z73/AP37X/4qvL6KP7Sr+Qf2Th/P7z1D/hYGif8APvf/APftf/iqP+FgaJ/z73//AH7X/wCKry+ij+0q/kH9k4fz+89Q/wCFgaJ/z73/AP37X/4qj/hYGif8+9//AN+1/wDiq8voo/tKv5B/ZOH8/vPUP+FgaJ/z73//AH7X/wCKrqfhneSeOdcl0rw9YXU11FCZmWQxxjaDjqWrwavff2HP+Sp6j/2DH/8AQhTWZ1076CeUYdq2v3noP/CtfG3/AEBD/wCBMP8A8XR/wrXxt/0BD/4Ew/8AxdfRNxcW9tH5lzPFBHnG6Rwoz9TT43SRFeN1dGGVZTkEexrT+163Zfj/AJkf2Hh/5n+H+R85/wDCtfG3/QEP/gTD/wDF0f8ACtfG3/QEP/gTD/8AF19FxSRyqWjkVwCVJU5GR1FOJABJOAOpo/tet2X4/wCYf2Hh/wCZ/h/kfOX/AArXxt/0BD/4Ew//ABdH/CtfG3/QEP8A4Ew//F19FwyRzQpNC6yRuoZGU5DA8gin0f2vW7L8f8w/sPD/AMz/AA/yPnH/AIVr42/6Ah/8CYf/AIuj/hWvjb/oCH/wJh/+Lr6Ooo/tet2X4/5h/YeH/mf4f5Hzj/wrXxt/0BD/AOBMP/xdH/CtfG3/AEBD/wCBMP8A8XX0dRR/a9bsvx/zD+w8P/M/w/yPnH/hWvjb/oCH/wACYf8A4uj/AIVr42/6Ah/8CYf/AIuvo6ij+163Zfj/AJh/YeH/AJn+H+R84/8ACtfG3/QEP/gTD/8AF0f8K18bf9AQ/wDgTD/8XX0dRR/a9bsvx/zD+w8P/M/w/wAj5x/4Vr42/wCgIf8AwJh/+Lo/4Vr42/6Ah/8AAmH/AOLr6Ooo/tet2X4/5h/YeH/mf4f5Hzj/AMK18bf9AQ/+BMP/AMXR/wAK18bf9AQ/+BMP/wAXX0dRR/a9bsvx/wAw/sPD/wAz/D/I+cf+Fa+Nv+gIf/AmH/4uj/hWvjb/AKAh/wDAmH/4uvo6ij+163Zfj/mH9h4f+Z/h/kfOP/CtfG3/AEBD/wCBMP8A8XR/wrXxt/0BD/4Ew/8AxdfR1FH9r1uy/H/MP7Dw/wDM/wAP8j5x/wCFa+Nv+gIf/AmH/wCLo/4Vr42/6Ah/8CYf/i6+jqKP7Xrdl+P+Yf2Hh/5n+H+R84/8K18bf9AQ/wDgTD/8XR/wrXxt/wBAQ/8AgTD/APF19HUUf2vW7L8f8w/sPD/zP8P8j5x/4Vr42/6Ah/8AAmH/AOLo/wCFa+Nv+gIf/AmH/wCLr6Ooo/tet2X4/wCYf2Hh/wCZ/h/kfOP/AArXxt/0BD/4Ew//ABdH/CtfG3/QEP8A4Ew//F19HUUf2vW7L8f8w/sPD/zP8P8AI+cf+Fa+Nv8AoCH/AMCYf/i6P+Fa+Nv+gIf/AAJh/wDi6+jqKP7Xrdl+P+Yf2Hh/5n+H+R84/wDCtfG3/QEP/gTD/wDF0f8ACtfG3/QEP/gTD/8AF19HUUf2vW7L8f8AMP7Dw/8AM/w/yPnH/hWvjb/oCH/wJh/+Lo/4Vr42/wCgIf8AwJh/+Lr6Ooo/tet2X4/5h/YeH/mf4f5Hzj/wrXxt/wBAQ/8AgTD/APF0f8K18bf9AQ/+BMP/AMXX0dRR/a9bsvx/zD+w8P8AzP8AD/I+cf8AhWvjb/oCH/wJh/8Ai6P+Fa+Nv+gIf/AmH/4uvo6ij+163Zfj/mH9h4f+Z/h/kfOP/CtfG3/QEP8A4Ew//F0f8K18bf8AQEP/AIEw/wDxdfR1FH9r1uy/H/MP7Dw/8z/D/I+cf+Fa+Nv+gIf/AAJh/wDi6P8AhWvjb/oCH/wJh/8Ai6+jqKP7Xrdl+P8AmH9h4f8Amf4f5Hzj/wAK18bf9AQ/+BMP/wAXR/wrXxt/0BD/AOBMP/xdfR1FH9r1uy/H/MP7Dw/8z/D/ACPnH/hWvjb/AKAh/wDAmH/4uj/hWvjb/oCH/wACYf8A4uvo6ij+163Zfj/mH9h4f+Z/h/kfOP8AwrXxt/0BD/4Ew/8AxdH/AArXxt/0BD/4Ew//ABdfR1FH9r1uy/H/ADD+w8P/ADP8P8j5x/4Vr42/6Ah/8CYf/i6P+Fa+Nv8AoCH/AMCYf/i6+jqKP7Xrdl+P+Yf2Hh/5n+H+R84/8K18bf8AQEP/AIEw/wDxdH/CtfG3/QEP/gTD/wDF19HUUf2vW7L8f8w/sPD/AMz/AA/yPnH/AIVr42/6Ah/8CYf/AIuj/hWvjb/oCH/wJh/+Lr6Ooo/tet2X4/5h/YeH/mf4f5Hzj/wrXxt/0BD/AOBMP/xdH/CtfG3/AEBD/wCBMP8A8XX0dRR/a9bsvx/zD+w8P/M/w/yPnH/hWvjb/oCH/wACYf8A4uj/AIVr42/6Ah/8CYf/AIuvo6ij+163Zfj/AJh/YeH/AJn+H+R84/8ACtfG3/QEP/gTD/8AF0f8K18bf9AQ/wDgTD/8XX0dRR/a9bsvx/zD+w8P/M/w/wAj5x/4Vr42/wCgIf8AwJh/+Lo/4Vr42/6Ah/8AAmH/AOLr6Ooo/tet2X4/5h/YeH/mf4f5Hzj/AMK18bf9AQ/+BMP/AMXR/wAK18bf9AQ/+BMP/wAXX0dRR/a9bsvx/wAw/sPD/wAz/D/I+cf+Fa+Nv+gIf/AmH/4uj/hWvjb/AKAh/wDAmH/4uvo6ij+163Zfj/mH9h4f+Z/h/kfOP/CtfG3/AEBD/wCBMP8A8XR/wrXxt/0BD/4Ew/8AxdfR1FH9r1uy/H/MP7Dw/wDM/wAP8j5x/wCFa+Nv+gIf/AmH/wCLo/4Vr42/6Ah/8CYf/i6+jqKP7Xrdl+P+Yf2Hh/5n+H+R84/8K18bf9AQ/wDgTD/8XR/wrXxt/wBAQ/8AgTD/APF19HUUf2vW7L8f8w/sPD/zP8P8j5x/4Vr42/6Ah/8AAmH/AOLo/wCFa+Nv+gIf/AmH/wCLr6Ooo/tet2X4/wCYf2Hh/wCZ/h/kfOP/AArXxt/0BD/4Ew//ABdH/CtfG3/QEP8A4Ew//F19HUUf2vW7L8f8w/sPD/zP8P8AI+cf+Fa+Nv8AoCH/AMCYf/i6P+Fa+Nv+gIf/AAJh/wDi6+jqKP7Xrdl+P+Yf2Hh/5n+H+R84/wDCtfG3/QEP/gTD/wDF0f8ACtfG3/QEP/gTD/8AF19HUUf2vW7L8f8AMP7Dw/8AM/w/yPnH/hWvjb/oCH/wJh/+Lo/4Vr42/wCgIf8AwJh/+Lr6Ooo/tet2X4/5h/YeH/mf4f5Hzj/wrXxt/wBAQ/8AgTD/APF0f8K18bf9AQ/+BMP/AMXX0dRR/a9bsvx/zD+w8P8AzP8AD/I+cf8AhWvjb/oCH/wJh/8Ai6P+Fa+Nv+gIf/AmH/4uvo6ij+163Zfj/mH9h4f+Z/h/kfOP/CtfG3/QEP8A4Ew//F0f8K18bf8AQEP/AIEw/wDxdfR1FH9r1uy/H/MP7Dw/8z/D/I+cf+Fa+Nv+gIf/AAJh/wDi6P8AhWvjb/oCH/wJh/8Ai6+jqKP7Xrdl+P8AmH9h4f8Amf4f5Hzj/wAK18bf9AQ/+BMP/wAXR/wrXxt/0BD/AOBMP/xdfR1FH9r1uy/H/MP7Dw/8z/D/ACPnH/hWvjb/AKAh/wDAmH/4uj/hWvjb/oCH/wACYf8A4uvo6ij+163Zfj/mH9h4f+Z/h/kfOP8AwrXxt/0BD/4Ew/8AxdH/AArXxt/0BD/4Ew//ABdfR1FH9r1uy/H/ADD+w8P/ADP8P8j5x/4Vr42/6Ah/8CYf/i6P+Fa+Nv8AoCH/AMCYf/i6+jqKP7Xrdl+P+Yf2Hh/5n+H+R+W3lyf3TS7ZfRqugEkADJPAFX9T0XV9Mghn1HTbu0inGYnliKhvpmvMsercxD55zkyHPXJPNB88oqEuVUkgZ6E1dKsEDFSFPQ44NSyWd1HKYmt5Q4j80rtOQm3du+mOc0CuZhSVjlgxPvSeW/8AdNXaKLDuUvLf+6aPLf8AumrtFFguUvLf+6aPLf8AumrtFFguUvLf+6aPLf8AumrtFFguUvLf+6a97/YeVl+KWo5Uj/iWP/6EK8Rr3f8AYn/5KfqH/YNb/wBCFA09T6Z+JFhdajFoVva2VjduNWDFL6Ay24At5+ZFHbkYPqRXK6j/AMJB4b1DTNH06e6DRSrcutvDJ9llWWdjJEihSAqL/eYYBGBXqwo+b3qVo7mj1R5ndf8ACRPBfrbXmqWK29tfXMS20ITzZUcmMH5ec46dWBp4vPFl145MNxqBtLXYvl2htZmW4iMALHcB5YbeT94ggjGK9J596Pmx3otpYd9Tk/AUjR+GLFFe98+HRrINbTQsiRMIyPlyB8xIIYdtq+taH9rXEOyP7PPc5DHzvJKg46cAcfTvW5z70c+9N6slKxkQ6pcttLW/32GF8twdpxgdMZGcn296fc3WoKiNHCMvECQq52MT/QZ/GtTn3ooGZv8AaMzviG1YhWw+5WGOcccc1E+pzpC0jQnKdVKMDjaxyeMYJA6Vr80jDcMMMg9jQBkw6pNNdJb/AGaRRwWkEbbT8+Op9Rzitejn3ooAKKKKACiiigAooooAKKKKACiiigAooooAKKKKACiiigAooooAKKKKACiiigAooooAKKKKACiiigAooooAKKKKACiiigAooooAKKKKACiijBoAKKMGjBoAKKMGjBoAKKKKACiiigAooooAKKKKACiiigAooooAKKKKACiiigAooooAKKKKACiiigAooooAKKKKACiiigAooooAKKKKACiiigAooooAKKKKACiiigAooooAKKKKAPzJsZza3sFyERzFIr7XXIODnBFd98SPiLa+KtDGn22nXcDy3Qup2urgSiNgu3ZDx8iewxXndFVfSxh1udHo3iG1sdKhsrjTY7opISWkRHG0tlgNwOCRxkc1Y/4SLR90T/2HFtSNkaDyY9sjFCokL43AgnoOOAeua5Sii4WNHxDfW2oah9otbYW8ewKQEVNxBPzFV+UHkDj0rOoopAFFFFABRRRQAUUUUAFe7/sT/wDJT9Q/7Brf+hCvCK93/Yn/AOSn6h/2DW/9CFDKjuey/tL6tqul2ug/2ZqV5Y+a9x5ht52jL4EeM7SM4yfzrxb/AISzxV/0M2t/+B8v/wAVXrn7VX/Ht4c/37n+UVeFV7mCjF0Y6f1c+ezGcliJJPt+Rs/8JZ4q/wChm1v/AMD5f/iqP+Es8Vf9DNrf/gfL/wDFVikgdSBXS/D/AMH3/jW8vrLSriBbm1tTcKj/APLXBA2g9ic9a6ZKEVzNaHHCVSclGLdyp/wlnir/AKGbW/8AwPl/+Kp8PivxSZowfE2tEbh/y/y+v+9WTe2txZXctneQSQXELlJI3GGVh1BFMg/18f8Avj+dNQi+gnUmtG2d0PEXiUqzDXdYKrjJF5LgZ6Z5pH8ReJUPz69rC8A83kg49etXPBBiurq90S5uIreDUrcxiSVwqJIhDoxJ4HKlf+BV1flaBrGm6zqF19icOJ47RmkRZIUijCwjlt3IAwFHrmtak4U5Wcf6/q5nShUqRup/1/VjjZta8WQoXl1jW41BCktdSgAkZA6+nNMk1/xPGqNJrmsKsi7kJvJPmGcZHPqDXZzx6Peaiv26e0lElxEUVrkbHxZjaGwcAbxgk/Sp0ttOur/Tv7Th0UNa6WBJZxTRmMMZ3yFJbaCAcnknngGs/bQVrx/qxtKhPpP+rnBjxJ4jJwNf1Yn/AK/JP8aluda8WWxAuNY1uHPTfdSjP5mum1HSNNW0uTotrpctqmoTx3V3NMC9solxFs5ztK4IIznmtTXrLQnu7Xb9guLxLe4WGGa6QwSyAjYWwxABG4jJGe9Dr07r3SVQq2fv9urPP/8AhJPEX/Qwat/4Gyf40f8ACSeIv+hg1b/wNk/xqbxnDYwayEsVt48wRNPHbvuijmKjeqEdQDmsSumEYSinynLOdSEnHmNX/hJPEX/Qwat/4Gyf40f8JJ4i/wChg1b/AMDZP8ayqKr2cOx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yw8SeIvt0Gde1UjzF4N5IQefTNfUB6mvkqx/4/oP+ui/zr61PU14ubxScLLv+h9Dkc5SU7vt+px/xlu7qx+G2rXVlczW06Km2WFyjr846Ecivmb/hLPFX/Qza3/4Hy/8AxVfSfxy/5JbrP+6n/oYr5TpZfFOm7rqLNZyVZWfQ2f8AhLPFX/Qza3/4Hy//ABVH/CWeKv8AoZtb/wDA+X/4quk8HfCXxh4n0ldUs7e2trSQEwvcylDIPUAA8e9Q2Xwp8c3XiGXRf7HaKWIbnnkbEG3sQ/f6Dmur2lG7V1ocSpYhpSSdmYP/AAlnir/oZtb/APA+X/4qj/hLPFX/AEM2t/8AgfL/APFVseO/ht4o8G2yXmqW8Mtm7BftFu+9VY9A3AIzXHVcPZzV42ZFT21N8s7pnbWPiXxK9rF/xUGrsxA/5fZCSfzqzNr3iiB9k2ta1E3Xa91Kp/ImqPgqaa31TTLi3+zedG4ZPtLbYyR2Y9vrXoiWOnXWtR3WpXUFw4tC72N3exXBiPm4wshbaRglsEkgdq3nKFNq8TCnGpUTakzjLXWPFl0k7wa1rDpBGZJWF5JhV9T81Rpr/id43kXXNYZI8b2F5Jhc9M811yaPob3chtn04WMN7epOHulG9AAYBjOWGc4IqWKHRYdDe2YaZDpdw1jmeOdTcTDd+9LjO4YyewxUe2h/KWqNRuzn36nFx+IfE0kixx67q7uxAVReSEk+nWpJNa8WRRCWTVtdSM9Ha5lCn8c4rp9Yi0uz1YahYabFZf2fbSz7oriKRZGyFhOIzwQ7A88kUura/YpbWWl+Zc3f2rTrSCVZLhWtohkbiF6hx354p+0TtywB05RvzVNvU5H/AISTxF/0MGrf+Bsn+NPi1/xRLv8AL1zWH2KXfbeSHao6k89K7C0h0C61G6WHTNCEMWo+TMJJggjtAP8AWIS3zN15GTwOKWwj0mz8PXj2K6X9lm0mQPcvOv2l5i4zHtJzjA6YxxnNJ1oW+D8hqhUv8f5nF/8ACSeIv+hg1b/wNk/xqaDWvFlwrNBrGtyqpwxS6lIH5GutfRPDsOpO1wdM+zT6ov2VY7lTmExsVDYOVQttBzzVvw1p9tFcXya5BpenSMfLktra5RBD+7JD/f7nH3cmlKvTUW1EccPVclFz/M4H/hJPEf8A0MGrf+Bsn+NH/CSeIv8AoYNW/wDA2T/Guj1Cy0VfC8skcOmiEWMTwXKzA3T3RZd6Muc45ftjABzXD1vT5J3905qvtKdve38zV/4STxF/0MGrf+Bsn+NH/CSeIv8AoYNW/wDA2T/GsqitPZw7GX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X0h4LmmuPB+jXFxI8ssljCzu5yzMUGST3NfLVfUPgP/kSND/7B8H/oAryc2jFQjZdT3MjnKVSV30PzgRWd1RFLMxwoAySfSur+IPge88Hw6XNPdC6S+gEjFYWQQyd42z/EPwPtXM2N1NZXsN5bsFmhcSISM4YHIrpvGnxE8T+L7CKx1q4t5IIpPNURwhDuxjrXidD3epmWHhvUL7Rv7TtmiddxAi+be2GVTj5dvVxxnOMntUlj4V1OfzDOn2YLGJEDYLSAuEBUA5Iyeo7dM1m2mqX9o1q1tcvE1o5kgKgfIx6n/wDXVpvEWtNdC6a/czBAm8qpO0PvA6f3uaNBalPVbN9Pv5LOR1dkVCWXodyhv61Vqa8uZ7u4a4uJPMlYKC2AMgAAdPYCoaRQUUUUCCiiigAooooAK93/AGJ/+Sn6h/2DW/8AQhXhFe7/ALE//JT9Q/7Brf8AoQoZUdz1j9qr/j28Of79z/KKvE9KspdS1S10+D/W3MyxJ9WOK9s/aq/49vDn+/c/yirxrw1qJ0jxFp2qAZ+yXKTfgDmvdwX8BfP8z5zMf95l8vyR9XaJ4V+H/wAO9Jga9/su3mwA17fMgklfHOC38hW94b8T+FNbu5LbQdUsLudE3ukBGQucZ+mSK+XPjprL638R764W4861jSNLUhsqIygbj0znmuc8N+ItY8OyXcmj3ZtZLu3NvI6j5ghIJ2nseOtciwMqsOeUveZ3PMY0Kns4xXKj0j9prVfC9/4lht9JhWTVrfKX11EfkIxxGf7zA9+3T6eSQf6+P/fH86YSSSSSSepNPg/18f8Avj+delQpKlBQueRiazrVHNq1zr9N0y81IyiziWQxAFgZFXqeAMkZPsOaYNPvmPFlcE/9cjTrC7vbeO4t7N3UXChZAmcsAenHate78SeIftR87cksTuWBViQxZS/UnHKj2HNdrc76WOGKpuOt7mV/ZOo/Z/P+xylC/l8Lk7sZxjrUMVldSqTHbyMBjovr0x61sjxVrasrMVOMAEowPQDqCDyAPfimw65rmnIlk6ALHuHlyxnJ3EMQecnt36Uuap2RXLT6NlGzXVPs82n28UojuCvmqExuwQRk9hkg+nSoptNvoXZHtJcqSGKruGR15HHFa58V61tc+XbruUqzCAjqFUnr6Ko9OOmaX/hKtaVncQW6uxcswhYHLDBPX0OKV6nZDapd2YYs7vcVFrNkEKRsPBPQVJDp19NBJPFayvHGwRiF6MTjGO5rQttf1eCSZlUM00rStuRs5O0tjBHXYmfoOlSWviXWLfzBHDCd8ruQYTwWOSowRgZ545HrTbqdkSo0+rZltp18tvHcNay+XICVO3qAcE4+tJDp99N5/l2sp8hQ0vy42gkAfqRxW3deKPEEVyZLiOOOYneSYiCWbnd164P0wagh8S6xDO8kKRI7OrALEfkK7OnP+wmc56e9JSqW2Q+WldasyBZ3ZLAWs5Kttb92eG9PrUtvpeoXEpiis5mcIXIK4+Ud+a3LfWdfiVEt7JhPO5mSQhmLLtC4GSeML1OfwpmmeIPEUk0UFlEssq48seVyGA+9164A9uOlDnOzsl941CndXb+4xrHTL68lEcEByehdgi9M9WwOnNMgsbya4jt4raRpZRlF243D1+nvW5H4t1K32N9ktluInUwyFWxGoAG0DPPKg59vQmqaeJNTWeOXMLFI9m0pwenzHnOflX246daalU7CcaVlqzNms7qHd5lvKoU4JKnHtzSvZ3iAs1rOoU4JMZ4OM/yrXu/Fmr3MKxubddrK6ssfKspBBAJwOQO1PHi7UjDIkkUErMAqs244TDAryeQd578fTijmqW2DlpX+J/cYxsL0Y/0WY5IUYQnk9vr7Utvp99cXUdrFaymaT7ilcZHrz2962n8Z6s0IG2ETGR3klAILhtny4B4GUByOfcVWHibUvtCT4gLJGYxuVjkE5ySTkkHpzRer2QONK+7+4oQabfTyyRR2zl44mmYHjCL1bn/JqxfaBqljbNc3UEUcSnaW8+M5PPAw3J4PA5FWJfFGrSXSXO+JJFUJlEwCocuVIz0LHJHToKrya9qMhumkkDyXICu7ZJC/3Rk4x7Y47YovU8gtS7sptZXiqWa1nAAySYzwMZ/lTvsF7vVfssxLEAYUnkjIH1x2rUHizWQ4YSx8diCwPGD1J6+nSnJ4u1hYmjZoJA67XLxnLLs2YJz6fj70XqdkHLS7v7jJudPvraWWOa1lVoiwf5cgbTg8jjAPelg02/mmSGO0mLvjGVwMHocngD3rSufFOq3ENxHMYGFwG807DyT364yO3H681NceMNUklzCsUMY27YwW4Ixkk5Gc45B49qV6vZBy0b7sw5bS6jUtJbyqoxklDjnpUsOl6hKzqtnKCgJbcu0DAyeT7Vo3virVLyERTLa4BBGIumH38AnAy3t7dOKsTeM9UkiCrHbo53LIwUnehCALgngDYPf3p3q9gUaXdmE1jeLnNrNj1CEjrjr9aln0rUIYY5ZLdsSKzAAgsAvUlRyvXuBWrF4v1ZHdituxkbMp2EGQZBI64GcY4H602TxZqW+TyEighbIEal+B8u0bt2eAigc9uc0uar2Dlpd2ZUGnX0zzJHayloEMkoIxtUDPOf5VGtnds7ItrOWQ7WAjOQfQ1qr4o1NZriULbZuCC4MeQCFK569SCc5z1pYvFWrR3M9wGiJnk8x1+YLnaF6BhkYAGDmnep2Fal3Znz6VqUBAkspxlFkGEJG0ruB49jT5tG1KHIktZA4kaMoBlsgZPA7e9aC+LtYEqyf6NuUED933wgz164jUenFT2HjO/gL/AGm3juUZSAvmOgBJLbsA4zksc4zk9e1K9W2yK5aN92YDWd2sqx/Z5S7khAFJ3fT1qa30q+uLQ3UcS+Xlx80iqxKLubCk5OB7Vek8U6rI9s7GEG3zt2qVzkY5wc9AOmKgtNe1C2jkRGRvNbMhkBYuuMbTk9MEj15PPNO9S2yJtSvuyO40XUrc24mgVWuSohXzULNuGQcZzj36VOvhrWWieT7NGEQtvZp4wFwcEnLcDPc8HtQ/iLUmKEGJCkolUqpGGC7VI54wOB36ZJpT4l1VruC6eVXeAfuw2cK3HzYB68de/elerboUlR63Mxba4bZtgkYSEqhCkhiOuPWl+x3ezf8AZZtvXOw464q/b+INRgFsFaNhbb/LDAkfMDnIzj+I4IAPPWrMni7WHeSQtB5khy7hDknG3PXH3Tjp09+apupfYlKn3f3GS1hfKTus7gYG45jPA9akt9L1G4lMUVnMXAY4K4+6pY9e+ATita28Y6tDHLkQyTMytHI658sjOcDoc7j14qKbxXrEpbMkShojFgJwFKhDjJ64A5pXq9kNRo92ZDWl0qF2tpgoBJJQ4wDg/rSS21xEu6WCWNcgZZCBzWrqPifVb+3ME7QhGcu2yPG5t4fJ/ECmat4i1DVLX7NdLb7MryqEEbc4AyTjqaac+qJap9GZ1j/x/Qf9dF/nX1qepr5Ksf8Aj+g/66L/ADr61PU14+cbw+f6HvZDtU+X6nE/HL/klus/7qf+hivlOvqz45f8kt1n/dT/ANDFfKdGXfw36izf+MvT/M+sPDHxK8H2/wAP7AR6xax3dvpyJ9mOQ4kVMbcfUVl+GfF+qeFfBL2uqW0uparBfqPJB+doZV84sB1+VN35V4l8MPHuqeB9YE9sWnsJSBdWhb5XHqPRh617T4g8S+D7fVLP4pxaklwhsmghsFP72S47Ej+EqMgmueth1Tm9Lp/n2Omhi3VgnzWcfy7/ACHfGnx94R1P4aajYWOrW15d3QjWKFMlgd6nJ9MAGvmWt3xv4q1bxfrkmqatNuY/LFEp+SFOyqP696wq7sLQVGFu55uNxLxE79EdPoVpPfLb2tsqtKyEgM4UYAJOSSAOAat3Glahb3D28llNvRipCruGQcHBHB59Kq+Hrq5svs1xZsVnVCqEdRuBU498Gt0694gtTHaSeYslqwGHDFsoRjIzjggdu3Nei3NW5bHmRUHfmuZsWk6jIsrLZy/ukLuCuCFHfB+lQrZXbSMi2sxdSAwEZyCfWtuHxDr7LHbKiyAkbVMZyTt2Dv6D86ZJrmtQXU/nwKZJHJdJFdsEjaQPmzyOMZ+mKXNUvsinClbRv7jLSDUI7d40huVhlG5wFIVgvc+uM/rUkWj6lLYm9js5GgDFSw65yB069WFaieJPEFy824JMxjYtvjPA2jJx04C5/DNL/wAJJrkUcdw1rbiBmZowYTsyCpJHPY7fzocqnZDUaTWrf3GF9jut237LNnaWxsPQdTSrY3jMyrayl1IDKFO4cZ6da2zrHiKC8GryW/zSQrGrtEduwg4xg56ZqO38Qa217I1siLLctGSqRHBKYC459hyetPmn2RPJTvu/uM6fStRtZkSSzkDsquoC7sggMM4z2IOKXUY9VvLt7q9t7h5nG4s0RHAH06AVrNrXiT7Y1h5IF1IBblBH8xAUYTrjsD606XxB4ltZJYZogHXKsHiyUJXHHPpUqU9NEVy09dXb0MX+yr/7MLn7M2wyeWBkby2M/d+9074xTbbTr64uktYrWUzOMqpXGR689vet6TxLrTl7q1tY4EyIpcBiWZwSw65G45bjBGeCBUMOva7LqoeOGI3TL5e0oSWIOckk5JBHc9qanU7IThS6N/cYf2O73Mv2abKruI2HhfX6VJBpuoTXEVvHZzGSVtqAoRk/jW1HretR282oPaB/tKrFHM24hSm4EqCevJ9h6U6HX/Ei/MkaSeYrXDfu87lVmfLc8BWLN2980Oc+y+8FCn3f3GDHY3kk3lLbvuzgkjAH1J4A5HPvUkml30d79kkh2ybymQQy5AyfmGQcD0rWTxZqKRtFcW1vKQBs3KV2uAo3kZ5O1QMdPaq954n1O8uEmufKYq2SFXG4bdu3vxtJHrz3pp1b7A40bbsoDTNQMImWznMZbaCEPJxnp9OaLbS9QuGZYrSUlIzK24bQEHfJrVbxhrDMp/cAKu1QqsuASScEEEZJzx6DGBxTE8WawqMhkifdnlkyQSu3I59OOaL1eyFy0u7Ms6ffAqPsdx8xwv7s8n29adHpeoSW73CWcxjUqCdp/iztwO+cGtRfF+tq7N50Z3feG0jPJPUEEcnsRUa+KdWCGNmhkQjBDqTxsCdc5+6MfiaL1eyC1HuzLWzumYKLeTcQWAK4JA649alj0vUJIJZ1tJfLiYK5Ixgntg9enar8ninVnu0ut0ImRJE3BOSH+9nn8vSnjxdrITAkhDcfP5fzYByB19aG6nRIEqXVszIdMv5kZ47WRlWPzScdFzgH8+1Rx2V3Iu5beUjsdvXjPHrxWwni/WlIPmQEqxZMx/dy5c459T+Q4oHi7VlQRqLZUGAFVCOAu0Drnpx6+9F6vZBy0u7+4yLSxu7q6Frb28kkxYJtA6EnAz6c+tD2N6m7daTjbncdhwMda1IfFGoW99LeWsNrBNMqCQrHwWX+IemaU+LNY8tY1kiRV4AAJGNpUDBJHCnH4DOaL1L7By0rbsz5dJ1KIR77KbMib1AXJ25IyQOR071CLK8I3C0nI558s9uta7+LtZbhZIYxnOFQ9d2719STSP4s1l4xG0yYAC9DyAMDjOOntn1pJ1eyBqj0bMu70++tLlre4tZUlWQx425yw7D1/CnDTNQNubgWc3liTyydvO7BOMdegNXrjxNqk8kcjmEMkwmyqH5mBY88+sjnjH3j7Ylfxbq7qit9nIQBR8h+6oIVevQAnHf1zTvUtshWpX3ZmR6XqMkDTrZTmNSoJ2H+LOMDv0NOfSb9YfMa3IHyYXILNvGVwBz0/Lir7eK9XkMhmaGbzCSwdDznOehH94/nU9t4y1VLsT3Kw3A53grt3g7cg9sEomeP4frSbq9kUlR7sxW0++VtptJtw6gITj2PvUUVvcSqzRwyOFIDFVJwfSty68W6lNcvKscCqS2xSGOwNjIzkZzgdfSm23ii8tRK9pbwQzyTiYy8khhjOB05IyaalUtsLlpX+L8DINleA4NrODgtjyz0HepU0rUXglnFnKEiba5IwQfTB5Jq/B4p1aGOKNGhxFtZMoeHUKqv16gKo9OOlPXxdrCqwVoRuBXJVmIXGNuSScfrQ3U7IEqXdmS1jeqxVrO4BAyQYz0zj+dPl0vUI7dZ5LOZY2LAEof4cZyO3UfnWnF4v1uMqwmTKurqcEYZTkdCM/Q8UxPFGrLGqboW2hQrFDldqqoPXsFH60XqdkFqXdmSbW5BdTbygpjeNh+XPTPpT1sbxlDLbyYJxnHTnHPpzV658RalcLdqzIi3W0yCPcuCBjPB5PJznOc1ZTxfrK5O+BjhQMx/dx0wM4/H3PrQ3U7ISVK+rZl3Ol6jbTNDNZzK69Rtz2z1HtzVOuhXxfqyxCPba43BmzGfnYAgFucH7x/P0AFc9VQc/tImah9lhX1D4D/5EjQ/+wfB/wCgCvl6vqHwH/yJGh/9g+D/ANAFeXnH8OPqezkX8Sfofm9RVnS7eO81K2tZZhBHNKqNIeiAnk13HiZfhfa+GtRsdFXW5tYhuBHBPc7QHI4Zht42ex56V4VtLn0B59RXWeH9A0vUtCSSa9jt7uRyuSxLKPMRd23oVwW753Fe2TVtfCGnymNF1BokhiZp5mhILNuOFZWYFDjjOCM49RkC5xFFdpqHhfTYYbnbqHlQxSyusj2/7x0GcIP3mGYAAkYHBByc4qrrPhm1tz5sWq26o90IR8mIlBdl+8WY5AUMR2BBzT5XewrnK0V2Ov8AhfT7PTftUF7IslvbBpYXgO933yZL4ZhHkKoHUH2qWHwrpVzLGYb7ZGI1uHJIZSjEYQnIK9HGcHoOlJK7Hc4miu7HhPTZJrplnUjygsMUfSNysZBdmkGD85A7Eq3TFQweDoIdQUfanvohMiOBbHagMaOfMxIpU/OQFBySjDihILnFUV0Xibw/Bpls11FfxSgzFQiJhMZPCsWJJGBkHpkcmudpAFe7/sT/APJT9Q/7Brf+hCvCK93/AGJ/+Sn6h/2DW/8AQhQyo7nrH7VX/Ht4c/37n+UVeFV9VfFjwE3jmHTUXVBYGyaQ5MPmb94X/aGMbf1rgv8AhQM3/Q0x/wDgCf8A4uvWwuKpQpKMnqeNjsFXq15ShHTTt2PEqK9t/wCFAzf9DTH/AOAJ/wDi6P8AhQM3/Q0x/wDgCf8A4uuj67Q/m/M5P7OxP8v4r/M8Sp8H+vj/AN8fzr2r/hQM3/Q0x/8AgCf/AIulj+AUyyK3/CURnBB/48T/APF01jaH835h/Z2J/l/Ff5nD6Pq1xpf2j7OqkzJtyeCvXkfn071ur41l2SbtMtvM5aM5JAYyK5LZ6j5envXW/wDCl5v+hij/APAQ/wDxdH/Clpv+hij/APAQ/wDxdayxmDm7t/gzKGAx0FaMfxX+Zw134quLgQA2NqvkldpAJ4GeP16/T0qRvFk811byXVpG0UMpk2IxG7hsAn1+Y89enpXa/wDClpv+hij/APAQ/wDxdH/Clpv+hij/APAQ/wDxdL63g+/5jWBx/wDL+KOHbxbfMc/ZbXAXag2cLy/J9eHI59Aeop6+L7lWGLKAqCxCl2K5Pf3/AP1eldr/AMKWm/6GKP8A8BD/APF0f8KWm/6GKP8A8BD/APF0fW8H3/Bh9Rx/b8V/mcd/wml4qosOn2UW11bIUkna4fnPrtwfUVB/wlt/5KR+TACqBMgfeAQLkj+9xnPvXcf8KWm/6GKP/wABD/8AF0f8KWm/6GKP/wABD/8AF0fW8F3/AAYfUcf2/Ff5nCXvim8utjPbWwdZUk3YJyVOQMHt/Tiki8T3cdxcS/Z4H89lJD5JUAYIB6jOF5/2RXef8KWm/wChij/8BD/8XR/wpab/AKGKP/wEP/xdP65g+/4MX1DHXvy/iv8AM41/Gt88nmNZWeQXIwpHLMG/IYxjpTo/GDKqyPplu00RTySCQoC9cjuf5Diuw/4UtN/0MUf/AICH/wCLo/4UtN/0MUf/AICH/wCLqfrWC7/gyvqWYdvxR5trGrTaksKywxR+Vn7g6k4z9BwOOnX1rOr1r/hS03/QxR/+Ah/+Lo/4UtN/0MUf/gIf/i61WYYVKyl+D/yMpZZjJO7j+K/zPJaK9a/4UtN/0MUf/gIf/i6P+FLTf9DFH/4CH/4un/aOG/m/B/5E/wB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WWP8Ax/Qf9dF/nX1qepryG2+DUsVxHK3iBGCOGIFqRnB/3q9ePWvKzLEU6zj7N3tc9rKMLVw6n7RWvb9Tifjl/wAkt1n/AHU/9DFfKdfY3jrQT4m8K3uhi6FqbkKBKU37cMD0yM9PWvJv+FAzf9DTH/4An/4ulgsRTpQak+osxwlatUUoK6seJUV7b/woGb/oaY//AABP/wAXR/woGb/oaY//AABP/wAXXZ9dofzfmcH9nYn+X8V/meJUV7b/AMKBm/6GmP8A8AT/APF0f8KBm/6GmP8A8AT/APF0fXaH835h/Z2J/l/Ff5nnfhy8awNvdJGkhVCNrdCCCD9OvWujfxlqDTtOLW1WRnDMduc4ZSPp9wA+uTmuxg+Cc0UKR/8ACRxnaMZ+yH/4un/8KWm/6GKP/wABD/8AF1s8bhJWcn+DMo5fjofDH8V/mcRH4tvFaBvsdqWhKFDgjJUEZb+9nJ60r+L7xo5FWztFZxgsFOR8rDP1+Y8123/Clpv+hij/APAQ/wDxdH/Clpv+hij/APAQ/wDxdL63gu/4Mf1HH9vxX+ZxNz4suLmKRZrOEswfawJ+UshU4Hpzn8BTH8VXT2P2RrO2K+QYc85wVVSfbhRx6813P/Clpv8AoYo//AQ//F0f8KWm/wChij/8BD/8XQsXg11/Bg8Dj39n8V/mcTF4w1BY0jaCFljPydRtGMYGP50638WSCN1urGCYja0X8OGUADd6rjdx6nPau0/4UtN/0MUf/gIf/i6P+FLTf9DFH/4CH/4uj63g+/4MFgcf/L+K/wAzhrjxVeSzwzLa20bwyLIu1f7oIH48nJ6mm2nirUrePaVhmbj55FyeG3f/AFvpXd/8KWm/6GKP/wABD/8AF0f8KWm/6GKP/wABD/8AF0/rmDta/wCDF9Qx972/Ff5nEP4uvWtXh+y2od1KmUL83+rKZ+uCTmkfxVcPc207afZ5gkeQAKQGLEn8Ov6V3H/Clpv+hij/APAQ/wDxdH/Clpv+hij/APAQ/wDxdL63g+/4Mf1HH9vxX+Zwmm+J57FmZbG1lLStKfMBOCTn5f7v4dRU0PjC8h3GOxs1ZlOTt6sQ4JI7j5zx06eldr/wpab/AKGKP/wEP/xdH/Clpv8AoYo//AQ//F0PF4N7v8GCwOPX2fxR5hq17JqN/JeSLtZ8cZzjAx1qpXrX/Clpv+hij/8AAQ//ABdH/Clpv+hij/8AAQ//ABdaLMMMlZS/B/5GTyvGN3cPxX+Z5LRXrX/Clpv+hij/APAQ/wDxdH/Clpv+hij/APAQ/wDxdP8AtHDfzfg/8h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X1D4D/wCRI0P/ALB8H/oArzj/AIUtN/0MUf8A4CH/AOLr1TQbD+y9DsdN8zzfstukO/GN21QM47dK83MsVSrQioO562U4Oth5ydSNrryPzRyKMioFVmYKqlmJwABkk1o3mga9ZQzTXmh6pbRQFRM81nIixlvu7iRgZ7Z615J69irx7UfL7VXzzjvUghmNubgQyGEOIzJtO0MQSFz0yQCcexoCxJx7Uce1QMrKxVlKkdQRg0lAWLHy+1HHtVeigLFj5fapVuJVtZLVZMQSOrugxhiM4P6mqVFAWLHHtRmq9FAWLGa93/Ym/wCSn6h/2DW/9CFeAV71+xD/AMlR1D/sGP8A+hCgaWp9F/GPx3feCINLeysYLo3rShvNYjbsCdMf736V51/wvrXv+gHp/wD38b/Ctf8Aaq/49vDn+/c/yirwqvXwmHpTpKUlqeJjsXWp15RjKy0/I9e/4X1r3/QD0/8A7+N/hR/wvrXv+gHp/wD38b/CvIaVFZzhFZjjOAM8V0/VKP8AKcn1/EfzHrv/AAvrXv8AoB6f/wB/G/wp0fx415pFU6Jp/LAf6xv8K8fp8H+vj/3x/OhYSj/KL6/iP5z3L/hcus/9Aiy/77aj/hcus/8AQIsv++2rjPC1pZzR6pf3lubtNPtPOW3DFRIxkVBuI52jdk49K0fDvh638UXM80WNJj3JHEgw0ZkKnjLsCc46AE1rLDYWN7w0RnDGYyduWer6f0jov+Fy6z/0CLL/AL7aj/hcus/9Aiy/77asOz8OWFvpV/HcTPc6o2nJPHCsGVi3yBQVbOS34d6dd+CbS1ubJZtaWOK5EyneIwyyRhTs4cqCdw6sMc1PscHe3L+Zf1jHWvzfl6G1/wALl1n/AKBFl/321H/C5dZ/6BFl/wB9tWNL4T0orpVoLu9t7y4nuY5mmgxhY8c7d3BwfxzVM+F7GSzWS21SVriaze9to3t8K0Kn+Js8MeeORQqODf2fz/roDxGOX2/y8v8ANHS/8Ll1n/oEWX/fbUf8Ll1n/oEWX/fbV5hRW/1DD/yHN/aWK/n/ACPT/wDhcus/9Aiy/wC+2o/4XLrP/QIsv++2rzCij6hh/wCQf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1O1+MWryXMUbaRZbWcKcSN0J+le0nrXyVY/8f0H/XRf519anqa8nM6FOk48ite/6Ht5PiatdT9pK9rfqYHxC12bw14Pvtat4I55bZVKo5IU5YDnH1rxr/hfWvf9APT/APv43+FenfHL/klus/7qf+hivlOlgaFOpTbkr6izLE1aVVKErKx69/wvrXv+gHp//fxv8KP+F9a9/wBAPT/+/jf4V5DSgEkAAkngAd67fqlH+U8/6/iP5j13/hfWvf8AQD0//v43+FH/AAvrXv8AoB6f/wB/G/wryJgysVYEEHBBHIpKPqlH+UPr+I/mPcbf40a1LAkh0exBYZx5jVJ/wuXWf+gRZf8AfbV574F0+HVNV02wuC/lSk7wn3mAUttHucY/GtixtLHxFqot7fTxpMUKO0skT7htBGNxkYBcZxnPccVs8Lho7w6XMljcXLVT62/rQ6r/AIXLrP8A0CLL/vtqP+Fy6z/0CLL/AL7as3TvB+n6f4ghh1a+8+N7toLeNIdyzbYw+WOflHzr0zWenhCJtBh1SXUhbFpIvNSVFHlxyMQHwGLYGM8gZqFRwf8AL+fUv6xj/wCbv26HRf8AC5dZ/wCgRZf99tR/wuXWf+gRZf8AfbVh3/hjSLHSb+aS7vHmSWBbaTy12OHEnIKsQwJTr2x9aS48I6XBezwSa1PsjvRp6uLXO6c57buFGOvU+lCo4N/Z/P8ArqJ4nHL7f5ef+Ru/8Ll1n/oEWX/fbUf8Ll1n/oEWX/fbVyOseHI9P0X7Yt8bmeOUxTpEgKRMCRhju3A8d1wfWrb+FbdbRZLe+luLxIbWeS3+z8FZyoCqc/MQWHpVfV8J/L+ZLxeOX2vyOj/4XLrP/QIsv++2o/4XLrP/AECLL/vtqz/Efhaxj2XrXMFrYRwSTTtbRKz7ldV27Vcr1Yd+Oc1gT+GzHrd1pa3fmOtobm2bZgzDaHC47Hbn8qmFDCSV+X8yp4nHQdnP8jr/APhcus/9Aiy/77aj/hcus/8AQIsv++2rEXwOptr5m1EpNaxyFQyKFkeOPfIq5bccHIyBgYqzdeGLe+kEFotvaKWtAziMllDWvmORzzkgnHc0nSwd/h/Mr2+Pt8X5Gl/wuXWf+gRZf99tR/wuXWf+gRZf99tWSPDOk6imkixuZo7V7NpJbpoUQsfNKjfucAe3JJ9Kl0Xwlp9jrkcGsXXnu811FBAsO5JPKDAsxzxyOBz0odLBpP3e/foEK+Ok1aemmunU0f8Ahcus/wDQIsv++2o/4XLrP/QIsv8Avtq5r/hFLTydjax5d1DDBPdB4MRxxy7cENnkgMM8VleJ9KTSNRFvFLLNCyB45XVQHHqpViCPfNaRw2Ek7KP5mcsZjYx5nLT5Hdf8Ll1n/oEWX/fbUf8AC5dZ/wCgRZf99tXmFFafUMP/ACGX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vXvDt8+qaBp+pSRiN7q2jmZAchSyg4/WvlKvqHwH/yJGh/9g+D/wBAFeZmeHpUoRcFY9bKMVWrTkqkr6H5waTfT6ZqlrqVrtE9rMs0e5cjcpyMjvXuPxQ+PP8Awknw9m0TTheC61hB/akdwqmOEggtsOMncVXbjAUZGCea8P8AsM3+z+dH2Gb/AGfzryGrqx7SlZ3R1PhfxDodt4XOi60dQkh8/wA8RW0QUbtw++S+2QYH8SZU45KgqdO6174btJJ9m0fVI4A7NbwSRqyRMWkPmEebhjgxArgAhOtcH9hm/wBn86PsM3+z+dOwro6v4g6/4T1u3M2kaTdwai8qtLPNtAYBQDgKTjOBxkgdq4mrf2Gb/Z/Oj7DN/s/nSsNyuVKKt/YZv9n86PsM3+z+dOwroqUVb+wzf7P50fYZv9n86LBdFSirf2Gb/Z/Oj7DN/s/nRYLotaxqOm3dlaxWWiw2E6gG5lWVn81gMfKD9xe5HPzEnIGFHsv7EP8AyVHUP+wY/wD6EK8Q+wzf7P517r+xTbyQ/E+/Z8c6a/Q/7QpNDT1PV/2qv+Pbw5/v3P8AKKvCq91/aq/49vDn+/c/yirwqvewP8CP9dT5zMv95l8vyRb0bTb7WNTg03TbZ7m7nbbHGg5J/oPevpP4beDoPh3Z/wBq3MUepRzxiPULoR5Nt6sn96HsxxnjdyvSH4O+HPD/AIbuYdImaU63fWaXUlxJFtWaIgExxN6Lkbu5rn/jp8WAwm8K+FbjbGMx3l5EcZ7GNCO3qfwFcterOvP2VNadTqw1Cnhqftqj16HnHxki8MQ+PLxfCbq1lgGUR8xLNk7gh/u9PbOcVyMH+vj/AN8fzplPg/18f++P516VOPJFRvex5VWftJOVrXOu0vUL3TLsXdhcPBMAV3L3U9QR0IPoa0YfFviKGaSWPU5VeQqThVwNoIG0Y+XgkcY61W0TVF0yO6/0dJZJVVU3qCowec/hWtNrHhXzg0HhpRHubKySMxxldv8AEOwbPuRXTNJvWF/uOam2o6Tt95nL4m15dPFiupTC3ACheMgBtwGcZwDyOeKkl8W+IZZo5pNSdmj3hQUXb8+N2Vxg52gnPcZ61orrvhgxJDJ4d3Qq+8qGwSdoGM5zjOeKoWt/4fS0VJtJd5djBmzySScHO702444weualKO/J+Rbcv+fn5kLeJtdYHfqMrkzNNlgCQ7DDEEjIz6dKhi1zV4dIOkx30q2RBXy+Puk5Kg9QCe2cVqz6p4TlEm3QpIixfBRj8o3Ntxlv7pXPuPerEmveGZkWK40J3jjVxGBhWGQduSDzjj9aLq3wfkGretT8zkKK6TTtS8MRtdNfaG8peUtAqOQsaYGAfm575/CjT9Y0G2jh83RRPLEOHb13SEdDz96POc/dNX7R/wArMlSjde8jnKSunl1jw00xlHh/ezMSwdjjkH0b1x+FTQal4PmkKPobQNLIArlz5cQzwSN2SMdR7cUvay/lf4D9jH+dfj/kcnSV1s2t+GpAI5tFecRIY4iDsA+7zgHPZuvQED3qpBqXhtJrkyaCZY5HZohvIMYIG0fe6A5/Smqkv5WDpRX2l+Jz1FdZd674XuJmmfw4S5bn94QNu8cAA8YQED3NMTW/DUcrmLw8ER42T7xY/MpB6t7g+tL2kv5X+Aeyj/Ovx/yOVorpLzUvC8txbtBockESTFpUDk70xwuSfp+tF3qXhZ4bpbfQ5Y2dGEDF8mMkcE/Nzz+QPen7R/yv8A9lH+Zfj/kc3S10lvqXhVYmE+iSu2IgpDY27fv5+bncc+n4VbOveFWu0un8Pu8qyB2JOFIAGBtDY6j9aHVl/Kw9lG3xr8f8jj6UcnA5rpItV8NGXdPoIZdwJ2Egtzk/xcDr+Hp1o0nVvD1pcPNLo8rt5shjKPgqhHygc8EHv6Ue0f8AKxKnHT3l+JzdJXXy+IPDchkY6JIWdPLJO3O35PQ9flPPv2qnJqPhgzWrrokuyN2add+PMBU4HU4AODj04zSVSXWLG6Ub6TX4nOUV0dhqnh2HzDNobSM8kmBvyojOSg69QTgn0FI+o+GZMbtGkjGCWCHvx0Jbp1496bqP+V/gL2Uf5l+Jz1JXZLr/AIVGoJfHQZjMtwZckjaRvDAbc44UED68g1nzXnhm4s2t106a0lbbi4UbtmPbdznuf0FJVZdYsbpR6SRztFdDYap4ft72wuG0ZiLeIeaC27zJQwO4gnHQEfjSX+o+HZrGdINHeO5fGyTd93nJ79T64/AVXO725WL2cbfEjn6Wupi1bwmhZzoMhkEpeI54Vf4VI3fN79OalXXPCq3AuV0GQz7izFzkElyc43Y6HH4VPtZfyspUY/zr8TkKWulh1XwvvzPoBYAnAViM8Dr83ru49x6YpdF1rw/Y+UZdHkkdAwZwRlwd/BycdCnb+E03Ulb4WL2Ub251+JzFFb51Dw4btW/seXyPJIKh+d/8J6/XPr7Vfl1zwwYxDFoUiRBiyqSGwxRR1zkjcM4z0odSX8rD2UdfeX4nJUldiNe8Krf/AGwaDL5hkldySMHc+RgZwCBkf0qkt74Zmkt4v7LMA+0RmSRiceWPvD73+fakqsusWN0Y9Jo5uiuol1TwmIWWPQZDNv8Avljtxgg4G76Ec1UvL7w/I98bfSJIllVfs4358ohMHnP97nvxxVKo39lkukl9pfj/AJGHg+lFdXZa74dtreWMaPN+8YfdbA27CpByTk5Oc9qhttV8NwySyHSJSWR4wq4AwykZ5Y4PI59s0vaS/lY/ZR/mRzNFdHa6roENxdSf2S+JYvLTHRcqQxAJ4ycdz0PrWVrk2n3GpSTaXava2rY2xM2Sp71Sm27WJlBJX5rkFj/x/Qf9dF/nX1qepr5Ksf8Aj+g/66L/ADr61PU142cbw+f6HvZDtU+X6nE/HL/klus/7qf+hivlOvqz45f8kt1n/dT/ANDFfKdGXfwn6izf+MvT/MVFaR1RFLOxAVQMkn0Fe+fCf4aX2gCDxNfWaXuqwDzDprqD5cZHZugmxyB07cZzWX8FNA0LSbTSvE+tNI1zqc7Q2Eph3Q2jBtuWP99jwtdz8ZPiXaeC7BtB0Fkl1qRfmbO4W4P8bernsPxqcTXnKXsqa3HhMNThH21V7f0jzn9o+fwfe6nY6hoci/2tOpN8ka4AHbeP4ZM5BHXjntXkdSXVxPdXMlzczPNPKxeSRzlmY9STUddlGl7KCjc4MRW9tUc7WOj0mWWGG2mgkeOVMMjocFSOhBrfbxZ4ha5Fw2pPvCMmNi7SGILZXGCSQDkjPA9KyvCt5HYS211LF5qpE42+5RgD+BINdC2ueH5vJmufD6Pclg1ywYhXOQW2gEY74+tdk+l43OOF9bTt95Th8W+IopJ5E1SbfO2+RiASW27c8jg44JHWox4m14WUVmupSiGIoUAABG05XnGTjtWnDrvh1LeSMaAqNKNr7eRjZg4y2QdxP4YqsNS8N/a7iT+xCsTuTEhYtsXbgD7w78nrUK3/AD7/ACLbl/z8/MrTeJ9cmM3mX7Ms0SxOhRdu0ZIAXGBgk9PU+tNtPEmuWtxdXNvqEqSXb+ZM2Adz/wB7pweTyOavSap4XZXVdBdBsZUbeS2SFwT83YhvwNWLbXPDUNr9jbRpZbfeWYuBuI3KcZB44Uim7W+D8gXM9fafmYdxrmq3GmDTZr2R7UEHYcZOM4yepxk9T3oTW9VRy6XsiOUij3LgHbEQYx+BUflWiupeGf7UMj6JILLyCixhzu8w5+cnd24xTodV8Ox3NyzaGZIJHjaKIn7gAw4znPPOOad1/J+RNm3rP8yvJ4r8QvdR3LalJ5kasqfIu0K2Nw24wQSM4xVEatqQ1gax9skN+H8wTE5bd/ntW3c634dnfzJNB3OIlRQWIGVQLk4bpwTj8aT+1vCjg+Z4dZfkZVEbkclcAnLHkHmkrL7H5DleW9T8zPh8S67DaTWseoSiKYyGQEA58z74yRnB7imDxDrQeJ1v5FaJo2RlABBjUqhzjspIrbl1jwxAfsv9k/abXcJQsZ24YrwC2c8ZwR3Iz7VQfUvDf2/zV0Njb+Wq+UXPXcCWznrjIoXK/sfkOV1/y8/MiPizxF9o+0f2lJv8vyx8i4C53YAxgYPI9O1JB4s8Qw+f5epygzyPLISASWf7xHHGe+OtaUuu+GJLcRN4c4jY+UBIcKpbOOvJqOLWvDEbRyL4cG9QpOZCQWCtn+LuxX8AaVo2/h/kNuSelX8zMHiTXBZwWY1KcQwFTGAQCNv3QT1IHYHgVV1bU77VbhZ7+4MzqoReAAq+gA4FbGoan4Zns5Ut9FkguGQgShs/MTnON3Hpj3qVdU8IiRT/AMI/KVCAEFzywAGfvcAnJxVJpaqH5ENN6Opp8zlqK6HTdQ8NRbRe6PLOoLbsHBbLHHO7jC44x1HWrf8AbPhR4kSbQZW8tVWPDYwAxJz83Ocjn+VU6jX2WSqUX9tficnRXUza14bldC+gggKq5GQQAB0+b/e59xUdve+F5L+QtpbRQNBtQOxIVwG54PUnb+vFHtH/ACsHSjfSSOapa6G71Dww1sY7bRZlkMqt5jSdE3klQM/3SF/CrZ13wybB7UaHIu6VZAAcopAI6bskcjvR7SX8rBUo/wA6/E5OkrpINX0D7ILa40ZnRHkZCG+bDE4BORyPl59j61KNX8KhFP8AwjmZMtuy524LZGBu6gcUe0l/K/wBUov7S/E5aiugt9Q8OozGTSGYGQsASTgYHH3hx14+nNWotZ8MrCYDoDCNnjLfNlmCgcZ3cEsWyR2xxQ6j/lYKlH+ZfictSV2R8ReGVvPOh0J1UYVAQpIQN0OSQTjjPH41XTVfCZRvO0GV2KjDK207t2cn5sYxx2pe1l/KxujH+dficrRXVy6x4XmlMk2hyE4AGOOikZwG6dOPUdeaZZ33hS3trRLvSXu5BCPOaNivzktnPzdenan7V2+Fi9lG9uZHL0V0b6l4YaSyb+w5FEcztcKrnEqFflX73Y96NO1DwvHNm70aWWLzXbaG+YqT8ozu4wPbqOtP2jt8LD2Ub/Evx/yOcpa619Y8M23mW8GkLIrAq0oX7wKY4y2ep68fSpItX8K27PeW2lNGJBLF9nzudcgbWyTjA9OuRU+1l/Kx+xj/ADo42iulgvfC7Xs9xJpbLbrbgJAWOXfzh0+bg+WSM+oJxQNT8LfdbQZCCOSHIIwGxj5vUrn1welP2j/lZPsl/MjmqK6y71vwvO5k/wCEePmHqxbA6r0UN/dDY56mnprXhFCyL4fm8h3V3QtkkhW43bsgZI49qXtZfyv8CvZR/nX4nIUV0kN54Zhs7cSaabiU72cgnK8naG+bnjHTFZGs3FlcXpfT7P7JbgAKmST9Sc9auM23axEqair8yKVFFFWZhX1D4D/5EjQ/+wfB/wCgCvl6vqHwH/yJGh/9g+D/ANAFeRnH8OPqe5kX8SfofnnXWXiaHFoMkyR28ly0Sqi/uxsbA+YFTuJPPBHFcnTijgbijAeuK8U9yxqWMOjvp8S3TOty7NllbG0DpnPHPTp361btdN0XfFJJfF1K5ZDKo4wPm6e5G3rxnpXPUUBY34tHsgnmLcrPtYbx5yKqqehJ9+mPXrUGt2WmwJLLZ3Qc+eVRA4I25bt14wvPQ7uOlZId1RkVmCtjcAeDjpmm0BYKKKKBhRRRQAUUUUAFe2/sbf8AJTL3/sHP/wChCvEq9t/Y2/5KZe/9g5//AEIUnsVHc9N/aq/49vDn+/c/yirwqvon9ozw/rWvW2h/2PptxfGB5/NEK7iu4R4z+R/KvHf+Fe+Nv+hZ1L/vya9jB1IKik3/AFc8LMKU5YiTUX0/IuXvxO8Z3ekDS5NSjWAQC3DRwIsgjwBtDgZGQOfWuMrp/wDhXvjb/oWdS/78mj/hXvjb/oWdS/78mt4yox+FpHLOFeduZN/ecxT4P9fH/vj+ddJ/wr3xt/0LOpf9+TT4fh/41EyE+GdSADAn9yfWrVWn/MiHQq/yv7i7pFxaQx3Kz/JK4Xy5DCJNoB+YYJHUY59sd66Dd4FhWG4jt7uVd+GRySxxjnG7G0g981n/APCE+LP+hfv/APv0aP8AhCfFn/Qv3/8A36NbylSk/j/ExhCtFfw7/Jl1m8HXpdoopbe4Idz5hIiUBRgAbsk5z9ah1q88K3EjT2dtdJL+72grheNm7jOMH5/fOKg/4QnxZ/0L9/8A9+jR/wAIT4s/6F+//wC/RqU6Sa9/8SmqzTXs9/IsT6h4VvJJJrrTpkcSMI1iyoZN2V3YbrgsD9F5pyXPgkWghazvm5Z8jhtxXABOegP/ANeqv/CE+LP+hfv/APv0aP8AhCfFn/Qv3/8A36NF6W3P+IrV/wDn3/5KXbG68DRTRXD2V7vjn3bDlkZA4wCC3J2g+2TzWJrX9imO2bSWuVcRKs6Srwz87mBycDpxV7/hCfFn/Qv3/wD36NH/AAhPiz/oX7//AL9GqjKlF35/xFKFaSt7P8DnqK6H/hCfFn/Qv3//AH6NH/CE+LP+hfv/APv0a09vS/mX3mX1et/I/uZz1FdD/wAIT4s/6F+//wC/Ro/4QnxZ/wBC/f8A/fo0e3pfzL7w+r1v5H9zOeorof8AhCfFn/Qv3/8A36NH/CE+LP8AoX7/AP79Gj29L+ZfeH1et/I/uZz1FdD/AMIT4s/6F+//AO/Ro/4QnxZ/0L9//wB+jR7el/MvvD6vW/kf3M56iuh/4QnxZ/0L9/8A9+jR/wAIT4s/6F+//wC/Ro9vS/mX3h9XrfyP7mc9RXQ/8IT4s/6F+/8A+/Ro/wCEJ8Wf9C/f/wDfo0e3pfzL7w+r1v5H9zOeorof+EJ8Wf8AQv3/AP36NH/CE+LP+hfv/wDv0aPb0v5l94fV638j+5nPUV0P/CE+LP8AoX7/AP79Gj/hCfFn/Qv3/wD36NHt6X8y+8Pq9b+R/cznqK6H/hCfFn/Qv3//AH6NH/CE+LP+hfv/APv0aPb0v5l94fV638j+5nPUV0P/AAhPiz/oX7//AL9Gj/hCfFn/AEL9/wD9+jR7el/MvvD6vW/kf3M56iuh/wCEJ8Wf9C/f/wDfo0f8IT4s/wChfv8A/v0aPb0v5l94fV638j+5nPUV0P8AwhPiz/oX7/8A79Gj/hCfFn/Qv3//AH6NHt6X8y+8Pq9b+R/cznqK6H/hCfFn/Qv3/wD36NH/AAhPiz/oX7//AL9Gj29L+ZfeH1et/I/uZz1FdD/whPiz/oX7/wD79Gj/AIQnxZ/0L9//AN+jR7el/MvvD6vW/kf3M56iuh/4QnxZ/wBC/f8A/fo0f8IT4s/6F+//AO/Ro9vS/mX3h9XrfyP7mc9RXQ/8IT4s/wChfv8A/v0aP+EJ8Wf9C/f/APfo0e3pfzL7w+r1v5H9zOeorof+EJ8Wf9C/f/8Afo0f8IT4s/6F+/8A+/Ro9vS/mX3h9XrfyP7mYtj/AMf0H/XRf519anqa+arHwT4rF7AW0G+UCRckxkAc19Knqa8bNpxm4crvv+h7+SU5wU+ZW2/U4n45f8kt1n/dT/0MV8p19bfF3T73Vfh3qljp1tJc3UipsijGWbDgnFfOH/CvfG3/AELOpf8Afk0svnGNN3fUWaU5yqpxV9CfQPiR4s0PQ4tF02+gjsoiWjR7ZHKknOQSOuTXK3VxPdXMlzczPNPKxeSRzlmY9STXR/8ACvfG3/Qs6l/35NH/AAr3xt/0LOpf9+TXYpUU201qefKFeSUWnZepzFFdP/wr3xt/0LOpf9+TR/wr3xt/0LOpf9+TV+1h/MifYVf5X9xJ4Yeyje3bUY2ktvLYMqjJyVOP1xW/5vhA4YWl0p+bKlmIHy/Lg7s9ck/pVez8D+LktY1bw/fgheR5RqX/AIQnxZ/0L9//AN+jW7qUnb3/AMTnVOtG/wC7v8ixHP4JWUkWd9tUELvJbccDBI3Y67hjp0qaHUPB0MBRdPnZtj4JByWKgckseAc1R/4QnxZ/0L9//wB+jR/whPiz/oX7/wD79GpvSf2/xLSrr/l3/wCSkzz+DgXaGzulysigPltvBCEfN16E5z7Uy/fwd58P2OG+EQmBl3k5Me3oPm9fxpn/AAhPiz/oX7//AL9Gj/hCfFn/AEL9/wD9+jTUqX/Pz8RONZq3s/wLVvceDIUST7PdtP5TK4Kkx7irAEAtnjK9aU3PgmJZfJsrxy6bVMhJ25UZI+b+8D+ftVT/AIQnxZ/0L9//AN+jR/whPiz/AKF+/wD+/RovS/n/ABC1b/n3+Bajn8EeSA1neh2DbgCSB8w24O7I+XOap2beFfIjW6jvfMz87IDz8w7bv7ucf1p3/CE+LP8AoX7/AP79Gj/hCfFn/Qv3/wD36NHNS/5+fiDjW/59/gJplx4YhW3a7s5pnBHm5Lc/Pzxuwfl6DH1q7cal4Re3Crp1zuM3mMm4hOmAOuTgf1qn/wAIT4s/6F+//wC/Ro/4QnxZ/wBC/f8A/fo0OVJu/P8AiJQrL/l3+AahJ4Ta2ufslvdpOR+5LZwDu7jdjp+HtUuq3PhGXT/Ls7S7S5RQkbZwuPMYknk5O0gfyqL/AIQnxZ/0L9//AN+jR/whPiz/AKF+/wD+/Ro5qWnv/iHJW1/d/gXZ7rwNIEH2K+BQBQVJA2hmPPzZJIIyc9qjafwOrqF0+/kXADF5GB6jnAb0z+lVv+EJ8Wf9C/f/APfo0f8ACE+LP+hfv/8Av0aSdL/n5+I7Vv8An3/5KXQ3gi1lUyQ3c7LErAIxKs5UHk7v72QR7+3NZrjwiNStpo7O68lQ7TKxJDPnKgDP3R9aj/4QnxZ/0L9//wB+jR/whPiz/oX7/wD79Gnel/z8/EOWtf8Ah/gOvJvCT32+C1vlgMTsctyZd2VGM8Ljj2qS8uPB0jzNb2V1GTu8vJbacleoDcYG7GPbNQ/8IT4s/wChfv8A/v0aP+EJ8Wf9C/f/APfo0c1L+f8AEXLW/wCff4FtZvBPlCGSLUDGpdgyph8lvl53dlx+Oalnm8IW9sbGWGSRllDh4QSpU9i27J49COaz/wDhCfFn/Qv3/wD36NH/AAhPiz/oX7//AL9Gl+6/5+fiUlW/59/gOsZfB6WiC6tL+Wfedx3kDbv46Efw/rUtzdeD5kkb7BdrKYQEKMVAcKgGRnHUOfyqD/hCfFn/AEL9/wD9+jR/whPiz/oX7/8A79Gm3Svfn/ESjWSt7P8A8lG3DeFf7HVYY73+0PJUMzZ2+Zu5I59P5Vdx4Jliu2ihvItiZj3uSx+ZFGBnB6uSPbrVT/hCfFn/AEL9/wD9+jR/whPiz/oX7/8A79Ghypv/AJefiJQrL/l3+BdJ8EeRBK8N2UDFHCErIQCxzjdjkFeTnpWLrraI3k/2PFPH18wSkn6c5q7/AMIT4s/6F+//AO/Ro/4QnxZ/0L9//wB+jTjKlF35/wAQlCtJW9n+Bz1FdD/whPiz/oX7/wD79Gj/AIQnxZ/0L9//AN+jWnt6X8y+8y+r1v5H9zOeorof+EJ8Wf8AQv3/AP36NH/CE+LP+hfv/wDv0aPb0v5l94fV638j+5nPUV0P/CE+LP8AoX7/AP79Gj/hCfFn/Qv3/wD36NHt6X8y+8Pq9b+R/cznqK6H/hCfFn/Qv3//AH6NH/CE+LP+hfv/APv0aPb0v5l94fV638j+5nPUV0P/AAhPiz/oX7//AL9Gj/hCfFn/AEL9/wD9+jR7el/MvvD6vW/kf3M56iuh/wCEJ8Wf9C/f/wDfo0f8IT4s/wChfv8A/v0aPb0v5l94fV638j+5nPUV0P8AwhPiz/oX7/8A79Gj/hCfFn/Qv3//AH6NHt6X8y+8Pq9b+R/cznq+ofAf/IkaH/2D4P8A0AV8/wD/AAhPiz/oX7//AL9GvobwfbzWfhPSLS5jMc8NlFHIh6qwQAivKzWpCUI8rvqe1klKcKknKLWh+dtdVeeILM6FJbW+77TJEsbE7j8oA7H5R0PI9q4b7RL/AHv0o+0S/wB79K8fmPa5Tp9JvNMgtFhuYFdyWcu8e4BiCoXjkjBDfUVOt7oJkVns2wy7ZML6DqPrnn/dHrXI/aJf736UfaJf736UcwuQ7CW80CQu8kKmQsNuIWCqAuOmeR7daZe32jyXkU8NsF/euznYc8g4OOhAOCB7YrkvtEv979KPtEv979KOYOQ6yK80hY3My+dMysrSLFtJJBGcdAMYGMZzzUsl9oOwxpZxrHlhxG27B75J7enrXHfaJf736UfaJf736Ucwch0Wqy6VJaRrYxFJRIxJKkHZ2BOef/r1mVQ+0S/3v0o+0S/3v0pXHyl+iqH2iX+9+lH2iX+9+lO4WL9e2/sbf8lMvf8AsHP/AOhCvA/tEv8Ae/SvdP2K5Hk+J1/uOcaa/wD6EKTehUVqfUXjLxhoXhGO1k1ueaIXRYReXEXJ24z06feFc3/wubwH/wA/t9/4CNXLftVf8e3hz/fuf5RV4VXo4bB06lNSlc8zGZhVo1nCNrI+nv8Ahc3gP/n9vv8AwEaj/hc3gP8A5/b7/wABGr5horf+zqXmc39rV+yPp7/hc3gP/n9vv/ARqVfjL4DZgovL7JOB/ojV8wU+D/Xx/wC+P50LLqXmL+1q/ZH1P/wtXwb/AM/V5/4Cmj/havg3/n6vP/AU14VpOmtqEeoOswj+x2puSCud4Dqu32+/+lW7vwr4htZYYp9LlWSabyY1V1Yl8Z2kAnBxzzjI56Vq8twydnJ/f/wDJZti2uZRVvR/5ntX/C1fBv8Az9Xn/gKaP+Fq+Df+fq8/8BTXkGo+E7qwslknaQzm188xxBJFB8zYBuDYI9xn0qofCuvLdratYqszJv2tcRjAzj5iWwpyQMHB56Ull+Ff2n96KeaY1acq+5/5ntX/AAtXwb/z9Xn/AICmj/havg3/AJ+rz/wFNeOaF4S1XUppfNge1ghMqSSOVBDoCWUKSC2O+M471UHhzXPsltdf2dJ5VyyLEdy5Jc4XIzlQexIANP8As7C3tzfihf2rjLX5V9zPbv8Ahavg3/n6vP8AwFNH/C1fBv8Az9Xn/gKa8VbwtrymdTp53QZEgE0ZOQMlQN3zMByVGSO4qpqOkalp0UEl5bGJbgAx/OrE5AIyASVOCDg4PNCy3CvaX4oTzbGJXcV9zPdf+Fq+Df8An6vP/AU0f8LV8G/8/V5/4CmvH5fB2rw6THdTW7Lcy3QgitgVZiCm7Jwflx6Nj1qnZ+H7x/ENro15i0kuGGJOJF2n+IFThh9DSWXYV3tJ/f8A8Ap5pjVb3Vr5f8E9s/4Wr4N/5+rz/wABTR/wtXwb/wA/V5/4CmvGrnwzNIlpPo1wNTtrreFk2eSY2QAsHDHC4BBznGKqz+Hdaht7i4msWSK3bbIWkQc8fdGcv1HK5HNNZdhX9p/f/wAATzXGL7K+7/gnt/8AwtXwb/z9Xn/gKaP+Fq+Df+fq8/8AAU14qPCviAzQwjTWMkoYqokQ42jcwbn5SBzhsH2pbzwp4gs4hLcaa6IXRARIjZL/AHSME/Kc8N0PrR/Z2F/m/FB/auNtfk/BntP/AAtXwb/z9Xn/AICmj/havg3/AJ+rz/wFNeK3HhXX7e6itptOZZJd2396hUbfvbmBwuO+4jFOt/CXiKd5Uh0x2MT+W371AC20MACW+bIIIxnPbNH9nYS1+b8UP+1cbe3J+DPaP+Fq+Df+fq8/8BTR/wALV8G/8/V5/wCAprxm+8L6lDo9pqsETXFtNbCeRhgGMmRkxtzuI4HIGPmFUtW0PVtJjik1CzeBJThSWVucZ2nBO1sdjg+1Cy7CvaT+9CebYxK7ivuf+Z7n/wALV8G/8/V5/wCApo/4Wr4N/wCfq8/8BTXz3RV/2TQ7v+vkZ/23iey+7/gn0J/wtXwb/wA/V5/4Cmj/AIWr4N/5+rz/AMBTXz3RR/ZNDu/6+Qf23iey+7/gn0J/wtXwb/z9Xn/gKaP+Fq+Df+fq8/8AAU1890Uf2TQ7v+vkH9t4nsvu/wCCfQn/AAtXwb/z9Xn/AICmj/havg3/AJ+rz/wFNfPdFH9k0O7/AK+Qf23iey+7/gn0J/wtXwb/AM/V5/4Cmj/havg3/n6vP/AU1890Uf2TQ7v+vkH9t4nsvu/4J9Cf8LV8G/8AP1ef+Apo/wCFq+Df+fq8/wDAU1890Uf2TQ7v+vkH9t4nsvu/4J9Cf8LV8G/8/V5/4Cmj/havg3/n6vP/AAFNfPdFH9k0O7/r5B/beJ7L7v8Agn0J/wALV8G/8/V5/wCApo/4Wr4N/wCfq8/8BTXz3RR/ZNDu/wCvkH9t4nsvu/4J9Cf8LV8G/wDP1ef+Apo/4Wr4N/5+rz/wFNfPdFH9k0O7/r5B/beJ7L7v+CfQn/C1fBv/AD9Xn/gKaP8Ahavg3/n6vP8AwFNfPdFH9k0O7/r5B/beJ7L7v+CfQn/C1fBv/P1ef+Apo/4Wr4N/5+rz/wABTXz3RR/ZNDu/6+Qf23iey+7/AIJ9Cf8AC1fBv/P1ef8AgKaP+Fq+Df8An6vP/AU1890Uf2TQ7v8Ar5B/beJ7L7v+CfQ0PxR8HzTJEt3dBnYKM2xAya7avkqx/wCP6D/rov8AOvrU9TXm5hhIYdx5Otz18rxtTFKXPbS2xn+IdYsdB0e41bUpHjtbcAyMq7jycDA/GuL/AOFzeA/+f2+/8BGq98cv+SW6z/up/wChivlOjCYWFaDlIWPx1ShUUY22Pp7/AIXN4D/5/b7/AMBGo/4XN4D/AOf2+/8AARq+YaK6v7OpeZxf2tX7I+nv+FzeA/8An9vv/ARqP+FzeA/+f2+/8BGr5hoo/s6l5h/a1fsj6oj+LHguSNXW7vMEZH+itTv+Fq+Df+fq8/8AAU14B4XsZNUubDTo5I4nuGWMO5+UZrXu/Dsx1VtP0uZr2RELSiaP7M0RBwQwc4HOMc85H0rV5bhlo2/6+Rks2xbV0l/XzPaP+Fq+Df8An6vP/AU0f8LV8G/8/V5/4CmvFrTQrnE0d5Z3QuG82K2jQqMyx43hiTwFBz71JD4V1M6DNqs0LxKPK8iPgvL5hIHyg7h04yOaTy7Cr7T+9DWa4x7RX3P/ADPZf+Fq+Df+fq8/8BTR/wALV8G/8/V5/wCAprxRPDmox6taWN9GLYXBP70Osiqq/fOVJHygEkZyKuQeD725g0mS2uYWk1F9vluQnk5yU3En+IKSPpQ8vwq+0/v/AOACzTGP7K+7/gnr/wDwtXwb/wA/V5/4Cmj/AIWr4N/5+rz/AMBTXit/4dvrWxe42GQwtIJyjIyKqsFyrBju5IzxxTm8M6ptt4Y7WZryaSRDEdgVdiqxO7dxgMCc4A9euGsuwv8AM/v/AOADzXGLTlX3P/M9o/4Wr4N/5+rz/wABTR/wtXwb/wA/V5/4CmvH9Q8H6tDqEdjaxC5lNrHPIPMRQpfPyglsMeOME57VDpfhbUrvTrrUZomt7WC3klV2K5cqQMBSd2Mk84xxS/s/CWvzP7/+AP8AtPG83Lyr7n/mezf8LV8G/wDP1ef+Apo/4Wr4N/5+rz/wFNeGajouqafbxT3lo0UcpCqd6khsZ2sAcqcc4bBq7qXh1LORbGPUVudX3Ir2McDcM38IfoWGRkYH1NP+zcN3f9fIn+1sXr7q+7/gns3/AAtXwb/z9Xn/AICmj/havg3/AJ+rz/wFNeMDwxqELXiahGbVoLNrpMFZFkAZVwGUkdT68YqSy8G69c3CwtbRQFopJAZbiNQNi7ip+b5Wxjg4POTxk0v7Pwn834of9qY29uVfc/8AM9j/AOFq+Df+fq8/8BTR/wALV8G/8/V5/wCAprxK80C+hgt5ooZZUlCBj8uA7MygAhjkEqcNx/LLLvQNXtLF724sykEb7HYSISpyRyoOQMgjOMe9P+zcN/M/vQnm2MX2V9zPcP8Ahavg3/n6vP8AwFNH/C1fBv8Az9Xn/gKa+e6Kv+yaHd/18jP+28T2X3f8E+hP+Fq+Df8An6vP/AU0f8LV8G/8/V5/4Cmvnuij+yaHd/18g/tvE9l93/BPoT/havg3/n6vP/AU0f8AC1fBv/P1ef8AgKa+e6KP7Jod3/XyD+28T2X3f8E+hP8Ahavg3/n6vP8AwFNH/C1fBv8Az9Xn/gKa+e6KP7Jod3/XyD+28T2X3f8ABPoT/havg3/n6vP/AAFNH/C1fBv/AD9Xn/gKa+e6KP7Jod3/AF8g/tvE9l93/BPoT/havg3/AJ+rz/wFNH/C1fBv/P1ef+Apr57oo/smh3f9fIP7bxPZfd/wT6E/4Wr4N/5+rz/wFNH/AAtXwb/z9Xn/AICmvnuij+yaHd/18g/tvE9l93/BPoT/AIWr4N/5+rz/AMBTR/wtXwb/AM/V5/4Cmvnuij+yaHd/18g/tvE9l93/AAT6E/4Wr4N/5+rz/wABTR/wtXwb/wA/V5/4Cmvnuij+yaHd/wBfIP7bxPZfd/wT6E/4Wr4N/wCfq8/8BTR/wtXwb/z9Xn/gKa+e6KP7Jod3/XyD+28T2X3f8E+hP+Fq+Df+fq8/8BTR/wALV8G/8/V5/wCApr57oo/smh3f9fIP7bxPZfd/wT6E/wCFq+Df+fq8/wDAU0f8LV8G/wDP1ef+Apr57oo/smh3f9fIP7bxPZfd/wAE+hP+Fq+Df+fq8/8AAU0f8LV8G/8AP1ef+Apr57oo/smh3f8AXyD+28T2X3f8E+hP+Fq+Df8An6vP/AVq7DTruC/sLe+tWLQXEayxsRjKsMjj6V8l19Q+A/8AkSND/wCwfB/6AK4Mfg6eHinC+p6eWY+ripyjO2h+dehQx3Gs2kEyho5JQrAnAIrq5dA0DRNImmvbg61qMsGxLW2V1S1kIzvMnRwB2Gec+lcRS+ZJ/fb8682+h6R0ejaDp+oaRBcTagbWdpDGRtDAksAvGRgep5+lah8Jab/ZVoi3yi5lZi0rJy6nydvlrvwR8zgE4zz0xmuGxRgegouKx3GleC7V5rCa8vZljlmHmWzQqJWTcM4w/TGc8gr71Vk8K6eEM760kMRXcuYwV5eNRg7uVHmct1GxuDXIbV/uj8qXA9KAszqNX8LQ2Vv50eoSsPtCxHzrfygoOOSS3J5PC54GcirHiPwvY2WnTXFveuJLW3UvGYcs75OWbDHYDxjqPpXHgAdhRgegoGdxceE9MluBDHdvZsN7KD+9aaMeXtkCjBxlnzjshwKgPg22AJbV2XhCAbbkBs5LDdlRxgZ698DmuO2j0FG0eg/KnddhWfc7S08F2N2S1trM0iL9/Fsu5QcfNjf0GeTnjHeox4QsAsRfXR+8CBWW3yjMxAGGLDK88nqMHjpXIo7orqjMocbWAONw9D603A9BSGdrc+FNLuJTLZ6p5MWwBoygby2CRlmJ3/6vL8t1GDxXoX7E3/JTtQ/7Bjf+hCvCMD0Fe7/sT/8AJT9Q/wCwa3/oQpMcdz1j9qr/AI9vDn+/c/yirwqvdf2qv+Pbw5/v3P8AKKvCq97BfwI/11Pncy/3mXy/JBTkR3OERnPoozTooJ5Y2kjgldE++yoSF+pHSvob4MeBrvwb4+mt9QurW8N5oxnQxocKPMUYOa0r140Y3e5hh8PKvOy2/wAzgvHfhnRNO+DXhTXrOxWLUb2bbczB2JkG1z0JwOQOg7V5rB/r4/8AfH869k+Kn/JAvBf/AF9f+yS143B/r4/98fzow0m+a/d/mXjYKE0l2X5HaaPqX9nR6ink+Z9stGts7sbMujbvf7mMe9bw8aY1S6vDp2Vub8XTx+d0Xy3jKA464fOe2OlY2gwaTJFey6rJIojjXygjYJYnH41oy+GrCKVY312DlmGQvYFRnr0O7I9ga66ipOT5kcNN1VFcr/L0Jf8AhLoLaKGHTdMeGOCBIovOuPMOVlEgZiFGeRjHFSWPizS7HVLnULXRLmKe5BZn+2qXRi247GMZ2g9D396iXwzprQqiaxC0xcfMGGNu0HGCeuT+hqla+H4Z7Jbg6nAgKsxyR8uCRzznjAz9RiotRa/4c05q6/pdDVPjS1lu5Ly40eR7gTXUkBS62qizkkhhtO4gk4ORUcPjGGF47pNLb7axthcyG5ykiwkEBV2/KTgZOT9Kgk8KwYkMOtWkgBdUywG8q7Lgc99uR7EVYm8L6ZJGi22rQo6K3mu8qlSQDjA684/UUrUP6uO+Ien+RFp/jGa10u5sdt/EHuJbiN7S9MOC4GQ42neBgeneqmteIYb6z0+KKxdZ7R1bz55hK5CgAICFB28dCWx0BqvJo9uLe8mTUoWFvKYwOm/lBkfXcSP9w+1aH/CLWjeYY9ctmCl/mOAp2uV9fbP0Iq7UYvm/zIcq87xv+RfTx1b290bqx0iWGWW8a7uC15nczIUYIQoKdSQecVlP4k3eKrPWnW/uY7YriO7vPNkIGeN+0Y6ntV6Pwrp5tvIbVIftu4fMJV2Abmz39APzqKbwvYx2qAazbGbc5Zw42bAI8HGc8Fmz/u8VEfYJ6L8zSTxLWr8+m5JpvjKLSxDa6Zp9zbWCRyq6reYnZ5AAXEgUBSNox8uOvrTR4wj8i8Wa0vbySZt0RvbwTKhGMMQUyWGOqlahsvDllcaZbzNqsEU0uGJZhgKcds54zz9OKii8O2puZbebVreLYEIbIOdxAxx6ZyfpT5aF3pr8yFKvZa6fLt/kX9U8byXtzJOYtQPmwTxvDNfmSJGljKZRSo2gZJxk+maisvFCSXkMc1uIo2hs7dnMmQggdSW6d9vTtQ3hjT/7PiZdWgNyzHIDj94uxmG0Z45XHPrRH4Vso1k+0axalvIDDbIMI53YzzyPl7eoqbUEtvzKbxDd2/yL0njS107VLmPSbGdLN7i5eV1vP3shkP3kcKNnQY4PvmqK+MWW7t52t7u48jU474Nc3fmSMEVVCFto/u9ccelQjwzabxH/AG1Bv2hmUAErk4wecZHtS2fhuyZ76O41a3DROIomVxjdvjGT6ghnxjuppqFBf0wlLEP+kNh8VPC0bR2Y3R6ebNcyZGfNaTf0/wBrGPbrUfiHxBb6jZS21np72gubs3lyXuPN3SEY+X5RtXrxyfepNO8PWM8V352qRI6S+TFkgYO9BkjPOQzY7fKead/wi9sEV21m3VWAPbK/NjJGeBVfuU7/AOZP79q3f09DmKK6lPCtvJbzXEetW/kxbQ7sMBSyuwzz/sY+p9qWLw3paNN9p1qLCI+FGA2QF29+eW6egNa+3gY/V6nb8UcrRXQnw7bi8gg/ti2Il34YY529xz398dKrwaLDLBaynU4EM8wiKnqvLDP4bR/32Pen7WJPsZ3tYxqK60eGrD+zV338CXTKzKPOBJwyjaRnGcEgc9c1Gnhm0EEgfVIDMWXysOOVzg8Z6/4Gl7eBToTOWorpLHw/ZT6c8ranCZzMEjCsMYHmbhg9ztQ56YYU2DQdPnsg41i3jlWSRCSch9uSGHoCF/UU/bRD2EznaK62/wDC9irRLaapCW2L5imRSQ27BJ5wB3/GhvCtiltKDrFvJP5yqhRxgrlwwxnqMK3pip+sQH9WqdjkqK6Sx0TTmvLu1kvYphHCjJcCTZGGYAn3OM4+tWbTw3pTPKr6tDKyOu3DhQQCdw98gAA+9N14ISw82clRXWX3hvTmYNZ6nEoKA7WcE5xHu79AWb3+U1VGk6Xb/aobq9SSYGNYSHwFLZznGemB7c0RrRa0B0Jp2OdorrYPCun/AGr59btXt0cB8OFJ+YAgfgevtRpWi6PPZwvO7eY5x/rgo+9ICT7DavSk68LXGsPO9jkqK6XUNK0giGKynVMvAklw0hKhniLMPwPpUsnhFIrho5tWt48YGDjcTxxjPXBz6U/bwW4vYTbsjlaK6Gz8Owz2EV22p26bixaNmAYKoJz174A+rVeuvCdgs87Ra3apCGkCK7jIAJ2jIPJIAP4ih14J2BYeo1exyFFdfN4UsHkVYdYtogFXzPMkBIYttPQ/jxUN54d0/wDsyG4g1G3R/KZ3BlDFsLnOP4R0XHXJpKvBjeGqI5aitDVdPjsobaRLyK4M6biqdV4U/wAyR9VNZ9appq6MZRcXZk9j/wAf0H/XRf519anqa+SrH/j+g/66L/OvrU9TXiZxvD5/ofQ5DtU+X6nE/HL/AJJbrP8Aup/6GK+U6+rPjl/yS3Wf91P/AEMV8qxNslR9udrA49aMt/hv1Fm/8Zen+Z9L+B7Pwvb/AAst/D+r6Mlvqd1CVkt7i1IlmlcnY4OMkcjBHT8Kxl/Z8htbOC6bXHuriFkknt/IwkqggsgOcjIyAf5V23g7xnJ8R9GuF0bT308WxQSTXJyFfqAgHXpXTzXHia4ge0TTLe2mZSv2s3AaNT/eC/ePsDXBOtWpzdnZt6npQw9CrCN1zJKydjyv44L4Z1f4dp/wjmkrcXFmUkWS1tdv2WEfe3kDgY7Hvz2r52r6e+LfjgeEfDc/hXUdJklmvrCSG2ngb90VKlMnPII7ivmGvQwF+R9r6HlZnb2i721Om0KSCEWslzbm4hUfPGHKFh7MOhrtoPHFvDPCy6ZdOLe2MMM8l4r3K5fdnzDHgDHy4C5AJwa5LwhBZ3F1axag+y28t2c7sdEYjn6gVvPoGlTNHPbawkVtcOPKWQZZAxA+bnqMnP0r06ipuymvzPKpOqrum/yLg8aWrXEt1caO8k/2m5ngIusKnngAgjb82McHI+lRr4yhjT7RDpTLqDtbNLK1zmNjCeMJtyM9/mNRQeHNMa3d21iGRmXEYDBSG2buR6DIH1zVePw5BJc3EK6pEfJcr2BPy5HU9zwKzUaHb8zTmxC1/wAi7qXimLUPtd08mpCX7O8VvHdXhuNplYByp2jaNgYdzyKdF46nF0xk0+J7RHha1gG1TD5WAuXC5b5QRz61UbwzaYk8vXLSQxozMRwvAB7n3/MYqzB4XsGtPJk1KFb7eRkTLsVdyjJ59Cxo5aCWxSeJk20/yIrXxVa213b+XpTvYxyTmW3luAxlSU5Klgo6EA5x2otfF7BZY72xa4S4e6Nxtm2MyzhAQpwdpBQHODnpiqyeHbd9UNiur23ywea0uRtzz8vXk8frTo/Dtp9quLebV7aPymjAfIO4OB6emefpVONH+rk8+Ivv+X9dDW0/x3a2N8LmDRpU8uGGGIrdDzAseeC5To2ecbenWqT+LLWS1mMmlSfbXtZLVZhc4RUZ9wJTbyR06jPpTLvw7pZbfb6vDHEsKE7mDFn2AsB75J49BTR4Ys3DGLXrQ7UZm3YGMLn159KlRob2/MfNiNr/AJDfFviqbX44932+NvMErxyXpkgDYx8iFRt79z1xUjeKLH+1otbXRmGqb0eaQ3X7pyBhiE25BYe5xmpZPCtnFF9nmv4orjcWWV3ADrjKqF9WHIJ7GoLXw3ZjWEtrjVIGg8vzGIYKSM49ePX1wKa9jay/UUvrHNdvt2Hr4qtreIWtjpkkVqltLFGslyJHDu6vuLbQCAVHGOnerd746N5qcd3cW+oyxMJhPbSaiWj/AHkZQ+WCnyYDHGd3pWbH4ZjkmuVXUovLt4UkaQgbfmBxzn2+vNT2fhnT5LlPM1q3aHzdrAMFZwHIbbk8YA3c9mGKTjQ6r8xqWJ6P8uguneLksp4imneZBFZ/Z0jebJ3LIzo+cdQWHbnHbNLP4wWTwjLoa2Do80aLLIJgEZw24ybQmSx7ksabB4UjkYSrqEE0Yw5RXAIjwp3Mc8DLFfXIpupeH7C11RFivoZoHlZVjSTcThCQue5zgfjxTtQk/PfqF8Qlvpt06nL0V1cvhnT4bYebrFv5pwzFXBWNScDI6noT9KWHwvYFCG1i2eTZt+WQAJJkjnPUccY69a19vA51h5vocnRXWt4VsUhdDrVu0wc4ZWBBAAyAM9ef04qovhuE38tsdUt8J5fzZHRgfmPPbAyOvzCmq8H1B4eouhztFdfF4Z0v/R2k1aIqAPPVXGdxycdeMcKevPtUH/CL2ryOI9atFAD/AClxkFR0PPuKXt4B9XqWOXorpbnw9axXFpa/boi0jSkyBhhlVEZR1wCSSvXr9KmuvD2lWmrqJdTiksXaYjZICwVThBn3yPyNP20A+rzOUorrbrwvpqzOY9ahSFSACSGz78HuentSweFbVbaRrnULcLJGjQTtJtTnOSB1YAgg+4pfWIWH9WqXscjRXS22k6LHDcw319/pHnRxQujcJuQsSwHBwQAeaP8AhHdPa2WVdct1Z49wVvXDHB9Pu/qKftoi9hM5qiusuvDNgJRHHq1qjkKoTzAecxAkn38wnH+yaqSaJaxWU0jXcMrQXoi+SUBpEyAcD8c59jQq0GDoTW5z1Fdg3hexN0Jor608kyAC3a4G7GcYLdiByarXHh2xj0sTrqkJnCPIyqQdyhUIwM9iWB7+1JV4Mbw1RHMUUUVsYBRRRQAUUUUAFFFFABRRRQAV9Q+A/wDkSND/AOwfB/6AK+Xq+ofAf/IkaH/2D4P/AEAV5Gcfw4+p7mRfxJ+h+cCI0jhI1Z2Y4CqMkmhUds7VZsDJwM4FWtEnittXtLidisUcoZyBnA+ldlda7oVjo8tj4Zk0+wllh8m4vHSeSe4jx8ynMe1cnuO2K8K2h9AcDSkHj3rpNI8QW1tokGj3EMklszSG5HUEFlZSozjdlQMkHAJ4PSrV/rHhORXjg0i4MfzLEJGJMakzHC/Nxy8X/fJ/EsFzkcHG7BxnGaCCDggg+9dVfax4bkaK3ttMnisVuzM0TNuyPLKjPTkHbx3A60a5rXh68jEsOmSveCRCZHO1WVccBRnAIGMZosK5ylKQRjIIyMiusXV/D093fXGrrqGpmQEWwdQpiGWKjO7oMrwMDr+M1xrXhS4yZ9OnlMdukNuPLCqu1iegbOMHHX86BtnGUV19xrXhiRoE/suSSGJ1VVaMArHvkZujDJO5PyPSuc1eWzmv2ksYTFBsQbSMZYIAxxk4BbJxnvQBTooopAFe7/sT/wDJT9Q/7Brf+hCvCK93/Yn/AOSn6h/2DW/9CFDKjuesftVf8e3hz/fuf5RV4voNzaWet2V3f2gvLSGdXmgPSVAeV59a9n/arOLbw5n+/c/yirwrcv8AeH517uCV6C+f5nzmYu2Jl8vyR6p/wsjw7a6Z4o07SvDT2VvrCIII42ULCQm0kjHc88VuQ/GzS4/FVvrH9h3Zji0v7CU81clt4bd06cV4fuX+8Pzo3L/eH51TwlKW6/q1iFjqy2f4edzu/F/ji11z4c6F4WisZoZtMm8x5mcFXGHGAP8AgX6VxEH+vj/3x/Oo9y/3h+dPgZfPj+YffHf3rohBQ2OerVlUd5HbaJo9xq32gwOiCBA7F84AOeSew45J4Fbf/CA6qA+ZoPlODgMeePb3/HHuM8qszrG8ayFUfG9QeGx0zTxeXC2ptRcyCBjkx7/lJ47fgPyFdUo1G/ddjkhKml70b/M6A+DrrzBF9vsmk3FSoLHpnpxz06Cnp4Ol8mQtewvL8mxUVjyQhOQRngSL268Vy24eo/OjcP7w/OlyVP5vwGp0v5fxOhtvCV5OJStxbqI5fKJO7GcKcZxw3zAbeuQRS23hWR9Zh0+W6hYsglk8oEsqZAIHH3ueR2wc1z5mcxCEykxqxYLu4BPU4/AU3cPUfnT5an834C5qf8v4nUf8IVfNLIsd1bsqLu3YbBGTjacYYnHG3Oc02HwbdSyCOO9tXlLEBAr7jggcDGe4461zO4f3h+dPhnkhkEkMrRuOjK2CKXJU/m/AanS/l/E6CfwhdQxhmvbPldwxuxnGducYz2IzkHrS6z4Uez+1TW95DLbQlypP3sKxX5sDAJIOPXtXN7h6j86Nw9R+dPkn/N+AnOn/AC/idbJ4HvGMaw3EbNtXzSQSNxkdflwMlcKCD3zmqmneEb29A8u4twxmaHZhmO4MFPQEZ5zjPQE1zu4f3v1p0UrRSJJHIUdGDKynBBHQilyVP5vwHz0v5fxOli8F6g8TN5sOc5UKGYuuxmJAAyfuYqK98I3lrBJL9ptZVjXcWj3FMcch8bT17HqDWAlxIju6TMrOCrENyQeoP1pm4f3h+dChUvrL8Ac6Vvh/E6TUPCVxb26yRzo74RWQq2S7HAxxwvoTjNXJfDOiRRxt/aF1N58/l24iTLSALGW42npucZ/2Rwa4/cP7w/OjcPUUezn/ADB7Sn0j+J0sfhG6uHlaGaGOJblrdd5LcgrxkKMn5xxgE4PAxii98KNbi3k+1IYm8oSkgggs2CBkDB9Aeetc60ztCsLSsY0Ysq7uATjJA98D8qZuH94fnQoVP5vwE507aR/E6iXwzBcPINL1NGtwWDLIGY7k27jwoJA8wc46bvTlieEJ2CKNQsg7E4+c4+8oXtxkOrfQ1zW4eoo3D1FHJNfa/AHUpt/D+J1em+Eo5JL+3u7hhLBEjoYwQp3Buu5eRwOcgc9e1RR+Db6SITLcQNGRIcjPIQgHnGMcnr6VzO4f3h+dG4f3h+dHJUv8X4DVSlazj+JoeINOTTNTazRzIojjbce5ZATj2ySPwrPwPQUbh6ijcPUVpFNJJmUmm20gwPSijcPUUbh6imSGB6CjA9BRuHqKNw9RTAKMUbh6ijcPUUgDA9KKNw9RRuHqKADA9KDyADyB0o3D1FG4eooAXtt7elDEs25iWPqeaTcPUUbh6igAwPSjA9BRuHqKNw9RQAYHoKMD0o3D1FG4eopgFFG4eoo3D1FICex/4/oP+ui/zr61PU18k2BH26Dkf61f519bHqa8POd4fP8AQ+jyHap8v1OJ+OX/ACS3Wf8AdT/0MV8p19WfHP8A5JbrP+6n/oa18pbl/vD86Mu/hP1Fm/8AGXp/me4/s8/EHwx4Z8O3uk67dtZStcmdJDEzq4KgY+UEgjH616h/wt/4d/8AQxJ/4Dy//E18fbl/vD86Ny/3h+dVVwFOrNzbepnQzOrRgoJKyPWv2ivG2geLbvSoNBma6SzWQyT+WVUl9uFGQDxt/WvJqTcv94fnRuX+8Pzrpo0lSgoROSvXlXm5y3Z0Nh/x5Rf7tTYqCwYfY4uR92p9w9RXorY817hgelGB6CjcPUUbh6imIMD0owPQUbh6ijcPUUAGB6UYHpRuHqKNw9RSAMUYHpRuHqKNw9RQArsznLEscYyeeKTA9BRuHqKNw9RQAoJClQSFPUdjSYHpRuHqKNw9RQAqkqGCkgMMEDvQPlOV4PqKTcPUUbh6igAxRgelG4eoo3D1FABgegowPQUbh6ijcPUUwDA9BRgelG4eoo3D1FIA7Y7elGKNw9RRuHqKADA9BSsxYKGJIUYXPYUm4eoo3D1FABRRuHqKNw9RQAYHpRgelG4eoo3D1FABgegowPSjcPUUbh6imAUUbh6ijcPUUgCijcPUUbh6igAoo3D1FG4eooAKKNw9RRuHqKACijcPUUbh6igAr6h8B/8AIkaH/wBg+D/0AV8vbh6ivqHwH/yJGh/9g+D/ANAFeRnH8OPqe7kX8Sfofm9RU9jbvd3kVrGVDysFBboDWlpXhnVdRsrq9SJbe1t4DOZrjMaOAcYViMFj2FeFY+gMairkOm3c1pHcxopWVisSbhvkOQPlXqeSBx7+hqxB4f1ia2uZ10+5At3WNlaJgxcsF2AY5bLDjrQBl0VpwaDrU0UskelXhWIZc+Sw74x05OTjFRnRtYDpGdKvg7lgim3fLFfvAcc47+lAFCitCw0fULxrfZbTJFcPsjmaFyjNzwCqkk8HgA9Kjn0vUIXCtZ3DKztGjiJtrsvULkc4waAKdFaNnomp3RBWzmjjaN5FkkjZUYLG0hAOOSVU49alPh3WPsrXMdjPIguPs6bInJkbDklRjkDY2fSgDJorTXQdXbT4r1LC4aOZ2SNViYs20ZLAY5UetUri2ubby/tFvLD5iB4/MQrvU9CM9R70gIa93/Yn/wCSn6h/2DW/9CFeEV7v+xP/AMlP1D/sGt/6EKGVHc+udT03TNRVF1KxtbpYySgnjDbSeuM/SqP/AAjPhX/oB6T/AN+Ery/9qaWWO18O+XLImZLnO1iM8R+leGfabn/n5n/7+GvQoYOVSmpKVjzsVj40arg4XsfYf/CM+Ff+gHpP/fhKP+EZ8K/9APSf+/CV8efabn/n5n/7+Gj7Tc/8/M//AH8Nbf2fL+f+vvMP7Vh/z7/r7j7D/wCEZ8K/9APSf+/CUDwz4WByND0nP/XBK+PPtNz/AM/M/wD38NPgubnz4/8ASZ/vj/lofWj+z5fz/wBfeL+1Yf8APv8Ar7j7E/4R/wAOf9AfTf8AvytH/CP+HP8AoD6b/wB+Vr5jj+3yQS3EbXLRQ7fMcMxCbumT2zg0lz9utpBHcNcxOUVwrsQdrDIP0IIP41t/Zcv+fn9feY/2zC1/Zf19x9O/8I/4c/6A+m/9+Vo/4R/w5/0B9N/78rXzJaLf3cjR27zyMqNIwEh4UDJPWoftFx/z8Tf99mj+y5f8/P6+8P7Zh/z6/r7j6h/4R/w5/wBAfTf+/K0f8I/4c/6A+m/9+Vr5e+0XH/PxN/32auLZ6u2nnUFE5tgCTJ5vAGcc85H9aHlclvU/r7wWcQe1L+vuPpX/AIR/w5/0B9N/78rR/wAI/wCHP+gPpv8A35Wvl77Rcf8APxN/32anVNQawe+V5jbJIsTP5hwHYEgdc9FP5Uf2XJf8vP6+8FnMH/y6/r7j6a/4R/w5/wBAfTf+/K0f8I/4c/6A+m/9+Vr5hhe8mmSGGS4kkdgqIrMSxPQAVPqdrrGmTLDqEV7aSMu5Vl3KSPUZpf2ZK9vaf194f2xG1/Zf19x9L/8ACP8Ahz/oD6b/AN+Vo/4R/wAOf9AfTf8AvytfL32i4/5+Jv8Avs0faLj/AJ+Jv++zT/sqf/Pz+vvF/bUP+fX4/wDAPqH/AIR/w5/0B9N/78rR/wAI/wCHP+gPpv8A35Wvl77Rcf8APxN/32aPtFx/z8Tf99mj+yp/8/P6+8P7ah/z6/H/AIB9Q/8ACP8Ahz/oD6b/AN+Vo/4R/wAOf9AfTf8AvytfL32i4/5+Jv8Avs0faLj/AJ+Jv++zR/ZU/wDn5/X3h/bUP+fX4/8AAPqH/hH/AA5/0B9N/wC/K0f8I/4c/wCgPpv/AH5Wvl77Rcf8/E3/AH2aPtFx/wA/E3/fZo/sqf8Az8/r7w/tqH/Pr8f+AfUP/CP+HP8AoD6b/wB+Vo/4R/w5/wBAfTf+/K18vfaLj/n4m/77NH2i4/5+Jv8Avs0f2VP/AJ+f194f21D/AJ9fj/wD6h/4R/w5/wBAfTf+/K0f8I/4c/6A+m/9+Vr5e+0XH/PxN/32aPtFx/z8Tf8AfZo/sqf/AD8/r7w/tqH/AD6/H/gH1D/wj/hz/oD6b/35Wj/hH/Dn/QH03/vytfL32i4/5+Jv++zR9ouP+fib/vs0f2VP/n5/X3h/bUP+fX4/8A+of+Ef8Of9AfTf+/K0f8I/4c/6A+m/9+Vr5e+0XH/PxN/32aPtFx/z8Tf99mj+yp/8/P6+8P7ah/z6/H/gH1D/AMI/4c/6A+m/9+Vo/wCEf8Of9AfTf+/K18vfaLj/AJ+Jv++zR9ouP+fib/vs0f2VP/n5/X3h/bUP+fX4/wDAPqH/AIR/w5/0B9N/78rR/wAI/wCHP+gPpv8A35Wvl77Rcf8APxN/32aPtFx/z8Tf99mj+yp/8/P6+8P7ah/z6/H/AIB9Q/8ACP8Ahz/oD6b/AN+Vo/4R/wAOf9AfTf8AvytfL32i4/5+Jv8Avs0faLj/AJ+Jv++zR/ZU/wDn5/X3h/bUP+fX4/8AAPqH/hH/AA5/0B9N/wC/K0f8I/4c/wCgPpv/AH5Wvl77Rcf8/E3/AH2aPtFx/wA/E3/fZo/sqf8Az8/r7w/tqH/Pr8f+AfUP/CP+HP8AoD6b/wB+Vo/4R/w5/wBAfTf+/K18vfaLj/n4m/77NH2i4/5+Jv8Avs0f2VP/AJ+f194f21D/AJ9fj/wD6h/4R/w5/wBAfTf+/K0f8I/4c/6A+m/9+Vr5e+0XH/PxN/32aPtFx/z8Tf8AfZo/sqf/AD8/r7w/tqH/AD6/H/gH1D/wj/hz/oD6b/35Wj/hH/Dn/QH03/vytfL32i4/5+Jv++zR9ouP+fib/vs0f2VP/n5/X3h/bUP+fX4/8A+of+Ef8Of9AfTf+/K0f8I/4c/6A+m/9+Vr5e+0XH/PxN/32aPtFx/z8Tf99mj+yp/8/P6+8P7ah/z6/H/gH1Emg+HldWTSNODA5BEK5BrVr5OsLi4+3W/+kTf61f4z619Ynqa4MbhXh3G8r3PTy/GRxKlaPLaxDeW1veWz213BHcQP96ORQyt9QazP+EV8M/8AQv6Z/wCAy/4Vs0VxKTWzPQcU90Y3/CK+Gf8AoX9M/wDAZf8ACj/hFfDP/Qv6Z/4DL/hWzRT55dxezj2Mb/hFfDP/AEL+mf8AgMv+FH/CK+Gf+hf0z/wGX/Ctmijnl3D2cexlDw34eUADQ9OAHYW60f8ACOeH/wDoCaf/AN+FrVoo9pLuHs4dkZX/AAjnh/8A6Amn/wDfhaP+Ec8P/wDQE0//AL8LWrRT9pPuHsodkZX/AAjnh/8A6Amn/wDfhaP+Ec8P/wDQE0//AL8LWrRR7SfcPZQ7Iyv+Ec8P/wDQE0//AL8LR/wjnh//AKAmn/8Afha1aKPaT7h7KHZGV/wjnh//AKAmn/8AfhaP+Ec8P/8AQE0//vwtatFHtJ9w9lDsjK/4Rzw//wBATT/+/C0f8I54f/6Amn/9+FrVoo9pPuHsodkZX/COeH/+gJp//fhaP+Ec8P8A/QE0/wD78LWrRR7SfcPZQ7Iyv+Ec8P8A/QE0/wD78LR/wjnh/wD6Amn/APfha1aKPaT7h7KHZGV/wjnh/wD6Amn/APfhaP8AhHPD/wD0BNP/AO/C1q0Ue0n3D2UOyMr/AIRzw/8A9ATT/wDvwtH/AAjnh/8A6Amn/wDfha1aKPaT7h7KHZGV/wAI54f/AOgJp/8A34Wj/hHPD/8A0BNP/wC/C1q0Ue0n3D2UOyMr/hHPD/8A0BNP/wC/C0f8I54f/wCgJp//AH4WtWij2k+4eyh2Rlf8I54f/wCgJp//AH4Wj/hHPD//AEBNP/78LWrRR7SfcPZQ7Iyv+Ec8P/8AQE0//vwtH/COeH/+gJp//fha1aKPaT7h7KHZGV/wjnh//oCaf/34Wj/hHPD/AP0BNP8A+/C1q0Ue0n3D2UOyMr/hHPD/AP0BNP8A+/C0f8I54f8A+gJp/wD34WtWij2k+4eyh2Rlf8I54f8A+gJp/wD34Wj/AIRzw/8A9ATT/wDvwtatFHtJ9w9lDsjK/wCEc8P/APQE0/8A78LR/wAI54f/AOgJp/8A34WtWij2k+4eyh2Rlf8ACOeH/wDoCaf/AN+Fo/4Rzw//ANATT/8AvwtatFHtJ9w9lDsjK/4Rzw//ANATT/8AvwtH/COeH/8AoCaf/wB+FrVoo9pPuHsodkZX/COeH/8AoCaf/wB+Fo/4Rzw//wBATT/+/C1q0Ue0n3D2UOyMr/hHPD//AEBNP/78LWlDHHDEkMMaxxoAqqowFA6ACn0VLk3uxqEY7I/MqwuXs72G6jVWeJw4DdCR61ta34s1HWLVLTUGklto8GKDziIoyBgbUHA4rnqKdzI0rHWJbWGCJrSzuRbvviM6FigJyV4IBBPr6nGK05fGmqSkma10+XO1fniYjYrBgmN3TIz689a5qii4WOlbxnqjTLM1tYs6sHyUc5III/i4A2jgYHtUVt4t1KEIPJtJNpG7erfvAuQoYBgCAGYY6HPOa5+ii4WNqw8SX1pHDEsNpNHCgRUljJGA7OO/XLn9KfqHinVL5opJRbpJHKsu9EILFSSoOTjAyfz5zWFRQFjpD4y1XbKBDYqZZHkkZYiCxZZFx16ASvj049KU+NNUZt8lrp8j+Z5pZ4mJLDft/i4x5jYxjtnNc1RRcLI6Y+NdWZtzQ2TMZPNcmNvncYwx+btgYxgcc5rJ1nVbjVXhe4jhVok2bkBy3JOWJJJPP0HYVn0UAFe7/sT/APJT9Q/7Brf+hCvCK93/AGJ/+Sn6h/2DW/8AQhSZUdz1j9qr/j28Of79z/KKvCq91/aq/wCPbw5/v3P8oq8JPQ172B/gR/rqfOZl/vMvl+SOy+Hfw58ReNmeTTo47ezjO17qckJn0GOSfpXY678AfEdnYvcaZqdlqMiLkwAFGY9wueD+JFeprrDeAfhz4dTR/Dd7rKSwIGSzHKkoGLHg9Sa89+BvjrWLO4udNbQNX1VL/Vhvug7OtqH2qQ2QcY6npXNLEV580qey/E644XDU1GNS7b9dDxC6gmtbmW2uYnhmiYpJG4wysOoIpIP9fH/vj+deqftRada2fxDhurdVR7yzWSYDu4Yru/EAflXlcH+vj/3x/Ou+hV9rBT7nl4mj7GpKHY9B8Fz2Y1C507UrlLax1C3aCWV/uxsCHRj/AMCUD8TXW2ureHb7TtXub6ay3XbXASGUIskShAsIXKFzwBghgBiuC0vS7vUzc/ZE3fZoGnk/3V6/jU48O60W2jT5CckH514x1zzxj378da6KtOEpaysznoVakIq0br+v6+Z1F5d6S1zvW80ZtMNlItrAkCCWN/KA+c7d27dnqTzyKmk1Hw/eStZ3E+m29tDcWBgkjto8gbW84k4+YZxkNkVyLeHNcWQRnTZd5YKBuUkk/j+tSJ4Y1xoZJDYumxN+1mAZhleAM9fmBx71Lp0/5vyLVWr/ACfn2O6mk0fUdSSDRX0hdZlsfLidkjliEglyQcIE3GPODt9qp2tx4Zh8LyQ6hc6fdSlg8ixpGkgcTDcqKEDY25wS2OcAVx0Wi6/bXrJHY3UNzFF5xA4ZUPG7rUS6Lq0ks0Ys3LxOUky68MBkjOecDrUqhBac2m/9eRTxE3ryavT+vM3/ABrdaZNZRKtxplzP9sd4jYQqnl2xAwr4A5znAOSOc9a6C51Xw6rRxXN5pU+lnVopre3tolUx24jcDzAFySCVB3ZOc+tcM/hrXFLY0+R1VnXepG0lSA2OfUj86Ynh/Wn3bdOlbYwV8FflPoeeD9afsqbilzbeglWqqTlyb+vn/n+Rt63qMLeL9OubObS7KSDG65hYSxZycFtiKPY4Xoea2bCXw1b6ot095pkd19mJlhjlWS1LGQfcaRX2nbklRk9ga4q20HWbm3+0W+nyyRcHcpGOuPX1qwPCuubir2YjwkjsWkUBdgYkE56/IacqdOyXNsTGpUcnLlvc6mbUPD/9q29pa3GmwWL6pdyyuLeNiIwymEbmU7VPOO3tUt/rGg2+ozXNmdJLyfYVf91HKo+ZvOxlAvTGSFFcdH4Z1xpVjaweMFyhd2UKrDqCc8H2/CoJtD1eGJZpLCZY3KhG4+Yt93HrmkqNPT3v6uU69XV8tv00O7sLzTNU1U+SukLJAdS8o/ZoxGkIhUxMw24Kg7iCc9DUSX+jGYrBe6FHqSpbC6uZbZDBKoL+aIxt27sGMZAGdpxXH3Gi6zpx3+S670VS0Tg8SKPlOD6MAe3OKbJ4d1yOLzZNMnWPfsDcYLZxjr68UvYQ/m0H7ep/Lr8/Qra29nJrF5Jp6FLNp3MCkYwmeKp1pRaHq8tkt7HYyNbsu8OGXlfXGc0+Pw7rMkYkFjIFP3SSOTnGMfXP5GupShFWucjhOTvy7mVRWyvhnV3WAx2+/wA4cYYED5iOx56ds1BHoWsSStFHp8zukfmsFwcL65zij2kO4vZT7GbRWnNoOsQyxRSWLq8oYoN68hV3NznjA55qaTwxrsaru02YSMCwix8+0Y+bHpzR7SHcFSn2ZjUVsr4Z1drI3K24O2Ty2QOMqfc9B+Jqomk6k0KzLZSmNpDEGx1cAkr9cA01Uj3D2c+xRorUPh/WVVGksZI0fJDOQBwQD365IGOtJdaBrNqszTWEqrChkkYEEKucZ6+tHtIdw9lPszMorWuPDusQWQu3snMQj8yQrg+Wu5l+b0OVPH50n/CO65+8/wCJbL+7ba5yuFON3JzxxS9pDuHsp9mZVFa58Na8qsW0yYbV3HLKDjGc4zzx6VBd6LqtrE81xZSRxxjLMSMDnHY84JGcdO9NVIPqDpTXRmfRRRVEBRRRQAUUUUAFFFFABRRRQAUUUUAFFFFAE9j/AMf0H/XRf519anqa+SrH/j+g/wCui/zr61PU14ecbw+f6H0WQ7VPl+oUUUV4p9CFFFFABRRRQAUUUUAFFFFABRRRQAUUUUAFFFFABRRRQAUUUUAFFFFABRRRQAUUUUAFFFFABRRRQAUUUUAFFFFABRRRQAUUUUAFFFFABRRRQAUUUUAFFFFABRRRQAUUUUAfmbpVsl5qdraSTLAk0yxtI3RATjNej/FDwNoug+HJr/T7TU7Ca0vhaf6ZKjC9Uj/WKAePXjjBFeXVZvNQv72OKO8vrq5SEbYlmmZxGPRQTwPpVdDDqbGleGW1LSYLyC7jikkkMZWXOCdwVQMA+vOa0f8AhCZP7LidZ1a7Z3DncwRQBCRgbcv/AKw9OvGM9+PDuBgMwHsad50vy/vX+X7vzHj6UaBqdVpfgi7uTY3E1xGtpcTIrYDCTaWA4XGeh6kYqF/Bt587reWqoMY3lh1aIKM4wf8AXJk9Bg+2ec+0T5B86XI6HeeKYZJCoUuxAGACe1GgtTob/wAKXVioklvLWaMXCwyeQ+4rkgZ9Op/TnGRm/N4Ss5NVMenX8bwRXL28sc82G3Jkt84UL90fhnvXIvNM4w8sjDOeWJ5pokdW3B2BznIPf1oHY3h4YuZTePHdWQEDNtSObzd+EkfAK5xxG3XB5HrWhL4EvI0giN1EbqdxgDOxUw/LHHynKEc9O9cjvfJO9uevPWn/AGifcW8+XJ6neaA1NDxPpa6PqS2QYswiUyHORvyQce2RWVSszMcsxJ9zSUgCvd/2J/8Akp+of9g1v/QhXhFe7/sT/wDJT9Q/7Brf+hChlR3PWP2qv+Pbw5/v3P8AKKvCq91/aq/49vDn+/c/yirwqvewX8CP9dT5zMv95l8vyR9CfBH4uaTb6Hb+HfFF19kltR5dvduCY3TsGP8ACR6niuj0TxB8NPhxo+oNp/iVL4Xly10YYp1nkZyANqheg47/AJ18sUVFTAwnJu7V9yqWZVIRUWk7bHQ/ETxTdeMfFdzrdynlK+I4Is58qNfurnv1JPuTWDB/r4/98fzplPg/18f++P512QioJRWxwVJynJyluzq7S9urTP2a4kiyysdpxkjOP5n86tPrursHB1Cf5927Dfe3cnP1PP1rOpK7HGL3RxKckrJmwPEusrBHGt7IpRi28H5jnPBPpyfzqFtd1hnLtqNwWLBid/cBQP0VfyFZtFHs49inUn3NJdc1ZZ5Z1v5xLKuyRt3LDnr+Z/OmNrGpN52byU+cSX56kjB/TiqFFHJHsL2ku5qN4g1pkCtqVwQG3j5++Qc/mB+VSz+JtZkYlLtoVYDcsfAY4GWPqSRknuaxqKXs4dh+1n3ZpWet6lbSq63DuoYEo5O1sHPNTXXiTVppHKXBgjYMPKj+6A3Uc885Oc9ax6KHTi3ewe0na1zVHiHWgpX+0rjBcuRu6sSWJ+uWJ/Gmy69rEsaxyahOVUqV+boRjB/QVmUU+SPYPaT7s0Jda1SVQsl9MwBUgZ4G3GB9BtX8hUn/AAkGs5B/tGfIAA+boB0H4Vl0UckewvaT7l6DV9TgjWOG9mRFTYFDcBcYx9MVL/wkGtby41K4DEgkh+4YsP1Yn8azKKOSPYFUmtmay+ItXS1igjvHjETFkZDhh3wPQZ5/GoBrGqby322bJQIfm6gdKoUUckew/aT7l19V1GQ5e8mY4Yct2ZdrfmvFTr4h1tWZ11K4DN1YPyTnOfrmsuijkj2F7Sfc2LnxLrEzNtumgjJBMUXCZHfHck8/Wqy6xqaxRRi+mCxSiZBu+64JIb65Yn8TVCihQiug3Um+ppvr2sSIEk1Cd1BJAZs8kgk/XIH5U2XXNXljmjk1Cd1mBEgLfeB65/Ks6ijkj2D2k+5oT61qs8LQzX00kbDBVmyDyT/Nm/M1I/iHWnjaNtSuCjAhhu6g9f5Vl0UckewvaT7mnJr+sSSrJJqE7sBgZbtzx+p/On3fiLV7ieSRryRA7Ftin5VyQSAOwyB+QrJoo9nHsP2k+4UUUVRAUUUUAFFFFABRRRQAUUUUAFFFFABRRRQBPY/8f0H/AF0X+dfWp6mvkqx/4/oP+ui/zr61PU14ecbw+f6H0WQ7VPl+oUUUV4p9CFFFFABRRRQAUUUUAFFFFABRRRQAUUUUAFFFFABRRRQAUUUUAFFFFABRRRQAUUUUAFFFFABRRRQAUUUUAFFFFABRRRQAUUUUAFFFFABRRRQAUUUUAFFFFABRRRQAUUUUAfmHT2jkVEdo3VHztYqQGx1we9WNH+xf2taf2ln7F5y/aMZzsz83Tnp6V0nizUNPnsr20tZrKazjuF/spYVYPFFk5B3AN0x171XQwOQorpdKm0FtFs4b94Q6TyNcpscSOuPlwyr0z/tCrEcng1UaRWnieSJ4zGm8hSYicgn1dgmD2Uk9c0WC5yVFafiNdJW/H9jtug2fNjft3ZPTf83TGc984rMpAFFFFABRRRQAUUUUAFe7/sT/APJT9Q/7Brf+hCvFtT/s/wCz2X2HO7yf9I3Z3+ZnnPbHTGPx5r2n9if/AJKfqH/YNb/0IUMcdz6X+I/gSw8bxWMd9e3Nr9jaRkMIB3b9uc5/3RXG/wDChdC/6Dupf98JXbfELXNQ0WOyNi6IZi+8sgbptx1+prkf+E48Qf8APxD/AN+Vr1cLhsVOkpU5JL+vI8rGYvBU6zjVi3L+vMr/APChdC/6Dupf98JR/wAKF0L/AKDupf8AfCVY/wCE48Qf8/EP/flaP+E48Qf8/EP/AH5Wt/qeO/nX9fI5fr+W/wAj/r5lf/hQuhf9B3Uv++EpU+A2hq6sNc1LIIP3Eqf/AITjxB/z8Q/9+VqzpnjPXbjU7SCSeIpLPGjARKOCwBoeExyV+df18hrG5c3bkf8AXzE/4Uzo/wD0GL7/AL4Wj/hTOj/9Bi+/74WvYvscH90/nR9jg/un868z+0cR/Mev/ZmF/kR47/wpnR/+gxff98LR/wAKZ0f/AKDF9/3wtexfY4P7p/Oj7HB/dP50f2jiP5g/szC/yI8d/wCFM6P/ANBi+/74Wj/hTOj/APQYvv8Avha9i+xwf3T+dH2OD+6fzo/tHEfzB/ZmF/kR47/wpnR/+gxff98LR/wpnR/+gxff98LXsX2OD+6fzo+xwf3T+dH9o4j+YP7Mwv8AIjx3/hTOj/8AQYvv++Fo/wCFM6P/ANBi+/74WvYvscH90/nR9jg/un86P7RxH8wf2Zhf5EeO/wDCmdH/AOgxff8AfC0f8KZ0f/oMX3/fC17F9jg/un86PscH90/nR/aOI/mD+zML/Ijx3/hTOj/9Bi+/74Wj/hTOj/8AQYvv++Fr2L7HB/dP50fY4P7p/Oj+0cR/MH9mYX+RHjv/AApnR/8AoMX3/fC0f8KZ0f8A6DF9/wB8LXsX2OD+6fzo+xwf3T+dH9o4j+YP7Mwv8iPHf+FM6P8A9Bi+/wC+Fo/4Uzo//QYvv++Fr2L7HB/dP50fY4P7p/Oj+0cR/MH9mYX+RHjv/CmdH/6DF9/3wtH/AApnR/8AoMX3/fC17F9jg/un86PscH90/nR/aOI/mD+zML/Ijx3/AIUzo/8A0GL7/vhaP+FM6P8A9Bi+/wC+Fr2L7HB/dP50fY4P7p/Oj+0cR/MH9mYX+RHjv/CmdH/6DF9/3wtH/CmdH/6DF9/3wtexfY4P7p/Oj7HB/dP50f2jiP5g/szC/wAiPHf+FM6P/wBBi+/74Wj/AIUzo/8A0GL7/vha9i+xwf3T+dH2OD+6fzo/tHEfzB/ZmF/kR47/AMKZ0f8A6DF9/wB8LR/wpnR/+gxff98LXsX2OD+6fzo+xwf3T+dH9o4j+YP7Mwv8iPHf+FM6P/0GL7/vhaP+FM6P/wBBi+/74WvYvscH90/nR9jg/un86P7RxH8wf2Zhf5EeO/8ACmdH/wCgxff98LR/wpnR/wDoMX3/AHwtexfY4P7p/Oj7HB/dP50f2jiP5g/szC/yI8d/4Uzo/wD0GL7/AL4Wj/hTOj/9Bi+/74WvYvscH90/nR9jg/un86P7RxH8wf2Zhf5EeO/8KZ0f/oMX3/fC0f8ACmdH/wCgxff98LXsX2OD+6fzo+xwf3T+dH9o4j+YP7Mwv8iPHf8AhTOj/wDQYvv++Fo/4Uzo/wD0GL7/AL4WvYvscH90/nR9jg/un86P7RxH8wf2Zhf5EeO/8KZ0f/oMX3/fC0f8KZ0f/oMX3/fC17F9jg/un86PscH90/nR/aOI/mD+zML/ACI8d/4Uzo//AEGL7/vhaP8AhTOj/wDQYvv++Fr2L7HB/dP50fY4P7p/Oj+0cR/MH9mYX+RHkNv8HdHhnjl/ta+bYwbG1ecGvTD1rS+xwf3T+dH2OD+6fzrGriZ1bc7vY3o4WnQv7NWuZtFaX2OD+6fzo+xwf3T+dY8yN7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z5VCyuo6AkCmncVj8waKmsreS8vIbWHb5kzhE3HAyT3Paur8Y/DrXfC2krqeoXWlTQM6pi2uxI4J6cY6e9X0uYHHUVbTTb59ObUFt2a1UnMgYcYIBOM5xkgZxjJFVdrZxg5+lACUUuD6H8qNrf3T+VIBKKXB9DUjW86wLOYnETMVVscEjqKAIqKurpWoNaQXS2rmGdZGjcYwwjGXP4AVGbG6FgL5o8W5ZlDFgCSu3IA6nG9fzpgVqKnvLW4s7lre4iaOVcZU89QCP0IpZ7SeGCGdwmyYEptkVjx6gHI696AK9e7/sT/wDJT9Q/7Brf+hCvCirBQxVgrZwSODjrivdf2J/+Sn6h/wBg1v8A0IUmVHc+iPi9/qtM/wB6X/2SvP69A+L3+q0z/el/9krz+vq8s/3WPz/Nnxucf75P5fki3pOm3mq3yWdjCZZm7dAB6k9hWrrXhDV9LsjeSCG4gTiR4H3eWfetj4a2N8+la5c2sEheS28qB14JfnIB9ai0HS/GGkw30KaHNPFeQNFIkjDHP8XXr1pVMTJVJKMkuW2j69+oUcJF0oylGT5r6rp20tqcZVvRP+Q3p/8A19Rf+hiq00ckMzwyoUkRirKeoI4Iqzon/Ib0/wD6+ov/AEMV2z+BnBTVpr1PXPibezQLoVidSl0uw1HU/s19eROEZI/JldVDn7m90Rd3XnAwSCOEf4h65p+mWGkeHtGuZ7z7Tcxu2p6hDPhYRE2wTBwrkiUYO4sArZyRXsWo2lnfWclpqFtBc20mA8UyBkbnjIPHWqUnhvw/Jp0OmvomnNZwvvigNsmxG/vAYwD718Ej9KOF1Lxz4ggXU5pF0yxWGaCzt4WjeaRriWMPgkEKQvI6gHGciuX8TfEfxBrXw41E282maLdJ4Znvbp5JmDyuTPFttyp4ZTCWzk4LIO+a9pu9G0m8tpba60yznglZWkjkhVlYjoSCOoxUF14b8O3EUEVzoemyx24YQK9shEYbqFGOM+1MRxl3461WHxXPbKum/YINVi0k2hZvtjs8aN547bAZOmPuqTntUtt4y1yL4Xv4tvo9OM9xIi20ablihDzCINIx5IGdxwB6e9dq2j6U2qjVW02zN+E8sXJhXzQvTG7GcVK2n2Lae2nNZ27WbKUMBjBjKnqNvTFLoB4y3jjxTo76rb2z2Gs6lea8bdLiOXFrEqWcLkKHcAE8/Lu67jzjnrvFOrahead4Pt9UuZNAg1mTGpvb3IBib7OziJZhwAzgLuGCRwCCa6v/AIRrw7/Zrab/AGHpv2JnEhg+zJ5ZYDAbbjGcDGatX2n6Xd2C6Xe2dpNaMAi20salCFHACnjjH4YpW0sB534k8YXnhz/iX6LqNjeWmm6Yb959RuDJLfKHK+TG64y/GN3JzgEc5qeLxj4muPEUcKRaZFps+rSaVGrK5nV/srzrI3OOCm0r3BzkdK7aTw9oMkdpHJounslkc2qm2QiE/wCyMfL+FW/sFl5gk+yQbxN54bYM+ZtK7/rgkZ9DT/r+vkB5X4L8ZeK5tN8NxahqmjXjXOj3OqahdiBlKJC0AMYVWPz/ALxsnjHHHGDpeAPHmt+INI8TSvZW01zpsCXFj5KlRcLJCZEUqSSOQBzgnPQV3dpoukWbM1rplnAW8zd5cKrneQX6D+IqM+uBTtJ0jStIiaLS9NtLFHOWW3hWMN9cDmlbSxV1oeW3M6x/D3+2NL8YXmqave/YZJElv/kLtdQgnYozEvzbCFAGCQQTUviD4h+INI0XUbaT+y5NbsdTmtBsify7hI7aO4JALDYdsgUkt2yM9K9Hg8P6DbzTzQaNp8UlwwaZ0t1BkIIYEkDnkA/UZp19oWiX4IvdJsboGbzyJYFfMm0Lu5HXaAM+gxRbW5JwR+JGorboTp0TXT2q6otuudz2f2XzmC+rh8JnoSelavwm8T+I/E1reXGu6Za2kQEclrJBOj7lcElCFZsFcDk4znoMV1wsdOgmW8+y20ckMPkrLsAKRDnaD2X26VHp2m6Po0EzafY2VhC5MsxhjWNSe7HFUBfoplvNDcQrNbyxyxMMq6MGUj2IpUkSTdsdW2na2DnB9DSAdRSFgCASAT0o3DIGRk9BQAtFIWUEAsAT0560hkQZy6jBweaAHUU1nRQWZ1AHUk9KdQAUUUhZVUsWAUDJJPGKAFopEZXQOjBlYZBByCKWgAoqKK5t5pZYop4pJIm2yIrglDjOCOxwR+dSbhzyOOvtQAtFIrK2drBsHBwehpaACiiigAooooAKKKKACiiigAooooAKKKKACiiigAooooAKKKKACiiigAooooAKKKKACiiigAooooAKKKKACiiigAooooAKKKKACiiigAooooAKKKKACiiigAooooAKKKKACiiigAooooAKKKKACiiigAooooAKKKKACsm4/wBfJ/vGtasm4/18n+8aqImfmTpdyLPUra8KlxDKsm0HBODnGcH+Vd78RfiNa+KPD/8AZkGnXUDGZZS8s+8cZ4x/hj6V5zRWt9LHNbW5t6T4kvtNhs4bcIEtpTIexkyyttY+mVBx6gVbHjC6NusL2sZ/dqjSB2D/ACqqgqf4c7QWx94k5rmaKLisjrn8cXjszNZwjKgAJhQpGORge3fPocimnxvdLA0cFhbwlpGkDKzEqWOTg9RXJ0UXY7I60eOr7Zg2dqWJyW2gs3zOeSQT/HgYxjApkfja+Aj8y2SQp0PmMCeQc/XgfhXK0UXCx0aeKpomuFjs4vJm8nCklSmw5baVI27+hxVx/HV00hb+z7UcAcZBAxCMjGMH9wvIx1NchRRcLHZWvjZmleK4sokhuJkaaUFmkRQuzKk9Gx+Z7VFH41mgigghsImjgYlXd2Mj/NGeW64PlDI/2iBjjHJUU7sVkXtV1KTUEtRJEkbW8XlDy+FK5JHy9AeTnHXr1yT7T+xP/wAlP1D/ALBrf+hCvCK93/Yn/wCSn6h/2DW/9CFSXHc+iPi9/qtM/wB6X/2SvP69A+L3+q0z/el/9krz+vq8s/3WPz/Nnxucf75P5fkj1/4PSxL4VdWkQMLl8gtyOldp50P/AD1j/wC+hXzWQPSjA9BXLXydVqkqnPa/l/wTsw2eOhSjT5L28/8AgGh4kZX8RakysGU3cpBHQjeaj0T/AJDen/8AX1F/6GKqVb0T/kN6f/19Rf8AoYr1XHlp28jxVLmq83dnt3i/RbjWIIRbTQI8QcBZ496AsuA4BBG5e2QRgsO+Riv4Q19hqe7xdqO+5Mxt2EuBDvfcu0BcDC5Tnd2Ix0rt6K+DP0g5DUvDfiC4ms2t/EU0UdvaeTIhkbM7blJLlcdlI3DH3ulRaN4d8S7bN9Q1pgqCF5IS7ud6mAsuSxBH7p+ef9affPaUUdbh0scpH4f14HUGl1ppVuL5LiKHzJFVI1Y5QMDuAI28cjIPUHAq/wDCJa5Isgk8S3IJkLJtllxyRkkFu65GOgrtaKAOIj8I67H9kW38QzWyxXEEjhJHb93GkamMBiRhtshPHVxycENPe+FNTupi8utzs8c5mhuDK6ycwmMAqpCrgkn5QAc9O57Cih6gcUfC3iRorgf8JVcQtPNI/wAhJ8tT9xUz0GTzkHt6VJL4f8RH7Bbw6xMPstoitcyzsxeQE5yq7Q2RgEkDg8YNdjRQHQ4MeD/Ey6dFCniy6NyHQmd5HJCiSV8AfdPDop+UZCduMaF94e164u9clXXpY4r6NFtIo5GX7OynO4HkgkcEDg+1dZRTuBxUnhrxTJMCfEpVBPE42FwdiSu5HJI+YMqEei9e1XNR8N6lcXF1NDrVxCZS3lqkzoEDBwehxn5l5xxtrqaKT1dwOAfwV4gZVi/4SHZE0sks+GkPnl49u1gSRgHB4xyM47B7+HPE9vLg6u14t1LMvlNJIsVsGhUK/BBKho2+U/8APU88c95RSsHW5xegeFNd06KCKbxHLMIoZE3ZbJ3b9qlQQvy7lO4AHK+nRfDvhPV9Mvop5NaZo/tLTzIskjZyuCvzMd2Tglm5GOK7OiquwPPf+EC1eWzaC98QPeTPFNC93cfvHCOjLhVwAOWz/eHPzMDga1v4a1Bdej1hp7QXDSPJLgMwGQAEUHt8q/N8pHPUHFdZRSTB67nAjwJqKS2v/E5E6xXRui8qDerM6u4G1RkZBA6EA8k1PeeBd1/HqMNwklz/AGq17KsnCNGRNhPunkednJB6duMdvRQtB33OXh0G+tdLa2h+yeaLqOXzYkKvOA5YmTJ5Y55weTk8ZwMtPDXiuOPSrV9dmuPLuJpbi4MzqEUlCi4BBfGGAB7Hn37yimnYFI4mHwjrT2jrf69Lcyi6iniUyyBECziVl4IyCBtBIOPep28K6p/wjk2m/wBsyTTSNHl3lkUFFiRCvDZAJVmwODnnNdfRS/r+vuJSOO0vwvr1npV3anxC/msIVtWG7ZCEjCNhc55GTjJwcGmR+E9bUXvm+J9Qn80ymHNwU2Ftu3G1eNoBGDuHOfau0ooeo+pwo8IeIvtc9z/wkRRpvJDLGXVTsRlLZB3ZywbBJB29s8aF14cvptS1S5U6fGt4EQFVYFkU5IcDqSeC2TxxiuqooAwfCul32kg27/ZxbhQG2g5ZgiAFeeFGGGDzwtb1FFABRRRQAUUUUAFFFFABRRRQAUUUUAFFFFABRRRQAUUUUAFFFFABRRRQAUUUUAFFFFABRRRQAUUUUAFFFFABRRRQAUUUUAFFFFABRRRQAUUUUAFFFFABRRRQAUUUUAFFFFABRRRQAUUUUAFFFFABRRRQAUUUUAFFFFABWTcf6+T/AHjWtWTcf6+T/eNVETPzQ8OWcWoeINPsZ9wiuLhI32nBwTg4r0f4wfDfSPDelyatoNzM1tBOlvMkz7jubPI/EV5fY3U1lew3ls+yaBxJG2AcMDkHBrofEfj3xP4g0yTTdUvIZLaWVZpFS1jjLOM4JKqD3NbaWObqRaP4UuNS0NtWju40ijjuJJFK5K+Wm5R153YYD02k0/8A4QvVBbiRpbdZGIKxksCUw+X+7xgxsMYzxWDFeXkUYjiupkQBgFVyAAwIb8wSD9TVttf1xpDI2sX5c4yxuGycZx3/ANpvzPrS0DUvx+EdScxwgwm4kdVCq5YLkkDJAPUjtmoLzw1qEKwlEV2kaKMRh8vvkUEdOADnAyR+hqnBrOrwTedDql5HJ/fWZgfzzTJdV1OWAQS6hdPEGVtjSsVyowpx7DpRoGpq6t4Vu7LT476OaGeH7P5sjq3Bbc4KrxzgJnnHXjNS3XgzUoYoZFlhIkgWRt+Uw7dIx1yffgVkXGtavcK6z6peyiQAOHmY7gCSAefUn86kt9e1iC1uraLULlUuiDN+8OWxnv7559aAL7eENVjgmeURKYX2SN5nyxELIzhuM5URnpn2zWJfWs1leS2lwoWWJirAHIz7VY/trV8q39qXuUxtPnNxgEDHPozfmfWqc0kk0rzTSNJI7FndjksT1JNADKKKKQBXu/7E/wDyU/UP+wa3/oQrwivd/wBif/kp+of9g1v/AEIUMqO59M/ETRdQ1iOxFhGrmEyb8tjrtx/I1yH/AAhXiH/n1j/7+ivRfEWvWuhrA11FNJ5xYL5YBxjGc5I9ax/+E+0n/n1vf++V/wDiqxlxZhsvf1epUimujv11/UU+GJ45/WFBu/by0OS/4QrxD/z6x/8Af0Uf8IV4h/59Y/8Av6K63/hPtJ/59b3/AL5X/wCKo/4T7Sf+fW9/75X/AOKpf694L/n9H8Sf9S6n/PuX4HJf8IV4h/59Y/8Av6Ks6Z4P1631O0nktkCRTxu2JB0DAmuk/wCE+0n/AJ9b3/vlf/iqktfHGl3F1Dbpa3gaWRY1JVcAk4/ve9H+vODn7vto6+oLg2pH3uSWnodz9uh/uyflR9uh/uyflUX2GT+8n60fYZP7yfrV2R1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UZFMblD1FNPAzT5UK7ND7dD/dk/Kj7dD/AHZPyryVvjN4bViv9nascHGfLj/+LpP+Fz+G/wDoG6v/AN+4/wD4uuT67hv5z1/7BzL/AJ8s9b+3Q/3ZPyo+3Q/3ZPyryT/hc/hv/oG6v/37j/8Ai6P+Fz+G/wDoG6v/AN+4/wD4uj67hv5x/wBg5l/z5Z639uh/uyflR9uh/uyflXkn/C5/Df8A0DdX/wC/cf8A8XXZ+AvEVn4y02e/02GeCOCbyWFwACTtDZG0nj5hV08TQqS5YyuzDEZVjcND2lWm0u51H26H+7J+VH26H+7J+VRfYZP7yfrR9hk/vJ+tb2R5+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Uc9u8KbmZSM44oshXZZ+3Q/3ZPyo+3Q/wB2T8qoVyXjzx5pPg64tYNRtb2drlGdPs6qQACBzuYetDsldmOIxVPD03UqytFdTvPt0P8Adk/Kj7dD/dk/KvHv+F3+GP8AoGax/wB+4/8A4uj/AIXf4Y/6Bmsf9+4//i6jnp9zzv8AWDLv+fyPYft0P92T8qPt0P8Adk/KvHv+F3+GP+gZrH/fuP8A+Lo/4Xf4Y/6Bmsf9+4//AIujnp9w/wBYMu/5/I9h+3Q/3ZPyo+3Q/wB2T8q8s0H4ueH9Y1uy0m20/VEmvJ0hRpEjChmOAThycc16d9hk/vJ+tUnF7M7cLjqGLi5UJcyRL9uh/uyflR9uh/uyflUX2GT+8n60fYZP7yfrTsjr1Jft0P8Adk/Kj7dD/dk/KovsMn95P1o+wyf3k/WiyDUl+3Q/3ZPyo+3Q/wB2T8qi+wyf3k/Wj7DJ/eT9aLINSX7dD/dk/Kj7dD/dk/KovsMn95P1o+wyf3k/WiyDUl+3Q/3ZPyo+3Q/3ZPyqL7DJ/eT9aPsMn95P1osg1Jft0P8Adk/Kj7dD/dk/KovsMn95P1o+wyf3k/WiyDUl+3Q/3ZPyo+3Q/wB2T8qi+wyf3k/Wj7DJ/eT9aLINSX7dD/dk/Kj7dD/dk/KovsMn95P1o+wyf3k/WiyDUl+3Q/3ZPyo+3Q/3ZPyqL7DJ/eT9aPsMn95P1osg1Jft0P8Adk/Kj7dD/dk/KovsMn95P1o+wyf3k/WiyDUl+3Q/3ZPyo+3Q/wB2T8qi+wyf3k/Wj7DJ/eT9aLINSX7dD/dk/Kj7dD/dk/KovsMn95P1o+wyf3k/WiyDUl+3Q/3ZPyqlKweRmGcEk81Y+wyf3k/WqzqVcqeoOKasJn5hUVPp5tlv7c3is9sJV81VOCUzzz9K9b+I8Hwp1LwpLfeFjDY3dmv7tI/ke4JIABUnJHUk8GtLaXOe+tjx2ium0VfDkmkWtrqLCOe4lZXmRPnhAdSGz6bQy46fNntWjYeF9Bv5pksbvULnybbzpNjRght5Xb3HAGc5wc9qLCucRRXVHRvDMdqHl1mR5XDFRG64UbcqTx36Y96tz6J4VmuJJl1RoEe52xxRyocREP8ANkjjBVOD2b14BYdziqK6W0i0BtJhgubhElzcvK8cYMjbFBjAc9ATkYxzntV+38O+Gbm48q21i6l+Qu2TGpChdxYddw7Y4IoSC5xdFdbHofhhYz5+uyeZxxFsIUFm5JOOwXpkjNSQaV4RltxGdSnQ7yxfehfG18JzgclRz7iiwXOOorW8Q2Wm2f2c6bdvOJFbzA7KWUhsD7vAyPesmkAV7v8AsT/8lP1D/sGt/wChCvCK93/Yn/5KfqH/AGDW/wDQhQyo7n0Z8WP9Vpv+9L/Ja4Ou8+LH+q03/el/ktcTZW0t5eQ2kABlmcIgPqa/GOLIuWcVIxWr5f8A0lH6PkTSy+Dfn+bI4opJn2RRvI3oikn9KdNb3EIBmt5YgehdCufzr0eK1j8M6TexWc9qHFsS92J1815c8Ko6gDmqNpb3mveBJJtZ1OSIRXRnSadC5MYUKdo4OMmolkLj+75v3nK5W0srPa7a+/YtZon79vculfrr5W/Dc4Krei/8hmw/6+ov/QxV3VtHt7XSYtSs9TW9gecwHEJjKsF3dz6VS0X/AJDNh/19Rf8AoYrx1QnQrxjPfTqnv5q6O/2salKUo+fl+Z6f8UvEGoaGuhx2GqWGlC/vnhmuryLzEjVbeWUcbl6tGo6965qy+MMiwWf9o+HblJn0+KeeKNv3oke3M/yxnkx4Uru7EgV6Trj6UsMS6rBHOjSfu42tzMSwBOQoBPAB5xSyTaOs8txLJYrNAojkkcqGjUjIVieQD1wa/fO5+XHBj4pJHJZQXNlaedeR28kXkXgkVhKxBAOOSuOfrVHT/i/cSy2z3fhmSO2nVHDRXKyOQ9rLcIAoHJIhcEe6+9ejw22grJsht9MD2xI2qiZiJ5I/2fWoLfUfDTSusVxpqSWwVmB2oYxkop5xjnKj6+9AHnUfxluW0mz1BvC0sazxTzuJLlRiKMw5YepPnYxxyp7U+P4r6hYRzrq2l20syajcw7YJwpWKORVC4PJlO4EL3Ga9Ka30O1Jt2g06DCNIYyiL8hI3Nj04GT9KZdNoELQTTrp4a6mV4GKKTLJjhl9TjvTDoZXgDxcPFLaqjWYs5bC68kxmQO20jKsccAkc4rqaoWs+jW0e+1msIUnlYZjZFEkg+906twc9+Kmn1CwgIWe+toiSQA8qjJAyep9CD+NICzRVdr+xXduvbYbIxI2ZV+VD0Y89Peoo9W0uSWSJNRtC8ciRuvnLkO4yq9epB49aALtFVpNQsI7We6e9txBAxWaTzBtjI6gnsR6VHbarYXCqVuY13Z2B2ClwACSAeSMEUAXaKrR6hYSCMx3ts/moXj2yqd6jqRzyB3NNTUrGSeOGO4jcyIzqysCpCnDc9Mg549jQBboqm2qWCuV+1QsFz5jCQFY8DPzHPHBzzU73MCwpN5gZHxsKfNuz0xjrSbSV2NJt2JaKrpeW7Fv3mAo+YsNoHTg5+oqVpolUs0qBR1JYYFJTj3G4yXQfRTTJGGVTIgZhkAnkimieEx+YsqMuMgqwOafMu4rMkopI2Dxq4zhgCKWmIKKKKACiiigDKu/+PmT61C/3D9Kmu/8Aj5k+tQv9w/StER1Pj9/vt9TTac/32+prpvhp4Sm8YeJF08SNDbRr5lzKByqeg9zXxFOnKpJRjuz90r14UKTq1HZLc5eivdNYuvAXhi9udEsvAdxq62SgX9yIC3ljGcsxBz9eBWD8SPBGiTeE4fG/g4OmnyKHntj0Rc4JA7YPBHSumeDcYtxknbc8qjncJzgp03FT2btZ32vZ6X6XPKa+hP2Yf+RP1P8A7CB/9FpXz3X0J+zD/wAifqf/AGET/wCi0rTLP94XzObir/kXS9V+ZQg+JvivTbPUNY1HSZNR00Xc1pb+XaeQqyi6aJAHLHzF2KSzYGCMVqa18WLrT9KvtQPhwhLWaC32S3KqxlkjMmD2AwMZz1Iruk1Tw/eWlxbKsc0KFvMga2OH+chiFK/MNwOSMiqninRfDeuabDYXwVYGkEyPbSCMqVUjdkdgMj0r6Xoflmlzkr/4trYJcx3OkxfbLeOaR4Uug2Vjslucg46EkoD04zVe4+KmpQ6zAl1plnZWUP2xbzzbgEl4o45ECMOCSJRx7Gu50OLwhFp0EGmrpht4YWgjJCkmOLKMMnllGCM9K0ZE0SXyfMXT5POzLDuCHf8ALyy+vy9x2qnuBwPhP4rprt9oVs2jtajU5ZoXd5gdkkZPAHU5Azk4qDT/ABz4njvL6e6tY7u2l1+TR7CIRLCm4SyIrGTcS2NgyNo68V31rJ4bW7gS2/sxZxEZIDGqA7O5QjtxzirdvJpdwfLt3s5ijCbbGVbaST8/HcnPP1pdUB5ofjBIbfUJv+EbnhS3vxZRSXE6xxs291YuT9z7hIyOcinQ/GS1Nsk0mjyb2hE4t0lDSlPs5myF79NvpXd3/wDwjb2TNNBZ3EGotsbyoBL9oYA/3AS2MHntioNHHheza203T7aEPBF5Ue22ZjGi5GC+35R1HJFHQOpxEPxeumtNPuJPDMkQuE82XfcKNsf2mOAMv97mVTjjoaj0z4r6rGdNstQ0Fbu+vL68hcWco2wxwzmMA7j9/BBx3Az3ru7fUvCoitVgjthFOF8nZZkL80mAD8uFy46HHI9asJN4enhS4FrA+64YqDZnzPOxydpXcGx1OOlA0m9EUvh74qHivTbu5a1W1mtrp7eSISB9u08ZI45HPFdNWfZXGlW8Tx2ogtYVb5sII13E8+nOatvc26I0j3ESovVi4AHOP58UrofJJdCWio2uIFkMbTRq4XeVLAEL649PemNd24gMyzI6AbsowORjPFF0LlfYnooByAfWimIKKKKACiiigAooooAKKKKACq2pf6gf7wqzVbUv9QP94U1uJmfXhn7Tf/IW0T/rhL/6Ete514Z+03/yFtE/64S/+hLU1/gZ85xR/wAiyfy/NHkFSzW9xCiPNbzRLIMozoVDD2z1rR8Hafdap4o0+zs7MXsrTq/kFgBIqncwJPAGAa+mPFmm6f45tLXw1dabe6dtIuDJJAFMSoQGVDkjJ3AccYJrkjTcldHwWWZO8fSqTUrNaLTd9r9P+CfKcaPI6xxozuxwFUZJP0pZ4pYJTFNE8Ui9VdSpH4Gvpqx+Hfh/wNrdt4k0+O8ulj/ctAwErAvwHX3BrgP2kLe5vNTsdcTRp7OzKG3M8qhWlfOeV6gY6ZpShyq50Yvh2rhMNOrVl70eiV9O9/62OD+GP/JRfD3/AGEYP/QxX0Z8WfEXiLRbzQrHw4u+41CWdSgs/tDOUiLKMbl2gkDLdhzivnP4Y/8AJRfD3/YRg/8AQxX15qF3Y2tzbC6BM7sRAFhaRs45I2gkDHU1tRWh9LwT/u1X1/Q83T4r6gLy9sJPC8wuLS5gsmZplVGndghHPIXceDjkCs6L4geJrLxNrEmoLHcQW89/Fb2ELIqkW6QkfO2CCTIT7+1epSS6ALp5pDp/nMGMkpVSf3eM7m7bcjqeKi1e88N2dvNLqDWOzAaUGMOcSEDJABOGwBnvW6eh9ocJ45+Jlxa+DdMvdIhhjutVtHuI55JQI4ghAIXcPnY54X2NaGg/E1L4+JHudHurW00OB5GuJWA80oDkbeoJxx65rtTFo91H9naKylW0wfKZFPkccfKfu8fSorOXQL15JLb+z5nuSyMVVSZtnX/fA/EUPqC6HnHhD4pajc2lhp+sWUA1mS8miuTIfssaIqpIuA2TvZJF2r/EVY9qfpXxia9sLO/l8Nz2drc362wknmVdqMCQcdd2QARjgkV3sV94b1Cd1b7I8iyIT58Gzc+WVCpcDccqwBGelRtd+FU1UWCR6dJeh/OZI4lYxsTguxA+U89TzRcNjhpfjGkVvuk0Q+dHcTRzRi4X5VjZRtU9HkO8EIOuDXq6NvRWwRkA4NZDSeHohZwxwWkizyGW2EFt5ilsjLjYCByR8360+LxDpE0Us0d0zxRQ+dJIIX2Im0Py2MA7SDjrg9KOgdTVorNg1zS5r2KziuS0s0aSR/un2lWBZfmxjJAJxnNTXOp2VvM8UsrBkXc+2NmCDryQMD8aBOSjq2XKKrR31o2MzxoxDEK7AMQpwTj04qXz4PNWLzo/MbO1dwycdcD2oDmXckoqD7ZZ4z9qgxv8vPmD73936+1K1zCJIow4YyHC7TnsTz/3yaA5l3JqKKKBhRRRQAUUUUAFFFFABRRRQAVk3H+vk/3jWtWTcf6+T/eNVETPzAop8Mck0qQxIzyOQqqoyST0ArWvvCviWxtJLu90K/t7eIZkkkhIVR7mtTmMalBI6Ej6U/yZvI8/yZPJzjzNp259M9KSWOSIIZEKeYu9M/xL0yPyNIBlFSSwzQqjTQyRq4yhdCAw9s9ajyPUUAFKKTI9RRQAUUUUAFFFFABXu/7E/wDyU/UP+wa3/oQrwivd/wBif/kp+of9g1v/AEIUMqO59GfFj/Vab/vS/wAlrmPB/wDyNWl/9fSfzrp/ix/qtN/3pf5LXCIzIwZGKsDkEHBBr8c4mq+yzydS2zg/ujE/Rcmhz5bGPfmX4s6nT/DuoXXjBVvdMuxZyXjmRmiYKV3E9fQ8VJrfiq0uEvoodMkilmh+zBjcZSNAw4VcADpWZ4f8QXlnrdpdXmoX0tvHJmRDMzZGPQnmpZbfwk8rv/bGpDcxP/HmO/41jCvH6s44SSi5SfNzON7WSVr+stvM0lSftU66bSStZO2+u3yEl/5J7B/2FX/9FCsvRf8AkM2H/X1F/wChitTWbzSE8OwaTplxc3G27a4Z5otmMptxWXov/IZsP+vqL/0MV5+Ia+sU4pp2UVo7q6t1Oqjf2U21a7e57rqlg11Nb3NvcfZ7m3LeW5TepVhhgVyM9j1HIHbIOQ3hG2e7M8t3LIFaRo1KDjzHLtuP8R3HjpgcV0tFfuZ+aHJx+C0ji8uPUpUGzygBHkbdiqxwTgMdo5GB7d6JvBcT52ahIvzBgNpGSDJ1KsCRtlYYyOQD7HrKKA63Oe1Lwtb3ly0nn7YzEE8ox7hkIyDnIO3DnjPXHI5zHc+E47hbdZdRuGEcAglJALOAxbIPVTknnk4x35rpaKAOZh8JRxzNMb4s8qPFKPJG0xssa/KP4WxEvzc5OeOmGQ+Dbf7QLm6vHuJiwZiYlCkgw9Bzj/UL+ZrqaKAOYtvBtnDdiZrmSVFdXVZATtYEZxzgA4HGM+9Qx+CLeO0e1jv5BHJH5TkxgnaYlibHYHai4OODnqDiutooA55/DINhNbLfMpe7+0p+73In+ztJPHU8EDJyAKpXngtWtfLtb5lcIyguv38gABscFeM429emK66igDlP+ELhdX82/kzMrGfbGBlz5vK/3V/fNxznA565luPB9pLNNMl3PC0jhl8sAeX9zIHsQmD7Ma6aihOwmrnLJ4MtY2k2XBI+cRB1ZtisQdp+boCONu3H4ZrXstMlt7GC3kvpJ3tmDQyyKMjC7fm/vZy351pUUnFNWZSbWxlzaRvd5hcHzSSQSoxnC9R/wH9aYmi/ukVrhgVAIC9A2BnnjI49q16KxeGpN3aNViKiVrmZd6PHceWrTyJGkXlhE4H3WXP5N79B75YNIZyzTXGCZCxCLwecj6frWtRS+q0rt2BYipa1yKzhNvbpCZC4QBVJGOAMVLRRW8UoqyMm23dhRRRTEFFFFAGVd/8AHzJ9ahf7h+lTXf8Ax8yfWoX+4fpWiI6nx+/32+pr1z9mO+tofEGqWMjhZ7iBGiB/iCk5H6ivI3++31NTade3enX0N9Y3D29zC26ORDgqa+Mw1b2NVTtsfteY4P67hZ0L2uv+CfSnxeeS4n0bw/HrK6VFrE5huNkLNJOuVXYGAIH3j1x1HbNS+P7XSfCnwf1DSrf91bJatbwK7ZZ3c/qSSTXmlr8a9RMEP9qeHdNv7qDmOcnaQ3qBg4PA6Vx3jrxtrfjC6STUpFjt4iTFbRcIh9fc+5r062Opcs3HVy09F/XY+TweQ43mpU6q5YQd3qnd30tbXbTXb8Dmq+hP2Yf+RP1P/sIn/wBFpXz3X0J+zD/yKGp/9hE/+i0rlyz/AHhfM9fir/kXS9V+Z2LeEdx8w6k/mp5iwsIhiOORmZxjPJO7r7DjrkfwXZmJo1u51OUMbYBKbQOP90kZI+tdRRX01z8rsjkH8DxySxvNqUkio00hiMeIy8vnbjtB6fvjx1+UcjnNy88KpdW9nDLqE/8Ao8LRPICfMkBOcE55GQOu48dc810dFD1GcnJ4KhlaVpb9yZw5m2xKMswYfL/dHzHjmrkPhW1jub6Qzysl3btCRkhowyqrbTnAB2A9M579BXQUUMDnpfDCS6VLZyXMbtPcC4kZrcFQwVVBRc/IQFBBB4PPtUF34PinSOP+0JV2BwZgg88hwQw8wc4OckY6gHjFdRRQBycHgizt76Ka3uWEUUokjEi+bLGd/mEJIxJG5i2c5yGxxWxHpAhgtlhn2TW8kkivsyGLk7sjPP3j3681qUUW0sOMnF3Rz2o+G2mt7nybwieRJFUyINvzKRzj69R09KUeGU283km4PvQDIAO52IOCCR+8buO3pz0FFR7OPY3WKqpWuYeo+HY7y6jmN5LGkUexI1Hyj5SOmcd/Tt1qOLw6zRFbi75YsXEacEkMAR6cN0/Wugoo5I3uJYmrZK5Hbo8cQSSTzCCcNtxxngflUlFFWYN3CiiigAooooAKKKKACiiigAqtqX+oH+8Ks1W1L/UD/eFNbiZn14Z+03/yFtE/64S/+hLXudeGftN/8hbRP+uEv/oS1Nf4GfOcUf8AIsn8vzR594B8SSeE/FFtrcdql15QZWiZtu4EYODzg/hX1DoM+seJNL03xMhh02V4jJBaMvmAxvjId+DzhTwBjA618gV9C+CfjP4XsfC2nWGpQ3sFza26QuI4t6naAMgj1xWFKSSabPleF8wp0ZTo4ipyw3XTXTrv+J6TcWWu6k0Ru5rKwSCQSLHbkz+Yw+7uLKuAPQDPvXhXx38dXurPJ4SutJitZLG63SzLMXEhA4KjAwDnPU16Ifjj4Ixw2on/ALdj/jXgXxD1+LxN4wvtaggaCKdh5aN12gYBPvU1pJpJM9TiLNKDwvLhq15Sdn1uv0+Vh3wx/wCSi+Hv+wjB/wChivrTxFoy6zFDG8wiEb7g4jBkQ/3kbqje/ueK+S/hj/yUXw9/2EYP/QxX2TV0NmbcFf7tU9f0OS/4Qi38jy11CZWDMyyDdvPKldx3c424428eh5qN/Cc7m50yO5a101kjcSRjDs+0o6A7twUKqEA9zyWA212NFbn2hzVt4Rt4ra4tzfXDJJA8KHoyhmDsWP8AEdw46YHFOsPCsVtq0OpPdtNKrM7oVKpuJPKqGwv3j13V0dFO4HMXHgzT5I4dksglSRmkd2ZvNRt2UIDD5RuOADgZPHJzO3ha1KKqzN8pzgoCD+8Z+fxaugopAc8/hkSWGn2j3pY2cgkWUx5kBDA/IxJZOm08nKkiqsvgq2lSCF7yRYY7eO3cxJ5cs0a7co7qQSpweOoLHBrq6KAOUsvBkVlqEd5b3xWSJAkUjQhplVS+1d5OSuHxjvgc1rXekNM90Uu2jW7QCcbAckLtBHp249q1aKCZQUtzmbzwr50iql4fIkeRpwy/MN0cqfKf+2nQ+mfrbs/D6QaiL57p5pCxdwwIUtnIKgHAxk9c1t0UrGSw9NO9jmJfCrqZpotQeSeVwx84ZXGV474OFHI/Krdv4f8AIlSaO+kEkX+qOwHaAsgGfX/Wn8hW5RRZDWHpp6IKKKKZsFFFFABRRRQAUUUUAFFFFABWTcf6+T/eNa1ZNx/r5P8AeNVETPzN0O6isdZs7yeMyRQTpI6A4LAHJFeveOvi7oniDwlqWixWerFrmLZbieRSkZ3A5OOW6d68UorW+ljm63N/StfhtbOxs7izaaC2klkfY4VmLDAwcHGDz71c1nxRpt9ZXNvFoawNIGWI+YCI13uyrjHQbxj3GfpylFFwtrc6dfEdh589xNp9zNJNEiFXnUom1cEKCvCtxkdfepn8VabIZi+gxjcx2BWUYj+bER+XlfmGeh+UciuSoouFkdc3ijSd8bLosi7SC+JE/eYzjI2YGONoGAD61zmr3UV7qU11Db+RG5GEznGAAScdyRk/WqlFAJWCiiikAUUUUAFe7/sT/wDJT9Q/7Brf+hCvCK93/Yn/AOSn6h/2DW/9CFDKjufRnxY/1Wm/70v8lrg69zZVb7yhvqKTyov+eaf98ivic44R/tHGTxPtuXmtpy32SW/Mux9Pl+ffVMPGj7O9r63t1v2PDaK9y8qL/nmn/fIo8qL/AJ5p/wB8ivM/1B/6iP8AyX/7Y7f9aP8Ap1/5N/wDw2rei/8AIasP+vqL/wBDFez+VF/zzT/vkUeVF/zzT/vkVdPgTkmpfWNv7v8A9sTLifmi17L/AMm/4BuUVhbE/uL+VGxP7i/lX6HynydzdorC2J/cX8qNif3F/KjlC5u0VhbE/uL+VGxP7i/lRyhc3aKwtif3F/KjYn9xfyo5QubtFYWxP7i/lRsT+4v5UcoXN2isLYn9xfyo2J/cX8qOULm7RWFsT+4v5UbE/uL+VHKFzdorC2J/cX8qNif3F/KjlC5u0VhbE/uL+VGxP7i/lRyhc3aKwtif3F/KjYn9xfyo5QubtFYWxP7i/lRsT+4v5UcoXN2isLYn9xfyo2J/cX8qOULm7RWFsT+4v5UbE/uL+VHKFyxdf8fMn1qF/uH6Uo4GBxS1Qj48k4kYHg5NJkeor7A8mH/nkn/fIo8mH/nlH/3yK8D+xf7/AOH/AAT77/Xb/px/5N/9qfH+R6ijI9RX2B5MP/PKP/vkUeTD/wA8o/8AvkUf2L/f/D/gj/12/wCnH/k3/wBqfH+R6ivoT9mH/kT9T/7CJ/8ARaV3nkw/88o/++RR5cY6RoPoK6cLlnsKinzX+X/BPMzbib6/hnQ9ly3trzX2+SN2isLYn9xfyo2J/cX8q9TlPlLm7RWFsT+4v5UbE/uL+VHKFzdorC2J/cX8qNif3F/KjlC5u0VhbE/uL+VGxP7i/lRyhc3aKwtif3F/KjYn9xfyo5QubtFYWxP7i/lRsT+4v5UcoXN2isLYn9xfyo2J/cX8qOULm7RWFsT+4v5UbE/uL+VHKFzdorC2J/cX8qNif3F/KjlC5u0VhbE/uL+VGxP7i/lRyhc3aKwtif3F/KjYn9xfyo5QubtFYWxP7i/lRsT+4v5UcoXN2q2pf6gf71ZexP7i/lTlVR0UD6CjlC46vDP2m/8AkLaJ/wBcJf8A0Ja9zprRxv8AfRWx6jNKpDnjY83NcD9fwsqHNy3tra+zv5HxfmjNfZ/kQ/8APGP/AL5FHkQ/88Y/++RXP9W8z5L/AFL/AOn/AP5L/wDbHxhmjNfZ/kQ/88Y/++RR5EP/ADxj/wC+RR9W8w/1L/6f/wDkv/2x8pfDE/8AFxfD3/YRg/8AQxX2TWH5MI5EMYP+6KTYn9xfyrWnS5VufSZHlX9mU5Q5+a7vtb9WbtFYWxP7i/lRsT+4v5Vpynt3N2isLYn9xfyo2J/cX8qOULm7RWFsT+4v5UbE/uL+VHKFzdorC2J/cX8qNif3F/KjlC5u0VhbE/uL+VGxP7i/lRyhc3aKwtif3F/KjYn9xfyo5QubtFYWxP7i/lRsT+4v5UcoXN2isLYn9xfyo2J/cX8qOULm7RWFsT+4v5UbE/uL+VHKFzdorC2J/cX8qNif3F/KjlC5u0VhbE/uL+VGxP7i/lRyhc3aKwtif3F/KjYn9xfyo5QubtZM/wDr5P8AeNQbE/uL+VPFNKwNn//Z"/>
          <p:cNvSpPr>
            <a:spLocks noChangeAspect="1" noChangeArrowheads="1"/>
          </p:cNvSpPr>
          <p:nvPr/>
        </p:nvSpPr>
        <p:spPr bwMode="auto">
          <a:xfrm>
            <a:off x="1924050" y="3067021"/>
            <a:ext cx="5212715" cy="521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8" descr="data:image/jpg;base64,%20/9j/4AAQSkZJRgABAQEAYABgAAD/2wBDAAUDBAQEAwUEBAQFBQUGBwwIBwcHBw8LCwkMEQ8SEhEPERETFhwXExQaFRERGCEYGh0dHx8fExciJCIeJBweHx7/2wBDAQUFBQcGBw4ICA4eFBEUHh4eHh4eHh4eHh4eHh4eHh4eHh4eHh4eHh4eHh4eHh4eHh4eHh4eHh4eHh4eHh4eHh7/wAARCAFaA4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Cooor7U/PwooooAdGjSSJHGu53YKo9SeBXW3Hw812G9t7PztPkmld4nWO5DGGRIzIUcDodoNcnCwjmSRl3hWDFScbgD0r0uT4k6SLixmTR76Z7eWRzJczI8katC8YiRgM7Mvu+Yk8VhWlVVvZrv8A8A6sNGjJv2rtt/wTlNU8Hatp2gpq9xJZlDFHM9us6maOOT7jFOuDx+dWJPAOvRavpemTC3jl1KAzQs0nyqAu4hj2IHatdPHWhtoFrpl1ot9dKghV0lnR0iCEFjCSNyk46E4GTV+H4qWc2pQ3174f8qW2vZLiFrSQA7XQqwbdn5sbenHHSsXPEa2j3/4HU1VPC6Xl2/4PQ4jxN4cvNBW1knuLO6t7tWaGe1mEiNtOGGfUGsWut+IXiu18SxadHb294Gs1kDT3bo0kgZshfkAUAc447muSropObgufc5a6gpv2ewUUUVqZBU9l/rT9Kgqey/1p+lOO4pbGzpmlalqhkGnWM92Y8b/KTdtz0z+RqPUbC9024Fvf2sttKVDBJFwcHv8Aoa2fBWvWehvdNeW80wmCBfLVDjGc53fWq3i/VrbWdVW7tYZIYxCqbZFUHIJP8PHejmn7S1tB8lP2XNf3uxjUUUVqYhRRRQAUUUUAFFFFABRRRQAUUUUAFFFFABRRRQAUUUUAFFFFABRRRQAUUUUAFFFFABRRRQAUUUUAFFFFABRRRQAUUUUAFFFFABRRRQAUUUUAFFFFABRRRQAUUUUAFFFFABRRRQAUUUUAFFFFABRRRQAUUUUAFFFFABRRRQAUUUUAFFFFABRRRQAUUUUAFFFFABRRRQAUUUUAFFFFABRRRQAUUUUAFFFFABV9NG1ZmdV065LIiyMPLOQrAlT+IBx9KpxMiyo0i70DAsueozyK6uTxik8q3Fxp48+KaKWMxtgHymYxhvYbgDj0rOpKa+FXNKcYO/M7GB/Y2reWkn9nXOx1DKfLOCCAQfxBB/GkfSNURmVtPuAVcRsNh4bBO364U/ka3U8YP5So1pwqRqApADbY0TJ45+4SPTcabbeKxa3F40dq00d3MZnWTaCDtYDG0Y4LAg+1Z89a3wmqhQ/mZhnStSF0lqbGcTyKWSPZ8xAGScfTmhtJ1RY5ZGsLgLCSshKH5SMZz+Y/OtGfXIZdcXUmhmIMLxPH8owGiMfykDnrnmrE3ihJDE5siHtoXt7bEnAjaIR/N6sAM57k89KrmqaaEqNLXUxm0nU1u/sZsZxcbS3l7fmwOpxSJpeougdLG4ZT5hDBCQdn3/8AvnvWm+vQtqsV75EoZYikr/Lvnyed4xtbjjpk9etXk8ZeTAIbTTYrdIRm1Cn/AFbH75PqDxx7UnOrbSI1Cj1kYKaNqzx+YunXLJuVMhD95vuj6mkk0nU4xK0lhOoiAMhKcKD0z+R/KtX/AISfbqM15DYogku4bgR7uFEaOm3PXkP17Ypg162Sx+wrZyPapB5McUjAhjliGbjggtxt/qafNV7C5KXczItK1KX7P5djO/2n/U4TPmcZ49eOapnrXSaX4nGm2kJgsxNewJtt558HyenAxyRweD0zxWFqE0VxfzzwQ+TFJIzJHnOwE5xVRlNt3WhE4wUU4vU83/4WBon/AD73/wD37X/4qj/hYGif8+9//wB+1/8Aiq80t4vOl2bgnBOT04FWzpkiqC0ijJ59hXzqzGv5H1DyvDLuegf8LA0T/n3v/wDv2v8A8VR/wsDRP+fe/wD+/a//ABVefDTyzlVkJw2Dx0HGT+tLHpzb3jYMzqp6cDOcDnvR/aNfyD+y8N5/eegf8LA0T/n3v/8Av2v/AMVR/wALA0T/AJ97/wD79r/8VXmt1D5LKN27Oeox0qGl/aVfyH/ZWH8/vPUP+FgaJ/z73/8A37X/AOKo/wCFgaJ/z73/AP37X/4qvL6KP7Sr+Qf2Th/P7z1D/hYGif8APvf/APftf/iqP+FgaJ/z73//AH7X/wCKry+ij+0q/kH9k4fz+89Q/wCFgaJ/z73/AP37X/4qj/hYGif8+9//AN+1/wDiq8voo/tKv5B/ZOH8/vPUP+FgaJ/z73//AH7X/wCKrqfhneSeOdcl0rw9YXU11FCZmWQxxjaDjqWrwavff2HP+Sp6j/2DH/8AQhTWZ1076CeUYdq2v3noP/CtfG3/AEBD/wCBMP8A8XR/wrXxt/0BD/4Ew/8AxdfRNxcW9tH5lzPFBHnG6Rwoz9TT43SRFeN1dGGVZTkEexrT+163Zfj/AJkf2Hh/5n+H+R85/wDCtfG3/QEP/gTD/wDF0f8ACtfG3/QEP/gTD/8AF19FxSRyqWjkVwCVJU5GR1FOJABJOAOpo/tet2X4/wCYf2Hh/wCZ/h/kfOX/AArXxt/0BD/4Ew//ABdH/CtfG3/QEP8A4Ew//F19FwyRzQpNC6yRuoZGU5DA8gin0f2vW7L8f8w/sPD/AMz/AA/yPnH/AIVr42/6Ah/8CYf/AIuj/hWvjb/oCH/wJh/+Lr6Ooo/tet2X4/5h/YeH/mf4f5Hzj/wrXxt/0BD/AOBMP/xdH/CtfG3/AEBD/wCBMP8A8XX0dRR/a9bsvx/zD+w8P/M/w/yPnH/hWvjb/oCH/wACYf8A4uj/AIVr42/6Ah/8CYf/AIuvo6ij+163Zfj/AJh/YeH/AJn+H+R84/8ACtfG3/QEP/gTD/8AF0f8K18bf9AQ/wDgTD/8XX0dRR/a9bsvx/zD+w8P/M/w/wAj5x/4Vr42/wCgIf8AwJh/+Lo/4Vr42/6Ah/8AAmH/AOLr6Ooo/tet2X4/5h/YeH/mf4f5Hzj/AMK18bf9AQ/+BMP/AMXR/wAK18bf9AQ/+BMP/wAXX0dRR/a9bsvx/wAw/sPD/wAz/D/I+cf+Fa+Nv+gIf/AmH/4uj/hWvjb/AKAh/wDAmH/4uvo6ij+163Zfj/mH9h4f+Z/h/kfOP/CtfG3/AEBD/wCBMP8A8XR/wrXxt/0BD/4Ew/8AxdfR1FH9r1uy/H/MP7Dw/wDM/wAP8j5x/wCFa+Nv+gIf/AmH/wCLo/4Vr42/6Ah/8CYf/i6+jqKP7Xrdl+P+Yf2Hh/5n+H+R84/8K18bf9AQ/wDgTD/8XR/wrXxt/wBAQ/8AgTD/APF19HUUf2vW7L8f8w/sPD/zP8P8j5x/4Vr42/6Ah/8AAmH/AOLo/wCFa+Nv+gIf/AmH/wCLr6Ooo/tet2X4/wCYf2Hh/wCZ/h/kfOP/AArXxt/0BD/4Ew//ABdH/CtfG3/QEP8A4Ew//F19HUUf2vW7L8f8w/sPD/zP8P8AI+cf+Fa+Nv8AoCH/AMCYf/i6P+Fa+Nv+gIf/AAJh/wDi6+jqKP7Xrdl+P+Yf2Hh/5n+H+R84/wDCtfG3/QEP/gTD/wDF0f8ACtfG3/QEP/gTD/8AF19HUUf2vW7L8f8AMP7Dw/8AM/w/yPnH/hWvjb/oCH/wJh/+Lo/4Vr42/wCgIf8AwJh/+Lr6Ooo/tet2X4/5h/YeH/mf4f5Hzj/wrXxt/wBAQ/8AgTD/APF0f8K18bf9AQ/+BMP/AMXX0dRR/a9bsvx/zD+w8P8AzP8AD/I+cf8AhWvjb/oCH/wJh/8Ai6P+Fa+Nv+gIf/AmH/4uvo6ij+163Zfj/mH9h4f+Z/h/kfOP/CtfG3/QEP8A4Ew//F0f8K18bf8AQEP/AIEw/wDxdfR1FH9r1uy/H/MP7Dw/8z/D/I+cf+Fa+Nv+gIf/AAJh/wDi6P8AhWvjb/oCH/wJh/8Ai6+jqKP7Xrdl+P8AmH9h4f8Amf4f5Hzj/wAK18bf9AQ/+BMP/wAXR/wrXxt/0BD/AOBMP/xdfR1FH9r1uy/H/MP7Dw/8z/D/ACPnH/hWvjb/AKAh/wDAmH/4uj/hWvjb/oCH/wACYf8A4uvo6ij+163Zfj/mH9h4f+Z/h/kfOP8AwrXxt/0BD/4Ew/8AxdH/AArXxt/0BD/4Ew//ABdfR1FH9r1uy/H/ADD+w8P/ADP8P8j5x/4Vr42/6Ah/8CYf/i6P+Fa+Nv8AoCH/AMCYf/i6+jqKP7Xrdl+P+Yf2Hh/5n+H+R84/8K18bf8AQEP/AIEw/wDxdH/CtfG3/QEP/gTD/wDF19HUUf2vW7L8f8w/sPD/AMz/AA/yPnH/AIVr42/6Ah/8CYf/AIuj/hWvjb/oCH/wJh/+Lr6Ooo/tet2X4/5h/YeH/mf4f5Hzj/wrXxt/0BD/AOBMP/xdH/CtfG3/AEBD/wCBMP8A8XX0dRR/a9bsvx/zD+w8P/M/w/yPnH/hWvjb/oCH/wACYf8A4uj/AIVr42/6Ah/8CYf/AIuvo6ij+163Zfj/AJh/YeH/AJn+H+R84/8ACtfG3/QEP/gTD/8AF0f8K18bf9AQ/wDgTD/8XX0dRR/a9bsvx/zD+w8P/M/w/wAj5x/4Vr42/wCgIf8AwJh/+Lo/4Vr42/6Ah/8AAmH/AOLr6Ooo/tet2X4/5h/YeH/mf4f5Hzj/AMK18bf9AQ/+BMP/AMXR/wAK18bf9AQ/+BMP/wAXX0dRR/a9bsvx/wAw/sPD/wAz/D/I+cf+Fa+Nv+gIf/AmH/4uj/hWvjb/AKAh/wDAmH/4uvo6ij+163Zfj/mH9h4f+Z/h/kfOP/CtfG3/AEBD/wCBMP8A8XR/wrXxt/0BD/4Ew/8AxdfR1FH9r1uy/H/MP7Dw/wDM/wAP8j5x/wCFa+Nv+gIf/AmH/wCLo/4Vr42/6Ah/8CYf/i6+jqKP7Xrdl+P+Yf2Hh/5n+H+R84/8K18bf9AQ/wDgTD/8XR/wrXxt/wBAQ/8AgTD/APF19HUUf2vW7L8f8w/sPD/zP8P8j5x/4Vr42/6Ah/8AAmH/AOLo/wCFa+Nv+gIf/AmH/wCLr6Ooo/tet2X4/wCYf2Hh/wCZ/h/kfOP/AArXxt/0BD/4Ew//ABdH/CtfG3/QEP8A4Ew//F19HUUf2vW7L8f8w/sPD/zP8P8AI+cf+Fa+Nv8AoCH/AMCYf/i6P+Fa+Nv+gIf/AAJh/wDi6+jqKP7Xrdl+P+Yf2Hh/5n+H+R84/wDCtfG3/QEP/gTD/wDF0f8ACtfG3/QEP/gTD/8AF19HUUf2vW7L8f8AMP7Dw/8AM/w/yPnH/hWvjb/oCH/wJh/+Lo/4Vr42/wCgIf8AwJh/+Lr6Ooo/tet2X4/5h/YeH/mf4f5Hzj/wrXxt/wBAQ/8AgTD/APF0f8K18bf9AQ/+BMP/AMXX0dRR/a9bsvx/zD+w8P8AzP8AD/I+cf8AhWvjb/oCH/wJh/8Ai6P+Fa+Nv+gIf/AmH/4uvo6ij+163Zfj/mH9h4f+Z/h/kfOP/CtfG3/QEP8A4Ew//F0f8K18bf8AQEP/AIEw/wDxdfR1FH9r1uy/H/MP7Dw/8z/D/I+cf+Fa+Nv+gIf/AAJh/wDi6P8AhWvjb/oCH/wJh/8Ai6+jqKP7Xrdl+P8AmH9h4f8Amf4f5Hzj/wAK18bf9AQ/+BMP/wAXR/wrXxt/0BD/AOBMP/xdfR1FH9r1uy/H/MP7Dw/8z/D/ACPnH/hWvjb/AKAh/wDAmH/4uj/hWvjb/oCH/wACYf8A4uvo6ij+163Zfj/mH9h4f+Z/h/kfOP8AwrXxt/0BD/4Ew/8AxdH/AArXxt/0BD/4Ew//ABdfR1FH9r1uy/H/ADD+w8P/ADP8P8j5x/4Vr42/6Ah/8CYf/i6P+Fa+Nv8AoCH/AMCYf/i6+jqKP7Xrdl+P+Yf2Hh/5n+H+R+W3lyf3TS7ZfRqugEkADJPAFX9T0XV9Mghn1HTbu0inGYnliKhvpmvMsercxD55zkyHPXJPNB88oqEuVUkgZ6E1dKsEDFSFPQ44NSyWd1HKYmt5Q4j80rtOQm3du+mOc0CuZhSVjlgxPvSeW/8AdNXaKLDuUvLf+6aPLf8AumrtFFguUvLf+6aPLf8AumrtFFguUvLf+6aPLf8AumrtFFguUvLf+6a97/YeVl+KWo5Uj/iWP/6EK8Rr3f8AYn/5KfqH/YNb/wBCFA09T6Z+JFhdajFoVva2VjduNWDFL6Ay24At5+ZFHbkYPqRXK6j/AMJB4b1DTNH06e6DRSrcutvDJ9llWWdjJEihSAqL/eYYBGBXqwo+b3qVo7mj1R5ndf8ACRPBfrbXmqWK29tfXMS20ITzZUcmMH5ec46dWBp4vPFl145MNxqBtLXYvl2htZmW4iMALHcB5YbeT94ggjGK9J596Pmx3otpYd9Tk/AUjR+GLFFe98+HRrINbTQsiRMIyPlyB8xIIYdtq+taH9rXEOyP7PPc5DHzvJKg46cAcfTvW5z70c+9N6slKxkQ6pcttLW/32GF8twdpxgdMZGcn296fc3WoKiNHCMvECQq52MT/QZ/GtTn3ooGZv8AaMzviG1YhWw+5WGOcccc1E+pzpC0jQnKdVKMDjaxyeMYJA6Vr80jDcMMMg9jQBkw6pNNdJb/AGaRRwWkEbbT8+Op9Rzitejn3ooAKKKKACiiigAooooAKKKKACiiigAooooAKKKKACiiigAooooAKKKKACiiigAooooAKKKKACiiigAooooAKKKKACiiigAooooAKKKKACiijBoAKKMGjBoAKKMGjBoAKKKKACiiigAooooAKKKKACiiigAooooAKKKKACiiigAooooAKKKKACiiigAooooAKKKKACiiigAooooAKKKKACiiigAooooAKKKKACiiigAooooAKKKKAPzJsZza3sFyERzFIr7XXIODnBFd98SPiLa+KtDGn22nXcDy3Qup2urgSiNgu3ZDx8iewxXndFVfSxh1udHo3iG1sdKhsrjTY7opISWkRHG0tlgNwOCRxkc1Y/4SLR90T/2HFtSNkaDyY9sjFCokL43AgnoOOAeua5Sii4WNHxDfW2oah9otbYW8ewKQEVNxBPzFV+UHkDj0rOoopAFFFFABRRRQAUUUUAFe7/sT/wDJT9Q/7Brf+hCvCK93/Yn/AOSn6h/2DW/9CFDKjuey/tL6tqul2ug/2ZqV5Y+a9x5ht52jL4EeM7SM4yfzrxb/AISzxV/0M2t/+B8v/wAVXrn7VX/Ht4c/37n+UVeFV7mCjF0Y6f1c+ezGcliJJPt+Rs/8JZ4q/wChm1v/AMD5f/iqP+Es8Vf9DNrf/gfL/wDFVikgdSBXS/D/AMH3/jW8vrLSriBbm1tTcKj/APLXBA2g9ic9a6ZKEVzNaHHCVSclGLdyp/wlnir/AKGbW/8AwPl/+Kp8PivxSZowfE2tEbh/y/y+v+9WTe2txZXctneQSQXELlJI3GGVh1BFMg/18f8Avj+dNQi+gnUmtG2d0PEXiUqzDXdYKrjJF5LgZ6Z5pH8ReJUPz69rC8A83kg49etXPBBiurq90S5uIreDUrcxiSVwqJIhDoxJ4HKlf+BV1flaBrGm6zqF19icOJ47RmkRZIUijCwjlt3IAwFHrmtak4U5Wcf6/q5nShUqRup/1/VjjZta8WQoXl1jW41BCktdSgAkZA6+nNMk1/xPGqNJrmsKsi7kJvJPmGcZHPqDXZzx6Peaiv26e0lElxEUVrkbHxZjaGwcAbxgk/Sp0ttOur/Tv7Th0UNa6WBJZxTRmMMZ3yFJbaCAcnknngGs/bQVrx/qxtKhPpP+rnBjxJ4jJwNf1Yn/AK/JP8aluda8WWxAuNY1uHPTfdSjP5mum1HSNNW0uTotrpctqmoTx3V3NMC9solxFs5ztK4IIznmtTXrLQnu7Xb9guLxLe4WGGa6QwSyAjYWwxABG4jJGe9Dr07r3SVQq2fv9urPP/8AhJPEX/Qwat/4Gyf40f8ACSeIv+hg1b/wNk/xqbxnDYwayEsVt48wRNPHbvuijmKjeqEdQDmsSumEYSinynLOdSEnHmNX/hJPEX/Qwat/4Gyf40f8JJ4i/wChg1b/AMDZP8ayqKr2cOx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yw8SeIvt0Gde1UjzF4N5IQefTNfUB6mvkqx/4/oP+ui/zr61PU14ubxScLLv+h9Dkc5SU7vt+px/xlu7qx+G2rXVlczW06Km2WFyjr846Ecivmb/hLPFX/Qza3/4Hy/8AxVfSfxy/5JbrP+6n/oYr5TpZfFOm7rqLNZyVZWfQ2f8AhLPFX/Qza3/4Hy//ABVH/CWeKv8AoZtb/wDA+X/4quk8HfCXxh4n0ldUs7e2trSQEwvcylDIPUAA8e9Q2Xwp8c3XiGXRf7HaKWIbnnkbEG3sQ/f6Dmur2lG7V1ocSpYhpSSdmYP/AAlnir/oZtb/APA+X/4qj/hLPFX/AEM2t/8AgfL/APFVseO/ht4o8G2yXmqW8Mtm7BftFu+9VY9A3AIzXHVcPZzV42ZFT21N8s7pnbWPiXxK9rF/xUGrsxA/5fZCSfzqzNr3iiB9k2ta1E3Xa91Kp/ImqPgqaa31TTLi3+zedG4ZPtLbYyR2Y9vrXoiWOnXWtR3WpXUFw4tC72N3exXBiPm4wshbaRglsEkgdq3nKFNq8TCnGpUTakzjLXWPFl0k7wa1rDpBGZJWF5JhV9T81Rpr/id43kXXNYZI8b2F5Jhc9M811yaPob3chtn04WMN7epOHulG9AAYBjOWGc4IqWKHRYdDe2YaZDpdw1jmeOdTcTDd+9LjO4YyewxUe2h/KWqNRuzn36nFx+IfE0kixx67q7uxAVReSEk+nWpJNa8WRRCWTVtdSM9Ha5lCn8c4rp9Yi0uz1YahYabFZf2fbSz7oriKRZGyFhOIzwQ7A88kUura/YpbWWl+Zc3f2rTrSCVZLhWtohkbiF6hx354p+0TtywB05RvzVNvU5H/AISTxF/0MGrf+Bsn+NPi1/xRLv8AL1zWH2KXfbeSHao6k89K7C0h0C61G6WHTNCEMWo+TMJJggjtAP8AWIS3zN15GTwOKWwj0mz8PXj2K6X9lm0mQPcvOv2l5i4zHtJzjA6YxxnNJ1oW+D8hqhUv8f5nF/8ACSeIv+hg1b/wNk/xqaDWvFlwrNBrGtyqpwxS6lIH5GutfRPDsOpO1wdM+zT6ov2VY7lTmExsVDYOVQttBzzVvw1p9tFcXya5BpenSMfLktra5RBD+7JD/f7nH3cmlKvTUW1EccPVclFz/M4H/hJPEf8A0MGrf+Bsn+NH/CSeIv8AoYNW/wDA2T/Guj1Cy0VfC8skcOmiEWMTwXKzA3T3RZd6Muc45ftjABzXD1vT5J3905qvtKdve38zV/4STxF/0MGrf+Bsn+NH/CSeIv8AoYNW/wDA2T/GsqitPZw7GX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X0h4LmmuPB+jXFxI8ssljCzu5yzMUGST3NfLVfUPgP/kSND/7B8H/oAryc2jFQjZdT3MjnKVSV30PzgRWd1RFLMxwoAySfSur+IPge88Hw6XNPdC6S+gEjFYWQQyd42z/EPwPtXM2N1NZXsN5bsFmhcSISM4YHIrpvGnxE8T+L7CKx1q4t5IIpPNURwhDuxjrXidD3epmWHhvUL7Rv7TtmiddxAi+be2GVTj5dvVxxnOMntUlj4V1OfzDOn2YLGJEDYLSAuEBUA5Iyeo7dM1m2mqX9o1q1tcvE1o5kgKgfIx6n/wDXVpvEWtNdC6a/czBAm8qpO0PvA6f3uaNBalPVbN9Pv5LOR1dkVCWXodyhv61Vqa8uZ7u4a4uJPMlYKC2AMgAAdPYCoaRQUUUUCCiiigAooooAK93/AGJ/+Sn6h/2DW/8AQhXhFe7/ALE//JT9Q/7Brf8AoQoZUdz1j9qr/j28Of79z/KKvE9KspdS1S10+D/W3MyxJ9WOK9s/aq/49vDn+/c/yirxrw1qJ0jxFp2qAZ+yXKTfgDmvdwX8BfP8z5zMf95l8vyR9XaJ4V+H/wAO9Jga9/su3mwA17fMgklfHOC38hW94b8T+FNbu5LbQdUsLudE3ukBGQucZ+mSK+XPjprL638R764W4861jSNLUhsqIygbj0znmuc8N+ItY8OyXcmj3ZtZLu3NvI6j5ghIJ2nseOtciwMqsOeUveZ3PMY0Kns4xXKj0j9prVfC9/4lht9JhWTVrfKX11EfkIxxGf7zA9+3T6eSQf6+P/fH86YSSSSSSepNPg/18f8Avj+delQpKlBQueRiazrVHNq1zr9N0y81IyiziWQxAFgZFXqeAMkZPsOaYNPvmPFlcE/9cjTrC7vbeO4t7N3UXChZAmcsAenHate78SeIftR87cksTuWBViQxZS/UnHKj2HNdrc76WOGKpuOt7mV/ZOo/Z/P+xylC/l8Lk7sZxjrUMVldSqTHbyMBjovr0x61sjxVrasrMVOMAEowPQDqCDyAPfimw65rmnIlk6ALHuHlyxnJ3EMQecnt36Uuap2RXLT6NlGzXVPs82n28UojuCvmqExuwQRk9hkg+nSoptNvoXZHtJcqSGKruGR15HHFa58V61tc+XbruUqzCAjqFUnr6Ko9OOmaX/hKtaVncQW6uxcswhYHLDBPX0OKV6nZDapd2YYs7vcVFrNkEKRsPBPQVJDp19NBJPFayvHGwRiF6MTjGO5rQttf1eCSZlUM00rStuRs5O0tjBHXYmfoOlSWviXWLfzBHDCd8ruQYTwWOSowRgZ545HrTbqdkSo0+rZltp18tvHcNay+XICVO3qAcE4+tJDp99N5/l2sp8hQ0vy42gkAfqRxW3deKPEEVyZLiOOOYneSYiCWbnd164P0wagh8S6xDO8kKRI7OrALEfkK7OnP+wmc56e9JSqW2Q+WldasyBZ3ZLAWs5Kttb92eG9PrUtvpeoXEpiis5mcIXIK4+Ud+a3LfWdfiVEt7JhPO5mSQhmLLtC4GSeML1OfwpmmeIPEUk0UFlEssq48seVyGA+9164A9uOlDnOzsl941CndXb+4xrHTL68lEcEByehdgi9M9WwOnNMgsbya4jt4raRpZRlF243D1+nvW5H4t1K32N9ktluInUwyFWxGoAG0DPPKg59vQmqaeJNTWeOXMLFI9m0pwenzHnOflX246daalU7CcaVlqzNms7qHd5lvKoU4JKnHtzSvZ3iAs1rOoU4JMZ4OM/yrXu/Fmr3MKxubddrK6ssfKspBBAJwOQO1PHi7UjDIkkUErMAqs244TDAryeQd578fTijmqW2DlpX+J/cYxsL0Y/0WY5IUYQnk9vr7Utvp99cXUdrFaymaT7ilcZHrz2962n8Z6s0IG2ETGR3klAILhtny4B4GUByOfcVWHibUvtCT4gLJGYxuVjkE5ySTkkHpzRer2QONK+7+4oQabfTyyRR2zl44mmYHjCL1bn/JqxfaBqljbNc3UEUcSnaW8+M5PPAw3J4PA5FWJfFGrSXSXO+JJFUJlEwCocuVIz0LHJHToKrya9qMhumkkDyXICu7ZJC/3Rk4x7Y47YovU8gtS7sptZXiqWa1nAAySYzwMZ/lTvsF7vVfssxLEAYUnkjIH1x2rUHizWQ4YSx8diCwPGD1J6+nSnJ4u1hYmjZoJA67XLxnLLs2YJz6fj70XqdkHLS7v7jJudPvraWWOa1lVoiwf5cgbTg8jjAPelg02/mmSGO0mLvjGVwMHocngD3rSufFOq3ENxHMYGFwG807DyT364yO3H681NceMNUklzCsUMY27YwW4Ixkk5Gc45B49qV6vZBy0b7sw5bS6jUtJbyqoxklDjnpUsOl6hKzqtnKCgJbcu0DAyeT7Vo3virVLyERTLa4BBGIumH38AnAy3t7dOKsTeM9UkiCrHbo53LIwUnehCALgngDYPf3p3q9gUaXdmE1jeLnNrNj1CEjrjr9aln0rUIYY5ZLdsSKzAAgsAvUlRyvXuBWrF4v1ZHdituxkbMp2EGQZBI64GcY4H602TxZqW+TyEighbIEal+B8u0bt2eAigc9uc0uar2Dlpd2ZUGnX0zzJHayloEMkoIxtUDPOf5VGtnds7ItrOWQ7WAjOQfQ1qr4o1NZriULbZuCC4MeQCFK569SCc5z1pYvFWrR3M9wGiJnk8x1+YLnaF6BhkYAGDmnep2Fal3Znz6VqUBAkspxlFkGEJG0ruB49jT5tG1KHIktZA4kaMoBlsgZPA7e9aC+LtYEqyf6NuUED933wgz164jUenFT2HjO/gL/AGm3juUZSAvmOgBJLbsA4zksc4zk9e1K9W2yK5aN92YDWd2sqx/Z5S7khAFJ3fT1qa30q+uLQ3UcS+Xlx80iqxKLubCk5OB7Vek8U6rI9s7GEG3zt2qVzkY5wc9AOmKgtNe1C2jkRGRvNbMhkBYuuMbTk9MEj15PPNO9S2yJtSvuyO40XUrc24mgVWuSohXzULNuGQcZzj36VOvhrWWieT7NGEQtvZp4wFwcEnLcDPc8HtQ/iLUmKEGJCkolUqpGGC7VI54wOB36ZJpT4l1VruC6eVXeAfuw2cK3HzYB68de/elerboUlR63Mxba4bZtgkYSEqhCkhiOuPWl+x3ezf8AZZtvXOw464q/b+INRgFsFaNhbb/LDAkfMDnIzj+I4IAPPWrMni7WHeSQtB5khy7hDknG3PXH3Tjp09+apupfYlKn3f3GS1hfKTus7gYG45jPA9akt9L1G4lMUVnMXAY4K4+6pY9e+ATita28Y6tDHLkQyTMytHI658sjOcDoc7j14qKbxXrEpbMkShojFgJwFKhDjJ64A5pXq9kNRo92ZDWl0qF2tpgoBJJQ4wDg/rSS21xEu6WCWNcgZZCBzWrqPifVb+3ME7QhGcu2yPG5t4fJ/ECmat4i1DVLX7NdLb7MryqEEbc4AyTjqaac+qJap9GZ1j/x/Qf9dF/nX1qepr5Ksf8Aj+g/66L/ADr61PU14+cbw+f6HvZDtU+X6nE/HL/klus/7qf+hivlOvqz45f8kt1n/dT/ANDFfKdGXfw36izf+MvT/M+sPDHxK8H2/wAP7AR6xax3dvpyJ9mOQ4kVMbcfUVl+GfF+qeFfBL2uqW0uparBfqPJB+doZV84sB1+VN35V4l8MPHuqeB9YE9sWnsJSBdWhb5XHqPRh617T4g8S+D7fVLP4pxaklwhsmghsFP72S47Ej+EqMgmueth1Tm9Lp/n2Omhi3VgnzWcfy7/ACHfGnx94R1P4aajYWOrW15d3QjWKFMlgd6nJ9MAGvmWt3xv4q1bxfrkmqatNuY/LFEp+SFOyqP696wq7sLQVGFu55uNxLxE79EdPoVpPfLb2tsqtKyEgM4UYAJOSSAOAat3Glahb3D28llNvRipCruGQcHBHB59Kq+Hrq5svs1xZsVnVCqEdRuBU498Gt0694gtTHaSeYslqwGHDFsoRjIzjggdu3Nei3NW5bHmRUHfmuZsWk6jIsrLZy/ukLuCuCFHfB+lQrZXbSMi2sxdSAwEZyCfWtuHxDr7LHbKiyAkbVMZyTt2Dv6D86ZJrmtQXU/nwKZJHJdJFdsEjaQPmzyOMZ+mKXNUvsinClbRv7jLSDUI7d40huVhlG5wFIVgvc+uM/rUkWj6lLYm9js5GgDFSw65yB069WFaieJPEFy824JMxjYtvjPA2jJx04C5/DNL/wAJJrkUcdw1rbiBmZowYTsyCpJHPY7fzocqnZDUaTWrf3GF9jut237LNnaWxsPQdTSrY3jMyrayl1IDKFO4cZ6da2zrHiKC8GryW/zSQrGrtEduwg4xg56ZqO38Qa217I1siLLctGSqRHBKYC459hyetPmn2RPJTvu/uM6fStRtZkSSzkDsquoC7sggMM4z2IOKXUY9VvLt7q9t7h5nG4s0RHAH06AVrNrXiT7Y1h5IF1IBblBH8xAUYTrjsD606XxB4ltZJYZogHXKsHiyUJXHHPpUqU9NEVy09dXb0MX+yr/7MLn7M2wyeWBkby2M/d+9074xTbbTr64uktYrWUzOMqpXGR689vet6TxLrTl7q1tY4EyIpcBiWZwSw65G45bjBGeCBUMOva7LqoeOGI3TL5e0oSWIOckk5JBHc9qanU7IThS6N/cYf2O73Mv2abKruI2HhfX6VJBpuoTXEVvHZzGSVtqAoRk/jW1HretR282oPaB/tKrFHM24hSm4EqCevJ9h6U6HX/Ei/MkaSeYrXDfu87lVmfLc8BWLN2980Oc+y+8FCn3f3GDHY3kk3lLbvuzgkjAH1J4A5HPvUkml30d79kkh2ybymQQy5AyfmGQcD0rWTxZqKRtFcW1vKQBs3KV2uAo3kZ5O1QMdPaq954n1O8uEmufKYq2SFXG4bdu3vxtJHrz3pp1b7A40bbsoDTNQMImWznMZbaCEPJxnp9OaLbS9QuGZYrSUlIzK24bQEHfJrVbxhrDMp/cAKu1QqsuASScEEEZJzx6DGBxTE8WawqMhkifdnlkyQSu3I59OOaL1eyFy0u7Ms6ffAqPsdx8xwv7s8n29adHpeoSW73CWcxjUqCdp/iztwO+cGtRfF+tq7N50Z3feG0jPJPUEEcnsRUa+KdWCGNmhkQjBDqTxsCdc5+6MfiaL1eyC1HuzLWzumYKLeTcQWAK4JA649alj0vUJIJZ1tJfLiYK5Ixgntg9enar8ninVnu0ut0ImRJE3BOSH+9nn8vSnjxdrITAkhDcfP5fzYByB19aG6nRIEqXVszIdMv5kZ47WRlWPzScdFzgH8+1Rx2V3Iu5beUjsdvXjPHrxWwni/WlIPmQEqxZMx/dy5c459T+Q4oHi7VlQRqLZUGAFVCOAu0Drnpx6+9F6vZBy0u7+4yLSxu7q6Frb28kkxYJtA6EnAz6c+tD2N6m7daTjbncdhwMda1IfFGoW99LeWsNrBNMqCQrHwWX+IemaU+LNY8tY1kiRV4AAJGNpUDBJHCnH4DOaL1L7By0rbsz5dJ1KIR77KbMib1AXJ25IyQOR071CLK8I3C0nI558s9uta7+LtZbhZIYxnOFQ9d2719STSP4s1l4xG0yYAC9DyAMDjOOntn1pJ1eyBqj0bMu70++tLlre4tZUlWQx425yw7D1/CnDTNQNubgWc3liTyydvO7BOMdegNXrjxNqk8kcjmEMkwmyqH5mBY88+sjnjH3j7Ylfxbq7qit9nIQBR8h+6oIVevQAnHf1zTvUtshWpX3ZmR6XqMkDTrZTmNSoJ2H+LOMDv0NOfSb9YfMa3IHyYXILNvGVwBz0/Lir7eK9XkMhmaGbzCSwdDznOehH94/nU9t4y1VLsT3Kw3A53grt3g7cg9sEomeP4frSbq9kUlR7sxW0++VtptJtw6gITj2PvUUVvcSqzRwyOFIDFVJwfSty68W6lNcvKscCqS2xSGOwNjIzkZzgdfSm23ii8tRK9pbwQzyTiYy8khhjOB05IyaalUtsLlpX+L8DINleA4NrODgtjyz0HepU0rUXglnFnKEiba5IwQfTB5Jq/B4p1aGOKNGhxFtZMoeHUKqv16gKo9OOlPXxdrCqwVoRuBXJVmIXGNuSScfrQ3U7IEqXdmS1jeqxVrO4BAyQYz0zj+dPl0vUI7dZ5LOZY2LAEof4cZyO3UfnWnF4v1uMqwmTKurqcEYZTkdCM/Q8UxPFGrLGqboW2hQrFDldqqoPXsFH60XqdkFqXdmSbW5BdTbygpjeNh+XPTPpT1sbxlDLbyYJxnHTnHPpzV658RalcLdqzIi3W0yCPcuCBjPB5PJznOc1ZTxfrK5O+BjhQMx/dx0wM4/H3PrQ3U7ISVK+rZl3Ol6jbTNDNZzK69Rtz2z1HtzVOuhXxfqyxCPba43BmzGfnYAgFucH7x/P0AFc9VQc/tImah9lhX1D4D/5EjQ/+wfB/wCgCvl6vqHwH/yJGh/9g+D/ANAFeXnH8OPqezkX8Sfofm9RVnS7eO81K2tZZhBHNKqNIeiAnk13HiZfhfa+GtRsdFXW5tYhuBHBPc7QHI4Zht42ex56V4VtLn0B59RXWeH9A0vUtCSSa9jt7uRyuSxLKPMRd23oVwW753Fe2TVtfCGnymNF1BokhiZp5mhILNuOFZWYFDjjOCM49RkC5xFFdpqHhfTYYbnbqHlQxSyusj2/7x0GcIP3mGYAAkYHBByc4qrrPhm1tz5sWq26o90IR8mIlBdl+8WY5AUMR2BBzT5XewrnK0V2Ov8AhfT7PTftUF7IslvbBpYXgO933yZL4ZhHkKoHUH2qWHwrpVzLGYb7ZGI1uHJIZSjEYQnIK9HGcHoOlJK7Hc4miu7HhPTZJrplnUjygsMUfSNysZBdmkGD85A7Eq3TFQweDoIdQUfanvohMiOBbHagMaOfMxIpU/OQFBySjDihILnFUV0Xibw/Bpls11FfxSgzFQiJhMZPCsWJJGBkHpkcmudpAFe7/sT/APJT9Q/7Brf+hCvCK93/AGJ/+Sn6h/2DW/8AQhQyo7nrH7VX/Ht4c/37n+UVeFV9VfFjwE3jmHTUXVBYGyaQ5MPmb94X/aGMbf1rgv8AhQM3/Q0x/wDgCf8A4uvWwuKpQpKMnqeNjsFXq15ShHTTt2PEqK9t/wCFAzf9DTH/AOAJ/wDi6P8AhQM3/Q0x/wDgCf8A4uuj67Q/m/M5P7OxP8v4r/M8Sp8H+vj/AN8fzr2r/hQM3/Q0x/8AgCf/AIulj+AUyyK3/CURnBB/48T/APF01jaH835h/Z2J/l/Ff5nD6Pq1xpf2j7OqkzJtyeCvXkfn071ur41l2SbtMtvM5aM5JAYyK5LZ6j5envXW/wDCl5v+hij/APAQ/wDxdH/Clpv+hij/APAQ/wDxdayxmDm7t/gzKGAx0FaMfxX+Zw134quLgQA2NqvkldpAJ4GeP16/T0qRvFk811byXVpG0UMpk2IxG7hsAn1+Y89enpXa/wDClpv+hij/APAQ/wDxdH/Clpv+hij/APAQ/wDxdL63g+/5jWBx/wDL+KOHbxbfMc/ZbXAXag2cLy/J9eHI59Aeop6+L7lWGLKAqCxCl2K5Pf3/AP1eldr/AMKWm/6GKP8A8BD/APF0f8KWm/6GKP8A8BD/APF0fW8H3/Bh9Rx/b8V/mcd/wml4qosOn2UW11bIUkna4fnPrtwfUVB/wlt/5KR+TACqBMgfeAQLkj+9xnPvXcf8KWm/6GKP/wABD/8AF0f8KWm/6GKP/wABD/8AF0fW8F3/AAYfUcf2/Ff5nCXvim8utjPbWwdZUk3YJyVOQMHt/Tiki8T3cdxcS/Z4H89lJD5JUAYIB6jOF5/2RXef8KWm/wChij/8BD/8XR/wpab/AKGKP/wEP/xdP65g+/4MX1DHXvy/iv8AM41/Gt88nmNZWeQXIwpHLMG/IYxjpTo/GDKqyPplu00RTySCQoC9cjuf5Diuw/4UtN/0MUf/AICH/wCLo/4UtN/0MUf/AICH/wCLqfrWC7/gyvqWYdvxR5trGrTaksKywxR+Vn7g6k4z9BwOOnX1rOr1r/hS03/QxR/+Ah/+Lo/4UtN/0MUf/gIf/i61WYYVKyl+D/yMpZZjJO7j+K/zPJaK9a/4UtN/0MUf/gIf/i6P+FLTf9DFH/4CH/4un/aOG/m/B/5E/wB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WWP8Ax/Qf9dF/nX1qepryG2+DUsVxHK3iBGCOGIFqRnB/3q9ePWvKzLEU6zj7N3tc9rKMLVw6n7RWvb9Tifjl/wAkt1n/AHU/9DFfKdfY3jrQT4m8K3uhi6FqbkKBKU37cMD0yM9PWvJv+FAzf9DTH/4An/4ulgsRTpQak+osxwlatUUoK6seJUV7b/woGb/oaY//AABP/wAXR/woGb/oaY//AABP/wAXXZ9dofzfmcH9nYn+X8V/meJUV7b/AMKBm/6GmP8A8AT/APF0f8KBm/6GmP8A8AT/APF0fXaH835h/Z2J/l/Ff5nnfhy8awNvdJGkhVCNrdCCCD9OvWujfxlqDTtOLW1WRnDMduc4ZSPp9wA+uTmuxg+Cc0UKR/8ACRxnaMZ+yH/4un/8KWm/6GKP/wABD/8AF1s8bhJWcn+DMo5fjofDH8V/mcRH4tvFaBvsdqWhKFDgjJUEZb+9nJ60r+L7xo5FWztFZxgsFOR8rDP1+Y8123/Clpv+hij/APAQ/wDxdH/Clpv+hij/APAQ/wDxdL63gu/4Mf1HH9vxX+ZxNz4suLmKRZrOEswfawJ+UshU4Hpzn8BTH8VXT2P2RrO2K+QYc85wVVSfbhRx6813P/Clpv8AoYo//AQ//F0f8KWm/wChij/8BD/8XQsXg11/Bg8Dj39n8V/mcTF4w1BY0jaCFljPydRtGMYGP50638WSCN1urGCYja0X8OGUADd6rjdx6nPau0/4UtN/0MUf/gIf/i6P+FLTf9DFH/4CH/4uj63g+/4MFgcf/L+K/wAzhrjxVeSzwzLa20bwyLIu1f7oIH48nJ6mm2nirUrePaVhmbj55FyeG3f/AFvpXd/8KWm/6GKP/wABD/8AF0f8KWm/6GKP/wABD/8AF0/rmDta/wCDF9Qx972/Ff5nEP4uvWtXh+y2od1KmUL83+rKZ+uCTmkfxVcPc207afZ5gkeQAKQGLEn8Ov6V3H/Clpv+hij/APAQ/wDxdH/Clpv+hij/APAQ/wDxdL63g+/4Mf1HH9vxX+Zwmm+J57FmZbG1lLStKfMBOCTn5f7v4dRU0PjC8h3GOxs1ZlOTt6sQ4JI7j5zx06eldr/wpab/AKGKP/wEP/xdH/Clpv8AoYo//AQ//F0PF4N7v8GCwOPX2fxR5hq17JqN/JeSLtZ8cZzjAx1qpXrX/Clpv+hij/8AAQ//ABdH/Clpv+hij/8AAQ//ABdaLMMMlZS/B/5GTyvGN3cPxX+Z5LRXrX/Clpv+hij/APAQ/wDxdH/Clpv+hij/APAQ/wDxdP8AtHDfzfg/8h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X1D4D/wCRI0P/ALB8H/oArzj/AIUtN/0MUf8A4CH/AOLr1TQbD+y9DsdN8zzfstukO/GN21QM47dK83MsVSrQioO562U4Oth5ydSNrryPzRyKMioFVmYKqlmJwABkk1o3mga9ZQzTXmh6pbRQFRM81nIixlvu7iRgZ7Z615J69irx7UfL7VXzzjvUghmNubgQyGEOIzJtO0MQSFz0yQCcexoCxJx7Uce1QMrKxVlKkdQRg0lAWLHy+1HHtVeigLFj5fapVuJVtZLVZMQSOrugxhiM4P6mqVFAWLHHtRmq9FAWLGa93/Ym/wCSn6h/2DW/9CFeAV71+xD/AMlR1D/sGP8A+hCgaWp9F/GPx3feCINLeysYLo3rShvNYjbsCdMf736V51/wvrXv+gHp/wD38b/Ctf8Aaq/49vDn+/c/yirwqvXwmHpTpKUlqeJjsXWp15RjKy0/I9e/4X1r3/QD0/8A7+N/hR/wvrXv+gHp/wD38b/CvIaVFZzhFZjjOAM8V0/VKP8AKcn1/EfzHrv/AAvrXv8AoB6f/wB/G/wp0fx415pFU6Jp/LAf6xv8K8fp8H+vj/3x/OhYSj/KL6/iP5z3L/hcus/9Aiy/77aj/hcus/8AQIsv++2rjPC1pZzR6pf3lubtNPtPOW3DFRIxkVBuI52jdk49K0fDvh638UXM80WNJj3JHEgw0ZkKnjLsCc46AE1rLDYWN7w0RnDGYyduWer6f0jov+Fy6z/0CLL/AL7aj/hcus/9Aiy/77asOz8OWFvpV/HcTPc6o2nJPHCsGVi3yBQVbOS34d6dd+CbS1ubJZtaWOK5EyneIwyyRhTs4cqCdw6sMc1PscHe3L+Zf1jHWvzfl6G1/wALl1n/AKBFl/321H/C5dZ/6BFl/wB9tWNL4T0orpVoLu9t7y4nuY5mmgxhY8c7d3BwfxzVM+F7GSzWS21SVriaze9to3t8K0Kn+Js8MeeORQqODf2fz/roDxGOX2/y8v8ANHS/8Ll1n/oEWX/fbUf8Ll1n/oEWX/fbV5hRW/1DD/yHN/aWK/n/ACPT/wDhcus/9Aiy/wC+2o/4XLrP/QIsv++2rzCij6hh/wCQf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1O1+MWryXMUbaRZbWcKcSN0J+le0nrXyVY/8f0H/XRf519anqa8nM6FOk48ite/6Ht5PiatdT9pK9rfqYHxC12bw14Pvtat4I55bZVKo5IU5YDnH1rxr/hfWvf9APT/APv43+FenfHL/klus/7qf+hivlOlgaFOpTbkr6izLE1aVVKErKx69/wvrXv+gHp//fxv8KP+F9a9/wBAPT/+/jf4V5DSgEkAAkngAd67fqlH+U8/6/iP5j13/hfWvf8AQD0//v43+FH/AAvrXv8AoB6f/wB/G/wryJgysVYEEHBBHIpKPqlH+UPr+I/mPcbf40a1LAkh0exBYZx5jVJ/wuXWf+gRZf8AfbV574F0+HVNV02wuC/lSk7wn3mAUttHucY/GtixtLHxFqot7fTxpMUKO0skT7htBGNxkYBcZxnPccVs8Lho7w6XMljcXLVT62/rQ6r/AIXLrP8A0CLL/vtqP+Fy6z/0CLL/AL7as3TvB+n6f4ghh1a+8+N7toLeNIdyzbYw+WOflHzr0zWenhCJtBh1SXUhbFpIvNSVFHlxyMQHwGLYGM8gZqFRwf8AL+fUv6xj/wCbv26HRf8AC5dZ/wCgRZf99tR/wuXWf+gRZf8AfbVh3/hjSLHSb+aS7vHmSWBbaTy12OHEnIKsQwJTr2x9aS48I6XBezwSa1PsjvRp6uLXO6c57buFGOvU+lCo4N/Z/P8ArqJ4nHL7f5ef+Ru/8Ll1n/oEWX/fbUf8Ll1n/oEWX/fbVyOseHI9P0X7Yt8bmeOUxTpEgKRMCRhju3A8d1wfWrb+FbdbRZLe+luLxIbWeS3+z8FZyoCqc/MQWHpVfV8J/L+ZLxeOX2vyOj/4XLrP/QIsv++2o/4XLrP/AECLL/vtqz/Efhaxj2XrXMFrYRwSTTtbRKz7ldV27Vcr1Yd+Oc1gT+GzHrd1pa3fmOtobm2bZgzDaHC47Hbn8qmFDCSV+X8yp4nHQdnP8jr/APhcus/9Aiy/77aj/hcus/8AQIsv++2rEXwOptr5m1EpNaxyFQyKFkeOPfIq5bccHIyBgYqzdeGLe+kEFotvaKWtAziMllDWvmORzzkgnHc0nSwd/h/Mr2+Pt8X5Gl/wuXWf+gRZf99tR/wuXWf+gRZf99tWSPDOk6imkixuZo7V7NpJbpoUQsfNKjfucAe3JJ9Kl0Xwlp9jrkcGsXXnu811FBAsO5JPKDAsxzxyOBz0odLBpP3e/foEK+Ok1aemmunU0f8Ahcus/wDQIsv++2o/4XLrP/QIsv8Avtq5r/hFLTydjax5d1DDBPdB4MRxxy7cENnkgMM8VleJ9KTSNRFvFLLNCyB45XVQHHqpViCPfNaRw2Ek7KP5mcsZjYx5nLT5Hdf8Ll1n/oEWX/fbUf8AC5dZ/wCgRZf99tXmFFafUMP/ACGX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vXvDt8+qaBp+pSRiN7q2jmZAchSyg4/WvlKvqHwH/yJGh/9g+D/wBAFeZmeHpUoRcFY9bKMVWrTkqkr6H5waTfT6ZqlrqVrtE9rMs0e5cjcpyMjvXuPxQ+PP8Awknw9m0TTheC61hB/akdwqmOEggtsOMncVXbjAUZGCea8P8AsM3+z+dH2Gb/AGfzryGrqx7SlZ3R1PhfxDodt4XOi60dQkh8/wA8RW0QUbtw++S+2QYH8SZU45KgqdO6174btJJ9m0fVI4A7NbwSRqyRMWkPmEebhjgxArgAhOtcH9hm/wBn86PsM3+z+dOwro6v4g6/4T1u3M2kaTdwai8qtLPNtAYBQDgKTjOBxkgdq4mrf2Gb/Z/Oj7DN/s/nSsNyuVKKt/YZv9n86PsM3+z+dOwroqUVb+wzf7P50fYZv9n86LBdFSirf2Gb/Z/Oj7DN/s/nRYLotaxqOm3dlaxWWiw2E6gG5lWVn81gMfKD9xe5HPzEnIGFHsv7EP8AyVHUP+wY/wD6EK8Q+wzf7P517r+xTbyQ/E+/Z8c6a/Q/7QpNDT1PV/2qv+Pbw5/v3P8AKKvCq91/aq/49vDn+/c/yirwqvewP8CP9dT5zMv95l8vyRb0bTb7WNTg03TbZ7m7nbbHGg5J/oPevpP4beDoPh3Z/wBq3MUepRzxiPULoR5Nt6sn96HsxxnjdyvSH4O+HPD/AIbuYdImaU63fWaXUlxJFtWaIgExxN6Lkbu5rn/jp8WAwm8K+FbjbGMx3l5EcZ7GNCO3qfwFcterOvP2VNadTqw1Cnhqftqj16HnHxki8MQ+PLxfCbq1lgGUR8xLNk7gh/u9PbOcVyMH+vj/AN8fzplPg/18f++P516VOPJFRvex5VWftJOVrXOu0vUL3TLsXdhcPBMAV3L3U9QR0IPoa0YfFviKGaSWPU5VeQqThVwNoIG0Y+XgkcY61W0TVF0yO6/0dJZJVVU3qCowec/hWtNrHhXzg0HhpRHubKySMxxldv8AEOwbPuRXTNJvWF/uOam2o6Tt95nL4m15dPFiupTC3ACheMgBtwGcZwDyOeKkl8W+IZZo5pNSdmj3hQUXb8+N2Vxg52gnPcZ61orrvhgxJDJ4d3Qq+8qGwSdoGM5zjOeKoWt/4fS0VJtJd5djBmzySScHO702444weualKO/J+Rbcv+fn5kLeJtdYHfqMrkzNNlgCQ7DDEEjIz6dKhi1zV4dIOkx30q2RBXy+Puk5Kg9QCe2cVqz6p4TlEm3QpIixfBRj8o3Ntxlv7pXPuPerEmveGZkWK40J3jjVxGBhWGQduSDzjj9aLq3wfkGretT8zkKK6TTtS8MRtdNfaG8peUtAqOQsaYGAfm575/CjT9Y0G2jh83RRPLEOHb13SEdDz96POc/dNX7R/wArMlSjde8jnKSunl1jw00xlHh/ezMSwdjjkH0b1x+FTQal4PmkKPobQNLIArlz5cQzwSN2SMdR7cUvay/lf4D9jH+dfj/kcnSV1s2t+GpAI5tFecRIY4iDsA+7zgHPZuvQED3qpBqXhtJrkyaCZY5HZohvIMYIG0fe6A5/Smqkv5WDpRX2l+Jz1FdZd674XuJmmfw4S5bn94QNu8cAA8YQED3NMTW/DUcrmLw8ER42T7xY/MpB6t7g+tL2kv5X+Aeyj/Ovx/yOVorpLzUvC8txbtBockESTFpUDk70xwuSfp+tF3qXhZ4bpbfQ5Y2dGEDF8mMkcE/Nzz+QPen7R/yv8A9lH+Zfj/kc3S10lvqXhVYmE+iSu2IgpDY27fv5+bncc+n4VbOveFWu0un8Pu8qyB2JOFIAGBtDY6j9aHVl/Kw9lG3xr8f8jj6UcnA5rpItV8NGXdPoIZdwJ2Egtzk/xcDr+Hp1o0nVvD1pcPNLo8rt5shjKPgqhHygc8EHv6Ue0f8AKxKnHT3l+JzdJXXy+IPDchkY6JIWdPLJO3O35PQ9flPPv2qnJqPhgzWrrokuyN2add+PMBU4HU4AODj04zSVSXWLG6Ub6TX4nOUV0dhqnh2HzDNobSM8kmBvyojOSg69QTgn0FI+o+GZMbtGkjGCWCHvx0Jbp1496bqP+V/gL2Uf5l+Jz1JXZLr/AIVGoJfHQZjMtwZckjaRvDAbc44UED68g1nzXnhm4s2t106a0lbbi4UbtmPbdznuf0FJVZdYsbpR6SRztFdDYap4ft72wuG0ZiLeIeaC27zJQwO4gnHQEfjSX+o+HZrGdINHeO5fGyTd93nJ79T64/AVXO725WL2cbfEjn6Wupi1bwmhZzoMhkEpeI54Vf4VI3fN79OalXXPCq3AuV0GQz7izFzkElyc43Y6HH4VPtZfyspUY/zr8TkKWulh1XwvvzPoBYAnAViM8Dr83ru49x6YpdF1rw/Y+UZdHkkdAwZwRlwd/BycdCnb+E03Ulb4WL2Ub251+JzFFb51Dw4btW/seXyPJIKh+d/8J6/XPr7Vfl1zwwYxDFoUiRBiyqSGwxRR1zkjcM4z0odSX8rD2UdfeX4nJUldiNe8Krf/AGwaDL5hkldySMHc+RgZwCBkf0qkt74Zmkt4v7LMA+0RmSRiceWPvD73+fakqsusWN0Y9Jo5uiuol1TwmIWWPQZDNv8Avljtxgg4G76Ec1UvL7w/I98bfSJIllVfs4358ohMHnP97nvxxVKo39lkukl9pfj/AJGHg+lFdXZa74dtreWMaPN+8YfdbA27CpByTk5Oc9qhttV8NwySyHSJSWR4wq4AwykZ5Y4PI59s0vaS/lY/ZR/mRzNFdHa6roENxdSf2S+JYvLTHRcqQxAJ4ycdz0PrWVrk2n3GpSTaXava2rY2xM2Sp71Sm27WJlBJX5rkFj/x/Qf9dF/nX1qepr5Ksf8Aj+g/66L/ADr61PU142cbw+f6HvZDtU+X6nE/HL/klus/7qf+hivlOvqz45f8kt1n/dT/ANDFfKdGXfwn6izf+MvT/MVFaR1RFLOxAVQMkn0Fe+fCf4aX2gCDxNfWaXuqwDzDprqD5cZHZugmxyB07cZzWX8FNA0LSbTSvE+tNI1zqc7Q2Eph3Q2jBtuWP99jwtdz8ZPiXaeC7BtB0Fkl1qRfmbO4W4P8bernsPxqcTXnKXsqa3HhMNThH21V7f0jzn9o+fwfe6nY6hoci/2tOpN8ka4AHbeP4ZM5BHXjntXkdSXVxPdXMlzczPNPKxeSRzlmY9STUddlGl7KCjc4MRW9tUc7WOj0mWWGG2mgkeOVMMjocFSOhBrfbxZ4ha5Fw2pPvCMmNi7SGILZXGCSQDkjPA9KyvCt5HYS211LF5qpE42+5RgD+BINdC2ueH5vJmufD6Pclg1ywYhXOQW2gEY74+tdk+l43OOF9bTt95Th8W+IopJ5E1SbfO2+RiASW27c8jg44JHWox4m14WUVmupSiGIoUAABG05XnGTjtWnDrvh1LeSMaAqNKNr7eRjZg4y2QdxP4YqsNS8N/a7iT+xCsTuTEhYtsXbgD7w78nrUK3/AD7/ACLbl/z8/MrTeJ9cmM3mX7Ms0SxOhRdu0ZIAXGBgk9PU+tNtPEmuWtxdXNvqEqSXb+ZM2Adz/wB7pweTyOavSap4XZXVdBdBsZUbeS2SFwT83YhvwNWLbXPDUNr9jbRpZbfeWYuBuI3KcZB44Uim7W+D8gXM9fafmYdxrmq3GmDTZr2R7UEHYcZOM4yepxk9T3oTW9VRy6XsiOUij3LgHbEQYx+BUflWiupeGf7UMj6JILLyCixhzu8w5+cnd24xTodV8Ox3NyzaGZIJHjaKIn7gAw4znPPOOad1/J+RNm3rP8yvJ4r8QvdR3LalJ5kasqfIu0K2Nw24wQSM4xVEatqQ1gax9skN+H8wTE5bd/ntW3c634dnfzJNB3OIlRQWIGVQLk4bpwTj8aT+1vCjg+Z4dZfkZVEbkclcAnLHkHmkrL7H5DleW9T8zPh8S67DaTWseoSiKYyGQEA58z74yRnB7imDxDrQeJ1v5FaJo2RlABBjUqhzjspIrbl1jwxAfsv9k/abXcJQsZ24YrwC2c8ZwR3Iz7VQfUvDf2/zV0Njb+Wq+UXPXcCWznrjIoXK/sfkOV1/y8/MiPizxF9o+0f2lJv8vyx8i4C53YAxgYPI9O1JB4s8Qw+f5epygzyPLISASWf7xHHGe+OtaUuu+GJLcRN4c4jY+UBIcKpbOOvJqOLWvDEbRyL4cG9QpOZCQWCtn+LuxX8AaVo2/h/kNuSelX8zMHiTXBZwWY1KcQwFTGAQCNv3QT1IHYHgVV1bU77VbhZ7+4MzqoReAAq+gA4FbGoan4Zns5Ut9FkguGQgShs/MTnON3Hpj3qVdU8IiRT/AMI/KVCAEFzywAGfvcAnJxVJpaqH5ENN6Opp8zlqK6HTdQ8NRbRe6PLOoLbsHBbLHHO7jC44x1HWrf8AbPhR4kSbQZW8tVWPDYwAxJz83Ocjn+VU6jX2WSqUX9tficnRXUza14bldC+gggKq5GQQAB0+b/e59xUdve+F5L+QtpbRQNBtQOxIVwG54PUnb+vFHtH/ACsHSjfSSOapa6G71Dww1sY7bRZlkMqt5jSdE3klQM/3SF/CrZ13wybB7UaHIu6VZAAcopAI6bskcjvR7SX8rBUo/wA6/E5OkrpINX0D7ILa40ZnRHkZCG+bDE4BORyPl59j61KNX8KhFP8AwjmZMtuy524LZGBu6gcUe0l/K/wBUov7S/E5aiugt9Q8OozGTSGYGQsASTgYHH3hx14+nNWotZ8MrCYDoDCNnjLfNlmCgcZ3cEsWyR2xxQ6j/lYKlH+ZfictSV2R8ReGVvPOh0J1UYVAQpIQN0OSQTjjPH41XTVfCZRvO0GV2KjDK207t2cn5sYxx2pe1l/KxujH+dficrRXVy6x4XmlMk2hyE4AGOOikZwG6dOPUdeaZZ33hS3trRLvSXu5BCPOaNivzktnPzdenan7V2+Fi9lG9uZHL0V0b6l4YaSyb+w5FEcztcKrnEqFflX73Y96NO1DwvHNm70aWWLzXbaG+YqT8ozu4wPbqOtP2jt8LD2Ub/Evx/yOcpa619Y8M23mW8GkLIrAq0oX7wKY4y2ep68fSpItX8K27PeW2lNGJBLF9nzudcgbWyTjA9OuRU+1l/Kx+xj/ADo42iulgvfC7Xs9xJpbLbrbgJAWOXfzh0+bg+WSM+oJxQNT8LfdbQZCCOSHIIwGxj5vUrn1welP2j/lZPsl/MjmqK6y71vwvO5k/wCEePmHqxbA6r0UN/dDY56mnprXhFCyL4fm8h3V3QtkkhW43bsgZI49qXtZfyv8CvZR/nX4nIUV0kN54Zhs7cSaabiU72cgnK8naG+bnjHTFZGs3FlcXpfT7P7JbgAKmST9Sc9auM23axEqair8yKVFFFWZhX1D4D/5EjQ/+wfB/wCgCvl6vqHwH/yJGh/9g+D/ANAFeRnH8OPqe5kX8SfofnnXWXiaHFoMkyR28ly0Sqi/uxsbA+YFTuJPPBHFcnTijgbijAeuK8U9yxqWMOjvp8S3TOty7NllbG0DpnPHPTp361btdN0XfFJJfF1K5ZDKo4wPm6e5G3rxnpXPUUBY34tHsgnmLcrPtYbx5yKqqehJ9+mPXrUGt2WmwJLLZ3Qc+eVRA4I25bt14wvPQ7uOlZId1RkVmCtjcAeDjpmm0BYKKKKBhRRRQAUUUUAFe2/sbf8AJTL3/sHP/wChCvEq9t/Y2/5KZe/9g5//AEIUnsVHc9N/aq/49vDn+/c/yirwqvon9ozw/rWvW2h/2PptxfGB5/NEK7iu4R4z+R/KvHf+Fe+Nv+hZ1L/vya9jB1IKik3/AFc8LMKU5YiTUX0/IuXvxO8Z3ekDS5NSjWAQC3DRwIsgjwBtDgZGQOfWuMrp/wDhXvjb/oWdS/78mj/hXvjb/oWdS/78mt4yox+FpHLOFeduZN/ecxT4P9fH/vj+ddJ/wr3xt/0LOpf9+TT4fh/41EyE+GdSADAn9yfWrVWn/MiHQq/yv7i7pFxaQx3Kz/JK4Xy5DCJNoB+YYJHUY59sd66Dd4FhWG4jt7uVd+GRySxxjnG7G0g981n/APCE+LP+hfv/APv0aP8AhCfFn/Qv3/8A36NbylSk/j/ExhCtFfw7/Jl1m8HXpdoopbe4Idz5hIiUBRgAbsk5z9ah1q88K3EjT2dtdJL+72grheNm7jOMH5/fOKg/4QnxZ/0L9/8A9+jR/wAIT4s/6F+//wC/RqU6Sa9/8SmqzTXs9/IsT6h4VvJJJrrTpkcSMI1iyoZN2V3YbrgsD9F5pyXPgkWghazvm5Z8jhtxXABOegP/ANeqv/CE+LP+hfv/APv0aP8AhCfFn/Qv3/8A36NF6W3P+IrV/wDn3/5KXbG68DRTRXD2V7vjn3bDlkZA4wCC3J2g+2TzWJrX9imO2bSWuVcRKs6Srwz87mBycDpxV7/hCfFn/Qv3/wD36NH/AAhPiz/oX7//AL9GqjKlF35/xFKFaSt7P8DnqK6H/hCfFn/Qv3//AH6NH/CE+LP+hfv/APv0a09vS/mX3mX1et/I/uZz1FdD/wAIT4s/6F+//wC/Ro/4QnxZ/wBC/f8A/fo0e3pfzL7w+r1v5H9zOeorof8AhCfFn/Qv3/8A36NH/CE+LP8AoX7/AP79Gj29L+ZfeH1et/I/uZz1FdD/AMIT4s/6F+//AO/Ro/4QnxZ/0L9//wB+jR7el/MvvD6vW/kf3M56iuh/4QnxZ/0L9/8A9+jR/wAIT4s/6F+//wC/Ro9vS/mX3h9XrfyP7mc9RXQ/8IT4s/6F+/8A+/Ro/wCEJ8Wf9C/f/wDfo0e3pfzL7w+r1v5H9zOeorof+EJ8Wf8AQv3/AP36NH/CE+LP+hfv/wDv0aPb0v5l94fV638j+5nPUV0P/CE+LP8AoX7/AP79Gj/hCfFn/Qv3/wD36NHt6X8y+8Pq9b+R/cznqK6H/hCfFn/Qv3//AH6NH/CE+LP+hfv/APv0aPb0v5l94fV638j+5nPUV0P/AAhPiz/oX7//AL9Gj/hCfFn/AEL9/wD9+jR7el/MvvD6vW/kf3M56iuh/wCEJ8Wf9C/f/wDfo0f8IT4s/wChfv8A/v0aPb0v5l94fV638j+5nPUV0P8AwhPiz/oX7/8A79Gj/hCfFn/Qv3//AH6NHt6X8y+8Pq9b+R/cznqK6H/hCfFn/Qv3/wD36NH/AAhPiz/oX7//AL9Gj29L+ZfeH1et/I/uZz1FdD/whPiz/oX7/wD79Gj/AIQnxZ/0L9//AN+jR7el/MvvD6vW/kf3M56iuh/4QnxZ/wBC/f8A/fo0f8IT4s/6F+//AO/Ro9vS/mX3h9XrfyP7mc9RXQ/8IT4s/wChfv8A/v0aP+EJ8Wf9C/f/APfo0e3pfzL7w+r1v5H9zOeorof+EJ8Wf9C/f/8Afo0f8IT4s/6F+/8A+/Ro9vS/mX3h9XrfyP7mYtj/AMf0H/XRf519anqa+arHwT4rF7AW0G+UCRckxkAc19Knqa8bNpxm4crvv+h7+SU5wU+ZW2/U4n45f8kt1n/dT/0MV8p19bfF3T73Vfh3qljp1tJc3UipsijGWbDgnFfOH/CvfG3/AELOpf8Afk0svnGNN3fUWaU5yqpxV9CfQPiR4s0PQ4tF02+gjsoiWjR7ZHKknOQSOuTXK3VxPdXMlzczPNPKxeSRzlmY9STXR/8ACvfG3/Qs6l/35NH/AAr3xt/0LOpf9+TXYpUU201qefKFeSUWnZepzFFdP/wr3xt/0LOpf9+TR/wr3xt/0LOpf9+TV+1h/MifYVf5X9xJ4Yeyje3bUY2ktvLYMqjJyVOP1xW/5vhA4YWl0p+bKlmIHy/Lg7s9ck/pVez8D+LktY1bw/fgheR5RqX/AIQnxZ/0L9//AN+jW7qUnb3/AMTnVOtG/wC7v8ixHP4JWUkWd9tUELvJbccDBI3Y67hjp0qaHUPB0MBRdPnZtj4JByWKgckseAc1R/4QnxZ/0L9//wB+jR/whPiz/oX7/wD79GpvSf2/xLSrr/l3/wCSkzz+DgXaGzulysigPltvBCEfN16E5z7Uy/fwd58P2OG+EQmBl3k5Me3oPm9fxpn/AAhPiz/oX7//AL9Gj/hCfFn/AEL9/wD9+jTUqX/Pz8RONZq3s/wLVvceDIUST7PdtP5TK4Kkx7irAEAtnjK9aU3PgmJZfJsrxy6bVMhJ25UZI+b+8D+ftVT/AIQnxZ/0L9//AN+jR/whPiz/AKF+/wD+/RovS/n/ABC1b/n3+Bajn8EeSA1neh2DbgCSB8w24O7I+XOap2beFfIjW6jvfMz87IDz8w7bv7ucf1p3/CE+LP8AoX7/AP79Gj/hCfFn/Qv3/wD36NHNS/5+fiDjW/59/gJplx4YhW3a7s5pnBHm5Lc/Pzxuwfl6DH1q7cal4Re3Crp1zuM3mMm4hOmAOuTgf1qn/wAIT4s/6F+//wC/Ro/4QnxZ/wBC/f8A/fo0OVJu/P8AiJQrL/l3+AahJ4Ta2ufslvdpOR+5LZwDu7jdjp+HtUuq3PhGXT/Ls7S7S5RQkbZwuPMYknk5O0gfyqL/AIQnxZ/0L9//AN+jR/whPiz/AKF+/wD+/Ro5qWnv/iHJW1/d/gXZ7rwNIEH2K+BQBQVJA2hmPPzZJIIyc9qjafwOrqF0+/kXADF5GB6jnAb0z+lVv+EJ8Wf9C/f/APfo0f8ACE+LP+hfv/8Av0aSdL/n5+I7Vv8An3/5KXQ3gi1lUyQ3c7LErAIxKs5UHk7v72QR7+3NZrjwiNStpo7O68lQ7TKxJDPnKgDP3R9aj/4QnxZ/0L9//wB+jR/whPiz/oX7/wD79Gnel/z8/EOWtf8Ah/gOvJvCT32+C1vlgMTsctyZd2VGM8Ljj2qS8uPB0jzNb2V1GTu8vJbacleoDcYG7GPbNQ/8IT4s/wChfv8A/v0aP+EJ8Wf9C/f/APfo0c1L+f8AEXLW/wCff4FtZvBPlCGSLUDGpdgyph8lvl53dlx+Oalnm8IW9sbGWGSRllDh4QSpU9i27J49COaz/wDhCfFn/Qv3/wD36NH/AAhPiz/oX7//AL9Gl+6/5+fiUlW/59/gOsZfB6WiC6tL+Wfedx3kDbv46Efw/rUtzdeD5kkb7BdrKYQEKMVAcKgGRnHUOfyqD/hCfFn/AEL9/wD9+jR/whPiz/oX7/8A79Gm3Svfn/ESjWSt7P8A8lG3DeFf7HVYY73+0PJUMzZ2+Zu5I59P5Vdx4Jliu2ihvItiZj3uSx+ZFGBnB6uSPbrVT/hCfFn/AEL9/wD9+jR/whPiz/oX7/8A79Ghypv/AJefiJQrL/l3+BdJ8EeRBK8N2UDFHCErIQCxzjdjkFeTnpWLrraI3k/2PFPH18wSkn6c5q7/AMIT4s/6F+//AO/Ro/4QnxZ/0L9//wB+jTjKlF35/wAQlCtJW9n+Bz1FdD/whPiz/oX7/wD79Gj/AIQnxZ/0L9//AN+jWnt6X8y+8y+r1v5H9zOeorof+EJ8Wf8AQv3/AP36NH/CE+LP+hfv/wDv0aPb0v5l94fV638j+5nPUV0P/CE+LP8AoX7/AP79Gj/hCfFn/Qv3/wD36NHt6X8y+8Pq9b+R/cznqK6H/hCfFn/Qv3//AH6NH/CE+LP+hfv/APv0aPb0v5l94fV638j+5nPUV0P/AAhPiz/oX7//AL9Gj/hCfFn/AEL9/wD9+jR7el/MvvD6vW/kf3M56iuh/wCEJ8Wf9C/f/wDfo0f8IT4s/wChfv8A/v0aPb0v5l94fV638j+5nPUV0P8AwhPiz/oX7/8A79Gj/hCfFn/Qv3//AH6NHt6X8y+8Pq9b+R/cznq+ofAf/IkaH/2D4P8A0AV8/wD/AAhPiz/oX7//AL9GvobwfbzWfhPSLS5jMc8NlFHIh6qwQAivKzWpCUI8rvqe1klKcKknKLWh+dtdVeeILM6FJbW+77TJEsbE7j8oA7H5R0PI9q4b7RL/AHv0o+0S/wB79K8fmPa5Tp9JvNMgtFhuYFdyWcu8e4BiCoXjkjBDfUVOt7oJkVns2wy7ZML6DqPrnn/dHrXI/aJf736UfaJf736UcwuQ7CW80CQu8kKmQsNuIWCqAuOmeR7daZe32jyXkU8NsF/euznYc8g4OOhAOCB7YrkvtEv979KPtEv979KOYOQ6yK80hY3My+dMysrSLFtJJBGcdAMYGMZzzUsl9oOwxpZxrHlhxG27B75J7enrXHfaJf736UfaJf736Ucwch0Wqy6VJaRrYxFJRIxJKkHZ2BOef/r1mVQ+0S/3v0o+0S/3v0pXHyl+iqH2iX+9+lH2iX+9+lO4WL9e2/sbf8lMvf8AsHP/AOhCvA/tEv8Ae/SvdP2K5Hk+J1/uOcaa/wD6EKTehUVqfUXjLxhoXhGO1k1ueaIXRYReXEXJ24z06feFc3/wubwH/wA/t9/4CNXLftVf8e3hz/fuf5RV4VXo4bB06lNSlc8zGZhVo1nCNrI+nv8Ahc3gP/n9vv8AwEaj/hc3gP8A5/b7/wABGr5horf+zqXmc39rV+yPp7/hc3gP/n9vv/ARqVfjL4DZgovL7JOB/ojV8wU+D/Xx/wC+P50LLqXmL+1q/ZH1P/wtXwb/AM/V5/4Cmj/havg3/n6vP/AU14VpOmtqEeoOswj+x2puSCud4Dqu32+/+lW7vwr4htZYYp9LlWSabyY1V1Yl8Z2kAnBxzzjI56Vq8twydnJ/f/wDJZti2uZRVvR/5ntX/C1fBv8Az9Xn/gKaP+Fq+Df+fq8/8BTXkGo+E7qwslknaQzm188xxBJFB8zYBuDYI9xn0qofCuvLdratYqszJv2tcRjAzj5iWwpyQMHB56Ull+Ff2n96KeaY1acq+5/5ntX/AAtXwb/z9Xn/AICmj/havg3/AJ+rz/wFNeOaF4S1XUppfNge1ghMqSSOVBDoCWUKSC2O+M471UHhzXPsltdf2dJ5VyyLEdy5Jc4XIzlQexIANP8As7C3tzfihf2rjLX5V9zPbv8Ahavg3/n6vP8AwFNH/C1fBv8Az9Xn/gKa8VbwtrymdTp53QZEgE0ZOQMlQN3zMByVGSO4qpqOkalp0UEl5bGJbgAx/OrE5AIyASVOCDg4PNCy3CvaX4oTzbGJXcV9zPdf+Fq+Df8An6vP/AU0f8LV8G/8/V5/4CmvH5fB2rw6THdTW7Lcy3QgitgVZiCm7Jwflx6Nj1qnZ+H7x/ENro15i0kuGGJOJF2n+IFThh9DSWXYV3tJ/f8A8Ap5pjVb3Vr5f8E9s/4Wr4N/5+rz/wABTR/wtXwb/wA/V5/4CmvGrnwzNIlpPo1wNTtrreFk2eSY2QAsHDHC4BBznGKqz+Hdaht7i4msWSK3bbIWkQc8fdGcv1HK5HNNZdhX9p/f/wAATzXGL7K+7/gnt/8AwtXwb/z9Xn/gKaP+Fq+Df+fq8/8AAU14qPCviAzQwjTWMkoYqokQ42jcwbn5SBzhsH2pbzwp4gs4hLcaa6IXRARIjZL/AHSME/Kc8N0PrR/Z2F/m/FB/auNtfk/BntP/AAtXwb/z9Xn/AICmj/havg3/AJ+rz/wFNeK3HhXX7e6itptOZZJd2396hUbfvbmBwuO+4jFOt/CXiKd5Uh0x2MT+W371AC20MACW+bIIIxnPbNH9nYS1+b8UP+1cbe3J+DPaP+Fq+Df+fq8/8BTR/wALV8G/8/V5/wCAprxm+8L6lDo9pqsETXFtNbCeRhgGMmRkxtzuI4HIGPmFUtW0PVtJjik1CzeBJThSWVucZ2nBO1sdjg+1Cy7CvaT+9CebYxK7ivuf+Z7n/wALV8G/8/V5/wCApo/4Wr4N/wCfq8/8BTXz3RV/2TQ7v+vkZ/23iey+7/gn0J/wtXwb/wA/V5/4Cmj/AIWr4N/5+rz/AMBTXz3RR/ZNDu/6+Qf23iey+7/gn0J/wtXwb/z9Xn/gKaP+Fq+Df+fq8/8AAU1890Uf2TQ7v+vkH9t4nsvu/wCCfQn/AAtXwb/z9Xn/AICmj/havg3/AJ+rz/wFNfPdFH9k0O7/AK+Qf23iey+7/gn0J/wtXwb/AM/V5/4Cmj/havg3/n6vP/AU1890Uf2TQ7v+vkH9t4nsvu/4J9Cf8LV8G/8AP1ef+Apo/wCFq+Df+fq8/wDAU1890Uf2TQ7v+vkH9t4nsvu/4J9Cf8LV8G/8/V5/4Cmj/havg3/n6vP/AAFNfPdFH9k0O7/r5B/beJ7L7v8Agn0J/wALV8G/8/V5/wCApo/4Wr4N/wCfq8/8BTXz3RR/ZNDu/wCvkH9t4nsvu/4J9Cf8LV8G/wDP1ef+Apo/4Wr4N/5+rz/wFNfPdFH9k0O7/r5B/beJ7L7v+CfQn/C1fBv/AD9Xn/gKaP8Ahavg3/n6vP8AwFNfPdFH9k0O7/r5B/beJ7L7v+CfQn/C1fBv/P1ef+Apo/4Wr4N/5+rz/wABTXz3RR/ZNDu/6+Qf23iey+7/AIJ9Cf8AC1fBv/P1ef8AgKaP+Fq+Df8An6vP/AU1890Uf2TQ7v8Ar5B/beJ7L7v+CfQ0PxR8HzTJEt3dBnYKM2xAya7avkqx/wCP6D/rov8AOvrU9TXm5hhIYdx5Otz18rxtTFKXPbS2xn+IdYsdB0e41bUpHjtbcAyMq7jycDA/GuL/AOFzeA/+f2+/8BGq98cv+SW6z/up/wChivlOjCYWFaDlIWPx1ShUUY22Pp7/AIXN4D/5/b7/AMBGo/4XN4D/AOf2+/8AARq+YaK6v7OpeZxf2tX7I+nv+FzeA/8An9vv/ARqP+FzeA/+f2+/8BGr5hoo/s6l5h/a1fsj6oj+LHguSNXW7vMEZH+itTv+Fq+Df+fq8/8AAU14B4XsZNUubDTo5I4nuGWMO5+UZrXu/Dsx1VtP0uZr2RELSiaP7M0RBwQwc4HOMc85H0rV5bhlo2/6+Rks2xbV0l/XzPaP+Fq+Df8An6vP/AU0f8LV8G/8/V5/4CmvFrTQrnE0d5Z3QuG82K2jQqMyx43hiTwFBz71JD4V1M6DNqs0LxKPK8iPgvL5hIHyg7h04yOaTy7Cr7T+9DWa4x7RX3P/ADPZf+Fq+Df+fq8/8BTR/wALV8G/8/V5/wCAprxRPDmox6taWN9GLYXBP70Osiqq/fOVJHygEkZyKuQeD725g0mS2uYWk1F9vluQnk5yU3En+IKSPpQ8vwq+0/v/AOACzTGP7K+7/gnr/wDwtXwb/wA/V5/4Cmj/AIWr4N/5+rz/AMBTXit/4dvrWxe42GQwtIJyjIyKqsFyrBju5IzxxTm8M6ptt4Y7WZryaSRDEdgVdiqxO7dxgMCc4A9euGsuwv8AM/v/AOADzXGLTlX3P/M9o/4Wr4N/5+rz/wABTR/wtXwb/wA/V5/4CmvH9Q8H6tDqEdjaxC5lNrHPIPMRQpfPyglsMeOME57VDpfhbUrvTrrUZomt7WC3klV2K5cqQMBSd2Mk84xxS/s/CWvzP7/+AP8AtPG83Lyr7n/mezf8LV8G/wDP1ef+Apo/4Wr4N/5+rz/wFNeGajouqafbxT3lo0UcpCqd6khsZ2sAcqcc4bBq7qXh1LORbGPUVudX3Ir2McDcM38IfoWGRkYH1NP+zcN3f9fIn+1sXr7q+7/gns3/AAtXwb/z9Xn/AICmj/havg3/AJ+rz/wFNeMDwxqELXiahGbVoLNrpMFZFkAZVwGUkdT68YqSy8G69c3CwtbRQFopJAZbiNQNi7ip+b5Wxjg4POTxk0v7Pwn834of9qY29uVfc/8AM9j/AOFq+Df+fq8/8BTR/wALV8G/8/V5/wCAprxK80C+hgt5ooZZUlCBj8uA7MygAhjkEqcNx/LLLvQNXtLF724sykEb7HYSISpyRyoOQMgjOMe9P+zcN/M/vQnm2MX2V9zPcP8Ahavg3/n6vP8AwFNH/C1fBv8Az9Xn/gKa+e6Kv+yaHd/18jP+28T2X3f8E+hP+Fq+Df8An6vP/AU0f8LV8G/8/V5/4Cmvnuij+yaHd/18g/tvE9l93/BPoT/havg3/n6vP/AU0f8AC1fBv/P1ef8AgKa+e6KP7Jod3/XyD+28T2X3f8E+hP8Ahavg3/n6vP8AwFNH/C1fBv8Az9Xn/gKa+e6KP7Jod3/XyD+28T2X3f8ABPoT/havg3/n6vP/AAFNH/C1fBv/AD9Xn/gKa+e6KP7Jod3/AF8g/tvE9l93/BPoT/havg3/AJ+rz/wFNH/C1fBv/P1ef+Apr57oo/smh3f9fIP7bxPZfd/wT6E/4Wr4N/5+rz/wFNH/AAtXwb/z9Xn/AICmvnuij+yaHd/18g/tvE9l93/BPoT/AIWr4N/5+rz/AMBTR/wtXwb/AM/V5/4Cmvnuij+yaHd/18g/tvE9l93/AAT6E/4Wr4N/5+rz/wABTR/wtXwb/wA/V5/4Cmvnuij+yaHd/wBfIP7bxPZfd/wT6E/4Wr4N/wCfq8/8BTR/wtXwb/z9Xn/gKa+e6KP7Jod3/XyD+28T2X3f8E+hP+Fq+Df+fq8/8BTR/wALV8G/8/V5/wCApr57oo/smh3f9fIP7bxPZfd/wT6E/wCFq+Df+fq8/wDAU0f8LV8G/wDP1ef+Apr57oo/smh3f9fIP7bxPZfd/wAE+hP+Fq+Df+fq8/8AAU0f8LV8G/8AP1ef+Apr57oo/smh3f8AXyD+28T2X3f8E+hP+Fq+Df8An6vP/AVq7DTruC/sLe+tWLQXEayxsRjKsMjj6V8l19Q+A/8AkSND/wCwfB/6AK4Mfg6eHinC+p6eWY+ripyjO2h+dehQx3Gs2kEyho5JQrAnAIrq5dA0DRNImmvbg61qMsGxLW2V1S1kIzvMnRwB2Gec+lcRS+ZJ/fb8682+h6R0ejaDp+oaRBcTagbWdpDGRtDAksAvGRgep5+lah8Jab/ZVoi3yi5lZi0rJy6nydvlrvwR8zgE4zz0xmuGxRgegouKx3GleC7V5rCa8vZljlmHmWzQqJWTcM4w/TGc8gr71Vk8K6eEM760kMRXcuYwV5eNRg7uVHmct1GxuDXIbV/uj8qXA9KAszqNX8LQ2Vv50eoSsPtCxHzrfygoOOSS3J5PC54GcirHiPwvY2WnTXFveuJLW3UvGYcs75OWbDHYDxjqPpXHgAdhRgegoGdxceE9MluBDHdvZsN7KD+9aaMeXtkCjBxlnzjshwKgPg22AJbV2XhCAbbkBs5LDdlRxgZ698DmuO2j0FG0eg/KnddhWfc7S08F2N2S1trM0iL9/Fsu5QcfNjf0GeTnjHeox4QsAsRfXR+8CBWW3yjMxAGGLDK88nqMHjpXIo7orqjMocbWAONw9D603A9BSGdrc+FNLuJTLZ6p5MWwBoygby2CRlmJ3/6vL8t1GDxXoX7E3/JTtQ/7Bjf+hCvCMD0Fe7/sT/8AJT9Q/wCwa3/oQpMcdz1j9qr/AI9vDn+/c/yirwqvdf2qv+Pbw5/v3P8AKKvCq97BfwI/11Pncy/3mXy/JBTkR3OERnPoozTooJ5Y2kjgldE++yoSF+pHSvob4MeBrvwb4+mt9QurW8N5oxnQxocKPMUYOa0r140Y3e5hh8PKvOy2/wAzgvHfhnRNO+DXhTXrOxWLUb2bbczB2JkG1z0JwOQOg7V5rB/r4/8AfH869k+Kn/JAvBf/AF9f+yS143B/r4/98fzow0m+a/d/mXjYKE0l2X5HaaPqX9nR6ink+Z9stGts7sbMujbvf7mMe9bw8aY1S6vDp2Vub8XTx+d0Xy3jKA464fOe2OlY2gwaTJFey6rJIojjXygjYJYnH41oy+GrCKVY312DlmGQvYFRnr0O7I9ga66ipOT5kcNN1VFcr/L0Jf8AhLoLaKGHTdMeGOCBIovOuPMOVlEgZiFGeRjHFSWPizS7HVLnULXRLmKe5BZn+2qXRi247GMZ2g9D396iXwzprQqiaxC0xcfMGGNu0HGCeuT+hqla+H4Z7Jbg6nAgKsxyR8uCRzznjAz9RiotRa/4c05q6/pdDVPjS1lu5Ly40eR7gTXUkBS62qizkkhhtO4gk4ORUcPjGGF47pNLb7axthcyG5ykiwkEBV2/KTgZOT9Kgk8KwYkMOtWkgBdUywG8q7Lgc99uR7EVYm8L6ZJGi22rQo6K3mu8qlSQDjA684/UUrUP6uO+Ien+RFp/jGa10u5sdt/EHuJbiN7S9MOC4GQ42neBgeneqmteIYb6z0+KKxdZ7R1bz55hK5CgAICFB28dCWx0BqvJo9uLe8mTUoWFvKYwOm/lBkfXcSP9w+1aH/CLWjeYY9ctmCl/mOAp2uV9fbP0Iq7UYvm/zIcq87xv+RfTx1b290bqx0iWGWW8a7uC15nczIUYIQoKdSQecVlP4k3eKrPWnW/uY7YriO7vPNkIGeN+0Y6ntV6Pwrp5tvIbVIftu4fMJV2Abmz39APzqKbwvYx2qAazbGbc5Zw42bAI8HGc8Fmz/u8VEfYJ6L8zSTxLWr8+m5JpvjKLSxDa6Zp9zbWCRyq6reYnZ5AAXEgUBSNox8uOvrTR4wj8i8Wa0vbySZt0RvbwTKhGMMQUyWGOqlahsvDllcaZbzNqsEU0uGJZhgKcds54zz9OKii8O2puZbebVreLYEIbIOdxAxx6ZyfpT5aF3pr8yFKvZa6fLt/kX9U8byXtzJOYtQPmwTxvDNfmSJGljKZRSo2gZJxk+maisvFCSXkMc1uIo2hs7dnMmQggdSW6d9vTtQ3hjT/7PiZdWgNyzHIDj94uxmG0Z45XHPrRH4Vso1k+0axalvIDDbIMI53YzzyPl7eoqbUEtvzKbxDd2/yL0njS107VLmPSbGdLN7i5eV1vP3shkP3kcKNnQY4PvmqK+MWW7t52t7u48jU474Nc3fmSMEVVCFto/u9ccelQjwzabxH/AG1Bv2hmUAErk4wecZHtS2fhuyZ76O41a3DROIomVxjdvjGT6ghnxjuppqFBf0wlLEP+kNh8VPC0bR2Y3R6ebNcyZGfNaTf0/wBrGPbrUfiHxBb6jZS21np72gubs3lyXuPN3SEY+X5RtXrxyfepNO8PWM8V352qRI6S+TFkgYO9BkjPOQzY7fKead/wi9sEV21m3VWAPbK/NjJGeBVfuU7/AOZP79q3f09DmKK6lPCtvJbzXEetW/kxbQ7sMBSyuwzz/sY+p9qWLw3paNN9p1qLCI+FGA2QF29+eW6egNa+3gY/V6nb8UcrRXQnw7bi8gg/ti2Il34YY529xz398dKrwaLDLBaynU4EM8wiKnqvLDP4bR/32Pen7WJPsZ3tYxqK60eGrD+zV338CXTKzKPOBJwyjaRnGcEgc9c1Gnhm0EEgfVIDMWXysOOVzg8Z6/4Gl7eBToTOWorpLHw/ZT6c8ranCZzMEjCsMYHmbhg9ztQ56YYU2DQdPnsg41i3jlWSRCSch9uSGHoCF/UU/bRD2EznaK62/wDC9irRLaapCW2L5imRSQ27BJ5wB3/GhvCtiltKDrFvJP5yqhRxgrlwwxnqMK3pip+sQH9WqdjkqK6Sx0TTmvLu1kvYphHCjJcCTZGGYAn3OM4+tWbTw3pTPKr6tDKyOu3DhQQCdw98gAA+9N14ISw82clRXWX3hvTmYNZ6nEoKA7WcE5xHu79AWb3+U1VGk6Xb/aobq9SSYGNYSHwFLZznGemB7c0RrRa0B0Jp2OdorrYPCun/AGr59btXt0cB8OFJ+YAgfgevtRpWi6PPZwvO7eY5x/rgo+9ICT7DavSk68LXGsPO9jkqK6XUNK0giGKynVMvAklw0hKhniLMPwPpUsnhFIrho5tWt48YGDjcTxxjPXBz6U/bwW4vYTbsjlaK6Gz8Owz2EV22p26bixaNmAYKoJz174A+rVeuvCdgs87Ra3apCGkCK7jIAJ2jIPJIAP4ih14J2BYeo1exyFFdfN4UsHkVYdYtogFXzPMkBIYttPQ/jxUN54d0/wDsyG4g1G3R/KZ3BlDFsLnOP4R0XHXJpKvBjeGqI5aitDVdPjsobaRLyK4M6biqdV4U/wAyR9VNZ9appq6MZRcXZk9j/wAf0H/XRf519anqa+SrH/j+g/66L/OvrU9TXiZxvD5/ofQ5DtU+X6nE/HL/AJJbrP8Aup/6GK+U6+rPjl/yS3Wf91P/AEMV8qxNslR9udrA49aMt/hv1Fm/8Zen+Z9L+B7Pwvb/AAst/D+r6Mlvqd1CVkt7i1IlmlcnY4OMkcjBHT8Kxl/Z8htbOC6bXHuriFkknt/IwkqggsgOcjIyAf5V23g7xnJ8R9GuF0bT308WxQSTXJyFfqAgHXpXTzXHia4ge0TTLe2mZSv2s3AaNT/eC/ePsDXBOtWpzdnZt6npQw9CrCN1zJKydjyv44L4Z1f4dp/wjmkrcXFmUkWS1tdv2WEfe3kDgY7Hvz2r52r6e+LfjgeEfDc/hXUdJklmvrCSG2ngb90VKlMnPII7ivmGvQwF+R9r6HlZnb2i721Om0KSCEWslzbm4hUfPGHKFh7MOhrtoPHFvDPCy6ZdOLe2MMM8l4r3K5fdnzDHgDHy4C5AJwa5LwhBZ3F1axag+y28t2c7sdEYjn6gVvPoGlTNHPbawkVtcOPKWQZZAxA+bnqMnP0r06ipuymvzPKpOqrum/yLg8aWrXEt1caO8k/2m5ngIusKnngAgjb82McHI+lRr4yhjT7RDpTLqDtbNLK1zmNjCeMJtyM9/mNRQeHNMa3d21iGRmXEYDBSG2buR6DIH1zVePw5BJc3EK6pEfJcr2BPy5HU9zwKzUaHb8zTmxC1/wAi7qXimLUPtd08mpCX7O8VvHdXhuNplYByp2jaNgYdzyKdF46nF0xk0+J7RHha1gG1TD5WAuXC5b5QRz61UbwzaYk8vXLSQxozMRwvAB7n3/MYqzB4XsGtPJk1KFb7eRkTLsVdyjJ59Cxo5aCWxSeJk20/yIrXxVa213b+XpTvYxyTmW3luAxlSU5Klgo6EA5x2otfF7BZY72xa4S4e6Nxtm2MyzhAQpwdpBQHODnpiqyeHbd9UNiur23ywea0uRtzz8vXk8frTo/Dtp9quLebV7aPymjAfIO4OB6emefpVONH+rk8+Ivv+X9dDW0/x3a2N8LmDRpU8uGGGIrdDzAseeC5To2ecbenWqT+LLWS1mMmlSfbXtZLVZhc4RUZ9wJTbyR06jPpTLvw7pZbfb6vDHEsKE7mDFn2AsB75J49BTR4Ys3DGLXrQ7UZm3YGMLn159KlRob2/MfNiNr/AJDfFviqbX44932+NvMErxyXpkgDYx8iFRt79z1xUjeKLH+1otbXRmGqb0eaQ3X7pyBhiE25BYe5xmpZPCtnFF9nmv4orjcWWV3ADrjKqF9WHIJ7GoLXw3ZjWEtrjVIGg8vzGIYKSM49ePX1wKa9jay/UUvrHNdvt2Hr4qtreIWtjpkkVqltLFGslyJHDu6vuLbQCAVHGOnerd746N5qcd3cW+oyxMJhPbSaiWj/AHkZQ+WCnyYDHGd3pWbH4ZjkmuVXUovLt4UkaQgbfmBxzn2+vNT2fhnT5LlPM1q3aHzdrAMFZwHIbbk8YA3c9mGKTjQ6r8xqWJ6P8uguneLksp4imneZBFZ/Z0jebJ3LIzo+cdQWHbnHbNLP4wWTwjLoa2Do80aLLIJgEZw24ybQmSx7ksabB4UjkYSrqEE0Yw5RXAIjwp3Mc8DLFfXIpupeH7C11RFivoZoHlZVjSTcThCQue5zgfjxTtQk/PfqF8Qlvpt06nL0V1cvhnT4bYebrFv5pwzFXBWNScDI6noT9KWHwvYFCG1i2eTZt+WQAJJkjnPUccY69a19vA51h5vocnRXWt4VsUhdDrVu0wc4ZWBBAAyAM9ef04qovhuE38tsdUt8J5fzZHRgfmPPbAyOvzCmq8H1B4eouhztFdfF4Z0v/R2k1aIqAPPVXGdxycdeMcKevPtUH/CL2ryOI9atFAD/AClxkFR0PPuKXt4B9XqWOXorpbnw9axXFpa/boi0jSkyBhhlVEZR1wCSSvXr9KmuvD2lWmrqJdTiksXaYjZICwVThBn3yPyNP20A+rzOUorrbrwvpqzOY9ahSFSACSGz78HuentSweFbVbaRrnULcLJGjQTtJtTnOSB1YAgg+4pfWIWH9WqXscjRXS22k6LHDcw319/pHnRxQujcJuQsSwHBwQAeaP8AhHdPa2WVdct1Z49wVvXDHB9Pu/qKftoi9hM5qiusuvDNgJRHHq1qjkKoTzAecxAkn38wnH+yaqSaJaxWU0jXcMrQXoi+SUBpEyAcD8c59jQq0GDoTW5z1Fdg3hexN0Jor608kyAC3a4G7GcYLdiByarXHh2xj0sTrqkJnCPIyqQdyhUIwM9iWB7+1JV4Mbw1RHMUUUVsYBRRRQAUUUUAFFFFABRRRQAV9Q+A/wDkSND/AOwfB/6AK+Xq+ofAf/IkaH/2D4P/AEAV5Gcfw4+p7mRfxJ+h+cCI0jhI1Z2Y4CqMkmhUds7VZsDJwM4FWtEnittXtLidisUcoZyBnA+ldlda7oVjo8tj4Zk0+wllh8m4vHSeSe4jx8ynMe1cnuO2K8K2h9AcDSkHj3rpNI8QW1tokGj3EMklszSG5HUEFlZSozjdlQMkHAJ4PSrV/rHhORXjg0i4MfzLEJGJMakzHC/Nxy8X/fJ/EsFzkcHG7BxnGaCCDggg+9dVfax4bkaK3ttMnisVuzM0TNuyPLKjPTkHbx3A60a5rXh68jEsOmSveCRCZHO1WVccBRnAIGMZosK5ylKQRjIIyMiusXV/D093fXGrrqGpmQEWwdQpiGWKjO7oMrwMDr+M1xrXhS4yZ9OnlMdukNuPLCqu1iegbOMHHX86BtnGUV19xrXhiRoE/suSSGJ1VVaMArHvkZujDJO5PyPSuc1eWzmv2ksYTFBsQbSMZYIAxxk4BbJxnvQBTooopAFe7/sT/wDJT9Q/7Brf+hCvCK93/Yn/AOSn6h/2DW/9CFDKjuesftVf8e3hz/fuf5RV4voNzaWet2V3f2gvLSGdXmgPSVAeV59a9n/arOLbw5n+/c/yirwrcv8AeH517uCV6C+f5nzmYu2Jl8vyR6p/wsjw7a6Z4o07SvDT2VvrCIII42ULCQm0kjHc88VuQ/GzS4/FVvrH9h3Zji0v7CU81clt4bd06cV4fuX+8Pzo3L/eH51TwlKW6/q1iFjqy2f4edzu/F/ji11z4c6F4WisZoZtMm8x5mcFXGHGAP8AgX6VxEH+vj/3x/Oo9y/3h+dPgZfPj+YffHf3rohBQ2OerVlUd5HbaJo9xq32gwOiCBA7F84AOeSew45J4Fbf/CA6qA+ZoPlODgMeePb3/HHuM8qszrG8ayFUfG9QeGx0zTxeXC2ptRcyCBjkx7/lJ47fgPyFdUo1G/ddjkhKml70b/M6A+DrrzBF9vsmk3FSoLHpnpxz06Cnp4Ol8mQtewvL8mxUVjyQhOQRngSL268Vy24eo/OjcP7w/OlyVP5vwGp0v5fxOhtvCV5OJStxbqI5fKJO7GcKcZxw3zAbeuQRS23hWR9Zh0+W6hYsglk8oEsqZAIHH3ueR2wc1z5mcxCEykxqxYLu4BPU4/AU3cPUfnT5an834C5qf8v4nUf8IVfNLIsd1bsqLu3YbBGTjacYYnHG3Oc02HwbdSyCOO9tXlLEBAr7jggcDGe4461zO4f3h+dPhnkhkEkMrRuOjK2CKXJU/m/AanS/l/E6CfwhdQxhmvbPldwxuxnGducYz2IzkHrS6z4Uez+1TW95DLbQlypP3sKxX5sDAJIOPXtXN7h6j86Nw9R+dPkn/N+AnOn/AC/idbJ4HvGMaw3EbNtXzSQSNxkdflwMlcKCD3zmqmneEb29A8u4twxmaHZhmO4MFPQEZ5zjPQE1zu4f3v1p0UrRSJJHIUdGDKynBBHQilyVP5vwHz0v5fxOli8F6g8TN5sOc5UKGYuuxmJAAyfuYqK98I3lrBJL9ptZVjXcWj3FMcch8bT17HqDWAlxIju6TMrOCrENyQeoP1pm4f3h+dChUvrL8Ac6Vvh/E6TUPCVxb26yRzo74RWQq2S7HAxxwvoTjNXJfDOiRRxt/aF1N58/l24iTLSALGW42npucZ/2Rwa4/cP7w/OjcPUUezn/ADB7Sn0j+J0sfhG6uHlaGaGOJblrdd5LcgrxkKMn5xxgE4PAxii98KNbi3k+1IYm8oSkgggs2CBkDB9Aeetc60ztCsLSsY0Ysq7uATjJA98D8qZuH94fnQoVP5vwE507aR/E6iXwzBcPINL1NGtwWDLIGY7k27jwoJA8wc46bvTlieEJ2CKNQsg7E4+c4+8oXtxkOrfQ1zW4eoo3D1FHJNfa/AHUpt/D+J1em+Eo5JL+3u7hhLBEjoYwQp3Buu5eRwOcgc9e1RR+Db6SITLcQNGRIcjPIQgHnGMcnr6VzO4f3h+dG4f3h+dHJUv8X4DVSlazj+JoeINOTTNTazRzIojjbce5ZATj2ySPwrPwPQUbh6ijcPUVpFNJJmUmm20gwPSijcPUUbh6imSGB6CjA9BRuHqKNw9RTAKMUbh6ijcPUUgDA9KKNw9RRuHqKADA9KDyADyB0o3D1FG4eooAXtt7elDEs25iWPqeaTcPUUbh6igAwPSjA9BRuHqKNw9RQAYHoKMD0o3D1FG4eopgFFG4eoo3D1FICex/4/oP+ui/zr61PU18k2BH26Dkf61f519bHqa8POd4fP8AQ+jyHap8v1OJ+OX/ACS3Wf8AdT/0MV8p19WfHP8A5JbrP+6n/oa18pbl/vD86Mu/hP1Fm/8AGXp/me4/s8/EHwx4Z8O3uk67dtZStcmdJDEzq4KgY+UEgjH616h/wt/4d/8AQxJ/4Dy//E18fbl/vD86Ny/3h+dVVwFOrNzbepnQzOrRgoJKyPWv2ivG2geLbvSoNBma6SzWQyT+WVUl9uFGQDxt/WvJqTcv94fnRuX+8Pzrpo0lSgoROSvXlXm5y3Z0Nh/x5Rf7tTYqCwYfY4uR92p9w9RXorY817hgelGB6CjcPUUbh6imIMD0owPQUbh6ijcPUUAGB6UYHpRuHqKNw9RSAMUYHpRuHqKNw9RQArsznLEscYyeeKTA9BRuHqKNw9RQAoJClQSFPUdjSYHpRuHqKNw9RQAqkqGCkgMMEDvQPlOV4PqKTcPUUbh6igAxRgelG4eoo3D1FABgegowPQUbh6ijcPUUwDA9BRgelG4eoo3D1FIA7Y7elGKNw9RRuHqKADA9BSsxYKGJIUYXPYUm4eoo3D1FABRRuHqKNw9RQAYHpRgelG4eoo3D1FABgegowPSjcPUUbh6imAUUbh6ijcPUUgCijcPUUbh6igAoo3D1FG4eooAKKNw9RRuHqKACijcPUUbh6igAr6h8B/8AIkaH/wBg+D/0AV8vbh6ivqHwH/yJGh/9g+D/ANAFeRnH8OPqe7kX8Sfofm9RU9jbvd3kVrGVDysFBboDWlpXhnVdRsrq9SJbe1t4DOZrjMaOAcYViMFj2FeFY+gMairkOm3c1pHcxopWVisSbhvkOQPlXqeSBx7+hqxB4f1ia2uZ10+5At3WNlaJgxcsF2AY5bLDjrQBl0VpwaDrU0UskelXhWIZc+Sw74x05OTjFRnRtYDpGdKvg7lgim3fLFfvAcc47+lAFCitCw0fULxrfZbTJFcPsjmaFyjNzwCqkk8HgA9Kjn0vUIXCtZ3DKztGjiJtrsvULkc4waAKdFaNnomp3RBWzmjjaN5FkkjZUYLG0hAOOSVU49alPh3WPsrXMdjPIguPs6bInJkbDklRjkDY2fSgDJorTXQdXbT4r1LC4aOZ2SNViYs20ZLAY5UetUri2ubby/tFvLD5iB4/MQrvU9CM9R70gIa93/Yn/wCSn6h/2DW/9CFeEV7v+xP/AMlP1D/sGt/6EKGVHc+udT03TNRVF1KxtbpYySgnjDbSeuM/SqP/AAjPhX/oB6T/AN+Ery/9qaWWO18O+XLImZLnO1iM8R+leGfabn/n5n/7+GvQoYOVSmpKVjzsVj40arg4XsfYf/CM+Ff+gHpP/fhKP+EZ8K/9APSf+/CV8efabn/n5n/7+Gj7Tc/8/M//AH8Nbf2fL+f+vvMP7Vh/z7/r7j7D/wCEZ8K/9APSf+/CUDwz4WByND0nP/XBK+PPtNz/AM/M/wD38NPgubnz4/8ASZ/vj/lofWj+z5fz/wBfeL+1Yf8APv8Ar7j7E/4R/wAOf9AfTf8AvytH/CP+HP8AoD6b/wB+Vr5jj+3yQS3EbXLRQ7fMcMxCbumT2zg0lz9utpBHcNcxOUVwrsQdrDIP0IIP41t/Zcv+fn9feY/2zC1/Zf19x9O/8I/4c/6A+m/9+Vo/4R/w5/0B9N/78rXzJaLf3cjR27zyMqNIwEh4UDJPWoftFx/z8Tf99mj+y5f8/P6+8P7Zh/z6/r7j6h/4R/w5/wBAfTf+/K0f8I/4c/6A+m/9+Vr5e+0XH/PxN/32auLZ6u2nnUFE5tgCTJ5vAGcc85H9aHlclvU/r7wWcQe1L+vuPpX/AIR/w5/0B9N/78rR/wAI/wCHP+gPpv8A35Wvl77Rcf8APxN/32anVNQawe+V5jbJIsTP5hwHYEgdc9FP5Uf2XJf8vP6+8FnMH/y6/r7j6a/4R/w5/wBAfTf+/K0f8I/4c/6A+m/9+Vr5hhe8mmSGGS4kkdgqIrMSxPQAVPqdrrGmTLDqEV7aSMu5Vl3KSPUZpf2ZK9vaf194f2xG1/Zf19x9L/8ACP8Ahz/oD6b/AN+Vo/4R/wAOf9AfTf8AvytfL32i4/5+Jv8Avs0faLj/AJ+Jv++zT/sqf/Pz+vvF/bUP+fX4/wDAPqH/AIR/w5/0B9N/78rR/wAI/wCHP+gPpv8A35Wvl77Rcf8APxN/32aPtFx/z8Tf99mj+yp/8/P6+8P7ah/z6/H/AIB9Q/8ACP8Ahz/oD6b/AN+Vo/4R/wAOf9AfTf8AvytfL32i4/5+Jv8Avs0faLj/AJ+Jv++zR/ZU/wDn5/X3h/bUP+fX4/8AAPqH/hH/AA5/0B9N/wC/K0f8I/4c/wCgPpv/AH5Wvl77Rcf8/E3/AH2aPtFx/wA/E3/fZo/sqf8Az8/r7w/tqH/Pr8f+AfUP/CP+HP8AoD6b/wB+Vo/4R/w5/wBAfTf+/K18vfaLj/n4m/77NH2i4/5+Jv8Avs0f2VP/AJ+f194f21D/AJ9fj/wD6h/4R/w5/wBAfTf+/K0f8I/4c/6A+m/9+Vr5e+0XH/PxN/32aPtFx/z8Tf8AfZo/sqf/AD8/r7w/tqH/AD6/H/gH1D/wj/hz/oD6b/35Wj/hH/Dn/QH03/vytfL32i4/5+Jv++zR9ouP+fib/vs0f2VP/n5/X3h/bUP+fX4/8A+of+Ef8Of9AfTf+/K0f8I/4c/6A+m/9+Vr5e+0XH/PxN/32aPtFx/z8Tf99mj+yp/8/P6+8P7ah/z6/H/gH1D/AMI/4c/6A+m/9+Vo/wCEf8Of9AfTf+/K18vfaLj/AJ+Jv++zR9ouP+fib/vs0f2VP/n5/X3h/bUP+fX4/wDAPqH/AIR/w5/0B9N/78rR/wAI/wCHP+gPpv8A35Wvl77Rcf8APxN/32aPtFx/z8Tf99mj+yp/8/P6+8P7ah/z6/H/AIB9Q/8ACP8Ahz/oD6b/AN+Vo/4R/wAOf9AfTf8AvytfL32i4/5+Jv8Avs0faLj/AJ+Jv++zR/ZU/wDn5/X3h/bUP+fX4/8AAPqH/hH/AA5/0B9N/wC/K0f8I/4c/wCgPpv/AH5Wvl77Rcf8/E3/AH2aPtFx/wA/E3/fZo/sqf8Az8/r7w/tqH/Pr8f+AfUP/CP+HP8AoD6b/wB+Vo/4R/w5/wBAfTf+/K18vfaLj/n4m/77NH2i4/5+Jv8Avs0f2VP/AJ+f194f21D/AJ9fj/wD6h/4R/w5/wBAfTf+/K0f8I/4c/6A+m/9+Vr5e+0XH/PxN/32aPtFx/z8Tf8AfZo/sqf/AD8/r7w/tqH/AD6/H/gH1D/wj/hz/oD6b/35Wj/hH/Dn/QH03/vytfL32i4/5+Jv++zR9ouP+fib/vs0f2VP/n5/X3h/bUP+fX4/8A+of+Ef8Of9AfTf+/K0f8I/4c/6A+m/9+Vr5e+0XH/PxN/32aPtFx/z8Tf99mj+yp/8/P6+8P7ah/z6/H/gH1Emg+HldWTSNODA5BEK5BrVr5OsLi4+3W/+kTf61f4z619Ynqa4MbhXh3G8r3PTy/GRxKlaPLaxDeW1veWz213BHcQP96ORQyt9QazP+EV8M/8AQv6Z/wCAy/4Vs0VxKTWzPQcU90Y3/CK+Gf8AoX9M/wDAZf8ACj/hFfDP/Qv6Z/4DL/hWzRT55dxezj2Mb/hFfDP/AEL+mf8AgMv+FH/CK+Gf+hf0z/wGX/Ctmijnl3D2cexlDw34eUADQ9OAHYW60f8ACOeH/wDoCaf/AN+FrVoo9pLuHs4dkZX/AAjnh/8A6Amn/wDfhaP+Ec8P/wDQE0//AL8LWrRT9pPuHsodkZX/AAjnh/8A6Amn/wDfhaP+Ec8P/wDQE0//AL8LWrRR7SfcPZQ7Iyv+Ec8P/wDQE0//AL8LR/wjnh//AKAmn/8Afha1aKPaT7h7KHZGV/wjnh//AKAmn/8AfhaP+Ec8P/8AQE0//vwtatFHtJ9w9lDsjK/4Rzw//wBATT/+/C0f8I54f/6Amn/9+FrVoo9pPuHsodkZX/COeH/+gJp//fhaP+Ec8P8A/QE0/wD78LWrRR7SfcPZQ7Iyv+Ec8P8A/QE0/wD78LR/wjnh/wD6Amn/APfha1aKPaT7h7KHZGV/wjnh/wD6Amn/APfhaP8AhHPD/wD0BNP/AO/C1q0Ue0n3D2UOyMr/AIRzw/8A9ATT/wDvwtH/AAjnh/8A6Amn/wDfha1aKPaT7h7KHZGV/wAI54f/AOgJp/8A34Wj/hHPD/8A0BNP/wC/C1q0Ue0n3D2UOyMr/hHPD/8A0BNP/wC/C0f8I54f/wCgJp//AH4WtWij2k+4eyh2Rlf8I54f/wCgJp//AH4Wj/hHPD//AEBNP/78LWrRR7SfcPZQ7Iyv+Ec8P/8AQE0//vwtH/COeH/+gJp//fha1aKPaT7h7KHZGV/wjnh//oCaf/34Wj/hHPD/AP0BNP8A+/C1q0Ue0n3D2UOyMr/hHPD/AP0BNP8A+/C0f8I54f8A+gJp/wD34WtWij2k+4eyh2Rlf8I54f8A+gJp/wD34Wj/AIRzw/8A9ATT/wDvwtatFHtJ9w9lDsjK/wCEc8P/APQE0/8A78LR/wAI54f/AOgJp/8A34WtWij2k+4eyh2Rlf8ACOeH/wDoCaf/AN+Fo/4Rzw//ANATT/8AvwtatFHtJ9w9lDsjK/4Rzw//ANATT/8AvwtH/COeH/8AoCaf/wB+FrVoo9pPuHsodkZX/COeH/8AoCaf/wB+Fo/4Rzw//wBATT/+/C1q0Ue0n3D2UOyMr/hHPD//AEBNP/78LWlDHHDEkMMaxxoAqqowFA6ACn0VLk3uxqEY7I/MqwuXs72G6jVWeJw4DdCR61ta34s1HWLVLTUGklto8GKDziIoyBgbUHA4rnqKdzI0rHWJbWGCJrSzuRbvviM6FigJyV4IBBPr6nGK05fGmqSkma10+XO1fniYjYrBgmN3TIz689a5qii4WOlbxnqjTLM1tYs6sHyUc5III/i4A2jgYHtUVt4t1KEIPJtJNpG7erfvAuQoYBgCAGYY6HPOa5+ii4WNqw8SX1pHDEsNpNHCgRUljJGA7OO/XLn9KfqHinVL5opJRbpJHKsu9EILFSSoOTjAyfz5zWFRQFjpD4y1XbKBDYqZZHkkZYiCxZZFx16ASvj049KU+NNUZt8lrp8j+Z5pZ4mJLDft/i4x5jYxjtnNc1RRcLI6Y+NdWZtzQ2TMZPNcmNvncYwx+btgYxgcc5rJ1nVbjVXhe4jhVok2bkBy3JOWJJJPP0HYVn0UAFe7/sT/APJT9Q/7Brf+hCvCK93/AGJ/+Sn6h/2DW/8AQhSZUdz1j9qr/j28Of79z/KKvCq91/aq/wCPbw5/v3P8oq8JPQ172B/gR/rqfOZl/vMvl+SOy+Hfw58ReNmeTTo47ezjO17qckJn0GOSfpXY678AfEdnYvcaZqdlqMiLkwAFGY9wueD+JFeprrDeAfhz4dTR/Dd7rKSwIGSzHKkoGLHg9Sa89+BvjrWLO4udNbQNX1VL/Vhvug7OtqH2qQ2QcY6npXNLEV580qey/E644XDU1GNS7b9dDxC6gmtbmW2uYnhmiYpJG4wysOoIpIP9fH/vj+deqftRada2fxDhurdVR7yzWSYDu4Yru/EAflXlcH+vj/3x/Ou+hV9rBT7nl4mj7GpKHY9B8Fz2Y1C507UrlLax1C3aCWV/uxsCHRj/AMCUD8TXW2ureHb7TtXub6ay3XbXASGUIskShAsIXKFzwBghgBiuC0vS7vUzc/ZE3fZoGnk/3V6/jU48O60W2jT5CckH514x1zzxj378da6KtOEpaysznoVakIq0br+v6+Z1F5d6S1zvW80ZtMNlItrAkCCWN/KA+c7d27dnqTzyKmk1Hw/eStZ3E+m29tDcWBgkjto8gbW84k4+YZxkNkVyLeHNcWQRnTZd5YKBuUkk/j+tSJ4Y1xoZJDYumxN+1mAZhleAM9fmBx71Lp0/5vyLVWr/ACfn2O6mk0fUdSSDRX0hdZlsfLidkjliEglyQcIE3GPODt9qp2tx4Zh8LyQ6hc6fdSlg8ixpGkgcTDcqKEDY25wS2OcAVx0Wi6/bXrJHY3UNzFF5xA4ZUPG7rUS6Lq0ks0Ys3LxOUky68MBkjOecDrUqhBac2m/9eRTxE3ryavT+vM3/ABrdaZNZRKtxplzP9sd4jYQqnl2xAwr4A5znAOSOc9a6C51Xw6rRxXN5pU+lnVopre3tolUx24jcDzAFySCVB3ZOc+tcM/hrXFLY0+R1VnXepG0lSA2OfUj86Ynh/Wn3bdOlbYwV8FflPoeeD9afsqbilzbeglWqqTlyb+vn/n+Rt63qMLeL9OubObS7KSDG65hYSxZycFtiKPY4Xoea2bCXw1b6ot095pkd19mJlhjlWS1LGQfcaRX2nbklRk9ga4q20HWbm3+0W+nyyRcHcpGOuPX1qwPCuubir2YjwkjsWkUBdgYkE56/IacqdOyXNsTGpUcnLlvc6mbUPD/9q29pa3GmwWL6pdyyuLeNiIwymEbmU7VPOO3tUt/rGg2+ozXNmdJLyfYVf91HKo+ZvOxlAvTGSFFcdH4Z1xpVjaweMFyhd2UKrDqCc8H2/CoJtD1eGJZpLCZY3KhG4+Yt93HrmkqNPT3v6uU69XV8tv00O7sLzTNU1U+SukLJAdS8o/ZoxGkIhUxMw24Kg7iCc9DUSX+jGYrBe6FHqSpbC6uZbZDBKoL+aIxt27sGMZAGdpxXH3Gi6zpx3+S670VS0Tg8SKPlOD6MAe3OKbJ4d1yOLzZNMnWPfsDcYLZxjr68UvYQ/m0H7ep/Lr8/Qra29nJrF5Jp6FLNp3MCkYwmeKp1pRaHq8tkt7HYyNbsu8OGXlfXGc0+Pw7rMkYkFjIFP3SSOTnGMfXP5GupShFWucjhOTvy7mVRWyvhnV3WAx2+/wA4cYYED5iOx56ds1BHoWsSStFHp8zukfmsFwcL65zij2kO4vZT7GbRWnNoOsQyxRSWLq8oYoN68hV3NznjA55qaTwxrsaru02YSMCwix8+0Y+bHpzR7SHcFSn2ZjUVsr4Z1drI3K24O2Ty2QOMqfc9B+Jqomk6k0KzLZSmNpDEGx1cAkr9cA01Uj3D2c+xRorUPh/WVVGksZI0fJDOQBwQD365IGOtJdaBrNqszTWEqrChkkYEEKucZ6+tHtIdw9lPszMorWuPDusQWQu3snMQj8yQrg+Wu5l+b0OVPH50n/CO65+8/wCJbL+7ba5yuFON3JzxxS9pDuHsp9mZVFa58Na8qsW0yYbV3HLKDjGc4zzx6VBd6LqtrE81xZSRxxjLMSMDnHY84JGcdO9NVIPqDpTXRmfRRRVEBRRRQAUUUUAFFFFABRRRQAUUUUAFFFFAE9j/AMf0H/XRf519anqa+SrH/j+g/wCui/zr61PU14ecbw+f6H0WQ7VPl+oUUUV4p9CFFFFABRRRQAUUUUAFFFFABRRRQAUUUUAFFFFABRRRQAUUUUAFFFFABRRRQAUUUUAFFFFABRRRQAUUUUAFFFFABRRRQAUUUUAFFFFABRRRQAUUUUAFFFFABRRRQAUUUUAfmbpVsl5qdraSTLAk0yxtI3RATjNej/FDwNoug+HJr/T7TU7Ca0vhaf6ZKjC9Uj/WKAePXjjBFeXVZvNQv72OKO8vrq5SEbYlmmZxGPRQTwPpVdDDqbGleGW1LSYLyC7jikkkMZWXOCdwVQMA+vOa0f8AhCZP7LidZ1a7Z3DncwRQBCRgbcv/AKw9OvGM9+PDuBgMwHsad50vy/vX+X7vzHj6UaBqdVpfgi7uTY3E1xGtpcTIrYDCTaWA4XGeh6kYqF/Bt587reWqoMY3lh1aIKM4wf8AXJk9Bg+2ec+0T5B86XI6HeeKYZJCoUuxAGACe1GgtTob/wAKXVioklvLWaMXCwyeQ+4rkgZ9Op/TnGRm/N4Ss5NVMenX8bwRXL28sc82G3Jkt84UL90fhnvXIvNM4w8sjDOeWJ5pokdW3B2BznIPf1oHY3h4YuZTePHdWQEDNtSObzd+EkfAK5xxG3XB5HrWhL4EvI0giN1EbqdxgDOxUw/LHHynKEc9O9cjvfJO9uevPWn/AGifcW8+XJ6neaA1NDxPpa6PqS2QYswiUyHORvyQce2RWVSszMcsxJ9zSUgCvd/2J/8Akp+of9g1v/QhXhFe7/sT/wDJT9Q/7Brf+hChlR3PWP2qv+Pbw5/v3P8AKKvCq91/aq/49vDn+/c/yirwqvewX8CP9dT5zMv95l8vyR9CfBH4uaTb6Hb+HfFF19kltR5dvduCY3TsGP8ACR6niuj0TxB8NPhxo+oNp/iVL4Xly10YYp1nkZyANqheg47/AJ18sUVFTAwnJu7V9yqWZVIRUWk7bHQ/ETxTdeMfFdzrdynlK+I4Is58qNfurnv1JPuTWDB/r4/98fzplPg/18f++P512QioJRWxwVJynJyluzq7S9urTP2a4kiyysdpxkjOP5n86tPrursHB1Cf5927Dfe3cnP1PP1rOpK7HGL3RxKckrJmwPEusrBHGt7IpRi28H5jnPBPpyfzqFtd1hnLtqNwWLBid/cBQP0VfyFZtFHs49inUn3NJdc1ZZ5Z1v5xLKuyRt3LDnr+Z/OmNrGpN52byU+cSX56kjB/TiqFFHJHsL2ku5qN4g1pkCtqVwQG3j5++Qc/mB+VSz+JtZkYlLtoVYDcsfAY4GWPqSRknuaxqKXs4dh+1n3ZpWet6lbSq63DuoYEo5O1sHPNTXXiTVppHKXBgjYMPKj+6A3Uc885Oc9ax6KHTi3ewe0na1zVHiHWgpX+0rjBcuRu6sSWJ+uWJ/Gmy69rEsaxyahOVUqV+boRjB/QVmUU+SPYPaT7s0Jda1SVQsl9MwBUgZ4G3GB9BtX8hUn/AAkGs5B/tGfIAA+boB0H4Vl0UckewvaT7l6DV9TgjWOG9mRFTYFDcBcYx9MVL/wkGtby41K4DEgkh+4YsP1Yn8azKKOSPYFUmtmay+ItXS1igjvHjETFkZDhh3wPQZ5/GoBrGqby322bJQIfm6gdKoUUckew/aT7l19V1GQ5e8mY4Yct2ZdrfmvFTr4h1tWZ11K4DN1YPyTnOfrmsuijkj2F7Sfc2LnxLrEzNtumgjJBMUXCZHfHck8/Wqy6xqaxRRi+mCxSiZBu+64JIb65Yn8TVCihQiug3Um+ppvr2sSIEk1Cd1BJAZs8kgk/XIH5U2XXNXljmjk1Cd1mBEgLfeB65/Ks6ijkj2D2k+5oT61qs8LQzX00kbDBVmyDyT/Nm/M1I/iHWnjaNtSuCjAhhu6g9f5Vl0UckewvaT7mnJr+sSSrJJqE7sBgZbtzx+p/On3fiLV7ieSRryRA7Ftin5VyQSAOwyB+QrJoo9nHsP2k+4UUUVRAUUUUAFFFFABRRRQAUUUUAFFFFABRRRQBPY/8f0H/AF0X+dfWp6mvkqx/4/oP+ui/zr61PU14ecbw+f6H0WQ7VPl+oUUUV4p9CFFFFABRRRQAUUUUAFFFFABRRRQAUUUUAFFFFABRRRQAUUUUAFFFFABRRRQAUUUUAFFFFABRRRQAUUUUAFFFFABRRRQAUUUUAFFFFABRRRQAUUUUAFFFFABRRRQAUUUUAfmHT2jkVEdo3VHztYqQGx1we9WNH+xf2taf2ln7F5y/aMZzsz83Tnp6V0nizUNPnsr20tZrKazjuF/spYVYPFFk5B3AN0x171XQwOQorpdKm0FtFs4b94Q6TyNcpscSOuPlwyr0z/tCrEcng1UaRWnieSJ4zGm8hSYicgn1dgmD2Uk9c0WC5yVFafiNdJW/H9jtug2fNjft3ZPTf83TGc984rMpAFFFFABRRRQAUUUUAFe7/sT/APJT9Q/7Brf+hCvFtT/s/wCz2X2HO7yf9I3Z3+ZnnPbHTGPx5r2n9if/AJKfqH/YNb/0IUMcdz6X+I/gSw8bxWMd9e3Nr9jaRkMIB3b9uc5/3RXG/wDChdC/6Dupf98JXbfELXNQ0WOyNi6IZi+8sgbptx1+prkf+E48Qf8APxD/AN+Vr1cLhsVOkpU5JL+vI8rGYvBU6zjVi3L+vMr/APChdC/6Dupf98JR/wAKF0L/AKDupf8AfCVY/wCE48Qf8/EP/flaP+E48Qf8/EP/AH5Wt/qeO/nX9fI5fr+W/wAj/r5lf/hQuhf9B3Uv++EpU+A2hq6sNc1LIIP3Eqf/AITjxB/z8Q/9+VqzpnjPXbjU7SCSeIpLPGjARKOCwBoeExyV+df18hrG5c3bkf8AXzE/4Uzo/wD0GL7/AL4Wj/hTOj/9Bi+/74WvYvscH90/nR9jg/un868z+0cR/Mev/ZmF/kR47/wpnR/+gxff98LR/wAKZ0f/AKDF9/3wtexfY4P7p/Oj7HB/dP50f2jiP5g/szC/yI8d/wCFM6P/ANBi+/74Wj/hTOj/APQYvv8Avha9i+xwf3T+dH2OD+6fzo/tHEfzB/ZmF/kR47/wpnR/+gxff98LR/wpnR/+gxff98LXsX2OD+6fzo+xwf3T+dH9o4j+YP7Mwv8AIjx3/hTOj/8AQYvv++Fo/wCFM6P/ANBi+/74WvYvscH90/nR9jg/un86P7RxH8wf2Zhf5EeO/wDCmdH/AOgxff8AfC0f8KZ0f/oMX3/fC17F9jg/un86PscH90/nR/aOI/mD+zML/Ijx3/hTOj/9Bi+/74Wj/hTOj/8AQYvv++Fr2L7HB/dP50fY4P7p/Oj+0cR/MH9mYX+RHjv/AApnR/8AoMX3/fC0f8KZ0f8A6DF9/wB8LXsX2OD+6fzo+xwf3T+dH9o4j+YP7Mwv8iPHf+FM6P8A9Bi+/wC+Fo/4Uzo//QYvv++Fr2L7HB/dP50fY4P7p/Oj+0cR/MH9mYX+RHjv/CmdH/6DF9/3wtH/AApnR/8AoMX3/fC17F9jg/un86PscH90/nR/aOI/mD+zML/Ijx3/AIUzo/8A0GL7/vhaP+FM6P8A9Bi+/wC+Fr2L7HB/dP50fY4P7p/Oj+0cR/MH9mYX+RHjv/CmdH/6DF9/3wtH/CmdH/6DF9/3wtexfY4P7p/Oj7HB/dP50f2jiP5g/szC/wAiPHf+FM6P/wBBi+/74Wj/AIUzo/8A0GL7/vha9i+xwf3T+dH2OD+6fzo/tHEfzB/ZmF/kR47/AMKZ0f8A6DF9/wB8LR/wpnR/+gxff98LXsX2OD+6fzo+xwf3T+dH9o4j+YP7Mwv8iPHf+FM6P/0GL7/vhaP+FM6P/wBBi+/74WvYvscH90/nR9jg/un86P7RxH8wf2Zhf5EeO/8ACmdH/wCgxff98LR/wpnR/wDoMX3/AHwtexfY4P7p/Oj7HB/dP50f2jiP5g/szC/yI8d/4Uzo/wD0GL7/AL4Wj/hTOj/9Bi+/74WvYvscH90/nR9jg/un86P7RxH8wf2Zhf5EeO/8KZ0f/oMX3/fC0f8ACmdH/wCgxff98LXsX2OD+6fzo+xwf3T+dH9o4j+YP7Mwv8iPHf8AhTOj/wDQYvv++Fo/4Uzo/wD0GL7/AL4WvYvscH90/nR9jg/un86P7RxH8wf2Zhf5EeO/8KZ0f/oMX3/fC0f8KZ0f/oMX3/fC17F9jg/un86PscH90/nR/aOI/mD+zML/ACI8d/4Uzo//AEGL7/vhaP8AhTOj/wDQYvv++Fr2L7HB/dP50fY4P7p/Oj+0cR/MH9mYX+RHkNv8HdHhnjl/ta+bYwbG1ecGvTD1rS+xwf3T+dH2OD+6fzrGriZ1bc7vY3o4WnQv7NWuZtFaX2OD+6fzo+xwf3T+dY8yN7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z5VCyuo6AkCmncVj8waKmsreS8vIbWHb5kzhE3HAyT3Paur8Y/DrXfC2krqeoXWlTQM6pi2uxI4J6cY6e9X0uYHHUVbTTb59ObUFt2a1UnMgYcYIBOM5xkgZxjJFVdrZxg5+lACUUuD6H8qNrf3T+VIBKKXB9DUjW86wLOYnETMVVscEjqKAIqKurpWoNaQXS2rmGdZGjcYwwjGXP4AVGbG6FgL5o8W5ZlDFgCSu3IA6nG9fzpgVqKnvLW4s7lre4iaOVcZU89QCP0IpZ7SeGCGdwmyYEptkVjx6gHI696AK9e7/sT/wDJT9Q/7Brf+hCvCirBQxVgrZwSODjrivdf2J/+Sn6h/wBg1v8A0IUmVHc+iPi9/qtM/wB6X/2SvP69A+L3+q0z/el/9krz+vq8s/3WPz/Nnxucf75P5fki3pOm3mq3yWdjCZZm7dAB6k9hWrrXhDV9LsjeSCG4gTiR4H3eWfetj4a2N8+la5c2sEheS28qB14JfnIB9ai0HS/GGkw30KaHNPFeQNFIkjDHP8XXr1pVMTJVJKMkuW2j69+oUcJF0oylGT5r6rp20tqcZVvRP+Q3p/8A19Rf+hiq00ckMzwyoUkRirKeoI4Iqzon/Ib0/wD6+ov/AEMV2z+BnBTVpr1PXPibezQLoVidSl0uw1HU/s19eROEZI/JldVDn7m90Rd3XnAwSCOEf4h65p+mWGkeHtGuZ7z7Tcxu2p6hDPhYRE2wTBwrkiUYO4sArZyRXsWo2lnfWclpqFtBc20mA8UyBkbnjIPHWqUnhvw/Jp0OmvomnNZwvvigNsmxG/vAYwD718Ej9KOF1Lxz4ggXU5pF0yxWGaCzt4WjeaRriWMPgkEKQvI6gHGciuX8TfEfxBrXw41E282maLdJ4Znvbp5JmDyuTPFttyp4ZTCWzk4LIO+a9pu9G0m8tpba60yznglZWkjkhVlYjoSCOoxUF14b8O3EUEVzoemyx24YQK9shEYbqFGOM+1MRxl3461WHxXPbKum/YINVi0k2hZvtjs8aN547bAZOmPuqTntUtt4y1yL4Xv4tvo9OM9xIi20ablihDzCINIx5IGdxwB6e9dq2j6U2qjVW02zN+E8sXJhXzQvTG7GcVK2n2Lae2nNZ27WbKUMBjBjKnqNvTFLoB4y3jjxTo76rb2z2Gs6lea8bdLiOXFrEqWcLkKHcAE8/Lu67jzjnrvFOrahead4Pt9UuZNAg1mTGpvb3IBib7OziJZhwAzgLuGCRwCCa6v/AIRrw7/Zrab/AGHpv2JnEhg+zJ5ZYDAbbjGcDGatX2n6Xd2C6Xe2dpNaMAi20salCFHACnjjH4YpW0sB534k8YXnhz/iX6LqNjeWmm6Yb959RuDJLfKHK+TG64y/GN3JzgEc5qeLxj4muPEUcKRaZFps+rSaVGrK5nV/srzrI3OOCm0r3BzkdK7aTw9oMkdpHJounslkc2qm2QiE/wCyMfL+FW/sFl5gk+yQbxN54bYM+ZtK7/rgkZ9DT/r+vkB5X4L8ZeK5tN8NxahqmjXjXOj3OqahdiBlKJC0AMYVWPz/ALxsnjHHHGDpeAPHmt+INI8TSvZW01zpsCXFj5KlRcLJCZEUqSSOQBzgnPQV3dpoukWbM1rplnAW8zd5cKrneQX6D+IqM+uBTtJ0jStIiaLS9NtLFHOWW3hWMN9cDmlbSxV1oeW3M6x/D3+2NL8YXmqave/YZJElv/kLtdQgnYozEvzbCFAGCQQTUviD4h+INI0XUbaT+y5NbsdTmtBsify7hI7aO4JALDYdsgUkt2yM9K9Hg8P6DbzTzQaNp8UlwwaZ0t1BkIIYEkDnkA/UZp19oWiX4IvdJsboGbzyJYFfMm0Lu5HXaAM+gxRbW5JwR+JGorboTp0TXT2q6otuudz2f2XzmC+rh8JnoSelavwm8T+I/E1reXGu6Za2kQEclrJBOj7lcElCFZsFcDk4znoMV1wsdOgmW8+y20ckMPkrLsAKRDnaD2X26VHp2m6Po0EzafY2VhC5MsxhjWNSe7HFUBfoplvNDcQrNbyxyxMMq6MGUj2IpUkSTdsdW2na2DnB9DSAdRSFgCASAT0o3DIGRk9BQAtFIWUEAsAT0560hkQZy6jBweaAHUU1nRQWZ1AHUk9KdQAUUUhZVUsWAUDJJPGKAFopEZXQOjBlYZBByCKWgAoqKK5t5pZYop4pJIm2yIrglDjOCOxwR+dSbhzyOOvtQAtFIrK2drBsHBwehpaACiiigAooooAKKKKACiiigAooooAKKKKACiiigAooooAKKKKACiiigAooooAKKKKACiiigAooooAKKKKACiiigAooooAKKKKACiiigAooooAKKKKACiiigAooooAKKKKACiiigAooooAKKKKACiiigAooooAKKKKACsm4/wBfJ/vGtasm4/18n+8aqImfmTpdyLPUra8KlxDKsm0HBODnGcH+Vd78RfiNa+KPD/8AZkGnXUDGZZS8s+8cZ4x/hj6V5zRWt9LHNbW5t6T4kvtNhs4bcIEtpTIexkyyttY+mVBx6gVbHjC6NusL2sZ/dqjSB2D/ACqqgqf4c7QWx94k5rmaKLisjrn8cXjszNZwjKgAJhQpGORge3fPocimnxvdLA0cFhbwlpGkDKzEqWOTg9RXJ0UXY7I60eOr7Zg2dqWJyW2gs3zOeSQT/HgYxjApkfja+Aj8y2SQp0PmMCeQc/XgfhXK0UXCx0aeKpomuFjs4vJm8nCklSmw5baVI27+hxVx/HV00hb+z7UcAcZBAxCMjGMH9wvIx1NchRRcLHZWvjZmleK4sokhuJkaaUFmkRQuzKk9Gx+Z7VFH41mgigghsImjgYlXd2Mj/NGeW64PlDI/2iBjjHJUU7sVkXtV1KTUEtRJEkbW8XlDy+FK5JHy9AeTnHXr1yT7T+xP/wAlP1D/ALBrf+hCvCK93/Yn/wCSn6h/2DW/9CFSXHc+iPi9/qtM/wB6X/2SvP69A+L3+q0z/el/9krz+vq8s/3WPz/Nnxucf75P5fkj1/4PSxL4VdWkQMLl8gtyOldp50P/AD1j/wC+hXzWQPSjA9BXLXydVqkqnPa/l/wTsw2eOhSjT5L28/8AgGh4kZX8RakysGU3cpBHQjeaj0T/AJDen/8AX1F/6GKqVb0T/kN6f/19Rf8AoYr1XHlp28jxVLmq83dnt3i/RbjWIIRbTQI8QcBZ496AsuA4BBG5e2QRgsO+Riv4Q19hqe7xdqO+5Mxt2EuBDvfcu0BcDC5Tnd2Ix0rt6K+DP0g5DUvDfiC4ms2t/EU0UdvaeTIhkbM7blJLlcdlI3DH3ulRaN4d8S7bN9Q1pgqCF5IS7ud6mAsuSxBH7p+ef9affPaUUdbh0scpH4f14HUGl1ppVuL5LiKHzJFVI1Y5QMDuAI28cjIPUHAq/wDCJa5Isgk8S3IJkLJtllxyRkkFu65GOgrtaKAOIj8I67H9kW38QzWyxXEEjhJHb93GkamMBiRhtshPHVxycENPe+FNTupi8utzs8c5mhuDK6ycwmMAqpCrgkn5QAc9O57Cih6gcUfC3iRorgf8JVcQtPNI/wAhJ8tT9xUz0GTzkHt6VJL4f8RH7Bbw6xMPstoitcyzsxeQE5yq7Q2RgEkDg8YNdjRQHQ4MeD/Ey6dFCniy6NyHQmd5HJCiSV8AfdPDop+UZCduMaF94e164u9clXXpY4r6NFtIo5GX7OynO4HkgkcEDg+1dZRTuBxUnhrxTJMCfEpVBPE42FwdiSu5HJI+YMqEei9e1XNR8N6lcXF1NDrVxCZS3lqkzoEDBwehxn5l5xxtrqaKT1dwOAfwV4gZVi/4SHZE0sks+GkPnl49u1gSRgHB4xyM47B7+HPE9vLg6u14t1LMvlNJIsVsGhUK/BBKho2+U/8APU88c95RSsHW5xegeFNd06KCKbxHLMIoZE3ZbJ3b9qlQQvy7lO4AHK+nRfDvhPV9Mvop5NaZo/tLTzIskjZyuCvzMd2Tglm5GOK7OiquwPPf+EC1eWzaC98QPeTPFNC93cfvHCOjLhVwAOWz/eHPzMDga1v4a1Bdej1hp7QXDSPJLgMwGQAEUHt8q/N8pHPUHFdZRSTB67nAjwJqKS2v/E5E6xXRui8qDerM6u4G1RkZBA6EA8k1PeeBd1/HqMNwklz/AGq17KsnCNGRNhPunkednJB6duMdvRQtB33OXh0G+tdLa2h+yeaLqOXzYkKvOA5YmTJ5Y55weTk8ZwMtPDXiuOPSrV9dmuPLuJpbi4MzqEUlCi4BBfGGAB7Hn37yimnYFI4mHwjrT2jrf69Lcyi6iniUyyBECziVl4IyCBtBIOPep28K6p/wjk2m/wBsyTTSNHl3lkUFFiRCvDZAJVmwODnnNdfRS/r+vuJSOO0vwvr1npV3anxC/msIVtWG7ZCEjCNhc55GTjJwcGmR+E9bUXvm+J9Qn80ymHNwU2Ftu3G1eNoBGDuHOfau0ooeo+pwo8IeIvtc9z/wkRRpvJDLGXVTsRlLZB3ZywbBJB29s8aF14cvptS1S5U6fGt4EQFVYFkU5IcDqSeC2TxxiuqooAwfCul32kg27/ZxbhQG2g5ZgiAFeeFGGGDzwtb1FFABRRRQAUUUUAFFFFABRRRQAUUUUAFFFFABRRRQAUUUUAFFFFABRRRQAUUUUAFFFFABRRRQAUUUUAFFFFABRRRQAUUUUAFFFFABRRRQAUUUUAFFFFABRRRQAUUUUAFFFFABRRRQAUUUUAFFFFABRRRQAUUUUAFFFFABWTcf6+T/AHjWtWTcf6+T/eNVETPzQ8OWcWoeINPsZ9wiuLhI32nBwTg4r0f4wfDfSPDelyatoNzM1tBOlvMkz7jubPI/EV5fY3U1lew3ls+yaBxJG2AcMDkHBrofEfj3xP4g0yTTdUvIZLaWVZpFS1jjLOM4JKqD3NbaWObqRaP4UuNS0NtWju40ijjuJJFK5K+Wm5R153YYD02k0/8A4QvVBbiRpbdZGIKxksCUw+X+7xgxsMYzxWDFeXkUYjiupkQBgFVyAAwIb8wSD9TVttf1xpDI2sX5c4yxuGycZx3/ANpvzPrS0DUvx+EdScxwgwm4kdVCq5YLkkDJAPUjtmoLzw1qEKwlEV2kaKMRh8vvkUEdOADnAyR+hqnBrOrwTedDql5HJ/fWZgfzzTJdV1OWAQS6hdPEGVtjSsVyowpx7DpRoGpq6t4Vu7LT476OaGeH7P5sjq3Bbc4KrxzgJnnHXjNS3XgzUoYoZFlhIkgWRt+Uw7dIx1yffgVkXGtavcK6z6peyiQAOHmY7gCSAefUn86kt9e1iC1uraLULlUuiDN+8OWxnv7559aAL7eENVjgmeURKYX2SN5nyxELIzhuM5URnpn2zWJfWs1leS2lwoWWJirAHIz7VY/trV8q39qXuUxtPnNxgEDHPozfmfWqc0kk0rzTSNJI7FndjksT1JNADKKKKQBXu/7E/wDyU/UP+wa3/oQrwivd/wBif/kp+of9g1v/AEIUMqO59M/ETRdQ1iOxFhGrmEyb8tjrtx/I1yH/AAhXiH/n1j/7+ivRfEWvWuhrA11FNJ5xYL5YBxjGc5I9ax/+E+0n/n1vf++V/wDiqxlxZhsvf1epUimujv11/UU+GJ45/WFBu/by0OS/4QrxD/z6x/8Af0Uf8IV4h/59Y/8Av6K63/hPtJ/59b3/AL5X/wCKo/4T7Sf+fW9/75X/AOKpf694L/n9H8Sf9S6n/PuX4HJf8IV4h/59Y/8Av6Ks6Z4P1631O0nktkCRTxu2JB0DAmuk/wCE+0n/AJ9b3/vlf/iqktfHGl3F1Dbpa3gaWRY1JVcAk4/ve9H+vODn7vto6+oLg2pH3uSWnodz9uh/uyflR9uh/uyflUX2GT+8n60fYZP7yfrV2R1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UZFMblD1FNPAzT5UK7ND7dD/dk/Kj7dD/AHZPyryVvjN4bViv9nascHGfLj/+LpP+Fz+G/wDoG6v/AN+4/wD4uuT67hv5z1/7BzL/AJ8s9b+3Q/3ZPyo+3Q/3ZPyryT/hc/hv/oG6v/37j/8Ai6P+Fz+G/wDoG6v/AN+4/wD4uj67hv5x/wBg5l/z5Z639uh/uyflR9uh/uyflXkn/C5/Df8A0DdX/wC/cf8A8XXZ+AvEVn4y02e/02GeCOCbyWFwACTtDZG0nj5hV08TQqS5YyuzDEZVjcND2lWm0u51H26H+7J+VH26H+7J+VRfYZP7yfrR9hk/vJ+tb2R5+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Uc9u8KbmZSM44oshXZZ+3Q/3ZPyo+3Q/wB2T8qoVyXjzx5pPg64tYNRtb2drlGdPs6qQACBzuYetDsldmOIxVPD03UqytFdTvPt0P8Adk/Kj7dD/dk/KvHv+F3+GP8AoGax/wB+4/8A4uj/AIXf4Y/6Bmsf9+4//i6jnp9zzv8AWDLv+fyPYft0P92T8qPt0P8Adk/KvHv+F3+GP+gZrH/fuP8A+Lo/4Xf4Y/6Bmsf9+4//AIujnp9w/wBYMu/5/I9h+3Q/3ZPyo+3Q/wB2T8q8s0H4ueH9Y1uy0m20/VEmvJ0hRpEjChmOAThycc16d9hk/vJ+tUnF7M7cLjqGLi5UJcyRL9uh/uyflR9uh/uyflUX2GT+8n60fYZP7yfrTsjr1Jft0P8Adk/Kj7dD/dk/KovsMn95P1o+wyf3k/WiyDUl+3Q/3ZPyo+3Q/wB2T8qi+wyf3k/Wj7DJ/eT9aLINSX7dD/dk/Kj7dD/dk/KovsMn95P1o+wyf3k/WiyDUl+3Q/3ZPyo+3Q/3ZPyqL7DJ/eT9aPsMn95P1osg1Jft0P8Adk/Kj7dD/dk/KovsMn95P1o+wyf3k/WiyDUl+3Q/3ZPyo+3Q/wB2T8qi+wyf3k/Wj7DJ/eT9aLINSX7dD/dk/Kj7dD/dk/KovsMn95P1o+wyf3k/WiyDUl+3Q/3ZPyo+3Q/3ZPyqL7DJ/eT9aPsMn95P1osg1Jft0P8Adk/Kj7dD/dk/KovsMn95P1o+wyf3k/WiyDUl+3Q/3ZPyo+3Q/wB2T8qi+wyf3k/Wj7DJ/eT9aLINSX7dD/dk/Kj7dD/dk/KovsMn95P1o+wyf3k/WiyDUl+3Q/3ZPyqlKweRmGcEk81Y+wyf3k/WqzqVcqeoOKasJn5hUVPp5tlv7c3is9sJV81VOCUzzz9K9b+I8Hwp1LwpLfeFjDY3dmv7tI/ke4JIABUnJHUk8GtLaXOe+tjx2ium0VfDkmkWtrqLCOe4lZXmRPnhAdSGz6bQy46fNntWjYeF9Bv5pksbvULnybbzpNjRght5Xb3HAGc5wc9qLCucRRXVHRvDMdqHl1mR5XDFRG64UbcqTx36Y96tz6J4VmuJJl1RoEe52xxRyocREP8ANkjjBVOD2b14BYdziqK6W0i0BtJhgubhElzcvK8cYMjbFBjAc9ATkYxzntV+38O+Gbm48q21i6l+Qu2TGpChdxYddw7Y4IoSC5xdFdbHofhhYz5+uyeZxxFsIUFm5JOOwXpkjNSQaV4RltxGdSnQ7yxfehfG18JzgclRz7iiwXOOorW8Q2Wm2f2c6bdvOJFbzA7KWUhsD7vAyPesmkAV7v8AsT/8lP1D/sGt/wChCvCK93/Yn/5KfqH/AGDW/wDQhQyo7n0Z8WP9Vpv+9L/Ja4Ou8+LH+q03/el/ktcTZW0t5eQ2kABlmcIgPqa/GOLIuWcVIxWr5f8A0lH6PkTSy+Dfn+bI4opJn2RRvI3oikn9KdNb3EIBmt5YgehdCufzr0eK1j8M6TexWc9qHFsS92J1815c8Ko6gDmqNpb3mveBJJtZ1OSIRXRnSadC5MYUKdo4OMmolkLj+75v3nK5W0srPa7a+/YtZon79vculfrr5W/Dc4Krei/8hmw/6+ov/QxV3VtHt7XSYtSs9TW9gecwHEJjKsF3dz6VS0X/AJDNh/19Rf8AoYrx1QnQrxjPfTqnv5q6O/2salKUo+fl+Z6f8UvEGoaGuhx2GqWGlC/vnhmuryLzEjVbeWUcbl6tGo6965qy+MMiwWf9o+HblJn0+KeeKNv3oke3M/yxnkx4Uru7EgV6Trj6UsMS6rBHOjSfu42tzMSwBOQoBPAB5xSyTaOs8txLJYrNAojkkcqGjUjIVieQD1wa/fO5+XHBj4pJHJZQXNlaedeR28kXkXgkVhKxBAOOSuOfrVHT/i/cSy2z3fhmSO2nVHDRXKyOQ9rLcIAoHJIhcEe6+9ejw22grJsht9MD2xI2qiZiJ5I/2fWoLfUfDTSusVxpqSWwVmB2oYxkop5xjnKj6+9AHnUfxluW0mz1BvC0sazxTzuJLlRiKMw5YepPnYxxyp7U+P4r6hYRzrq2l20syajcw7YJwpWKORVC4PJlO4EL3Ga9Ka30O1Jt2g06DCNIYyiL8hI3Nj04GT9KZdNoELQTTrp4a6mV4GKKTLJjhl9TjvTDoZXgDxcPFLaqjWYs5bC68kxmQO20jKsccAkc4rqaoWs+jW0e+1msIUnlYZjZFEkg+906twc9+Kmn1CwgIWe+toiSQA8qjJAyep9CD+NICzRVdr+xXduvbYbIxI2ZV+VD0Y89Peoo9W0uSWSJNRtC8ciRuvnLkO4yq9epB49aALtFVpNQsI7We6e9txBAxWaTzBtjI6gnsR6VHbarYXCqVuY13Z2B2ClwACSAeSMEUAXaKrR6hYSCMx3ts/moXj2yqd6jqRzyB3NNTUrGSeOGO4jcyIzqysCpCnDc9Mg549jQBboqm2qWCuV+1QsFz5jCQFY8DPzHPHBzzU73MCwpN5gZHxsKfNuz0xjrSbSV2NJt2JaKrpeW7Fv3mAo+YsNoHTg5+oqVpolUs0qBR1JYYFJTj3G4yXQfRTTJGGVTIgZhkAnkimieEx+YsqMuMgqwOafMu4rMkopI2Dxq4zhgCKWmIKKKKACiiigDKu/+PmT61C/3D9Kmu/8Aj5k+tQv9w/StER1Pj9/vt9TTac/32+prpvhp4Sm8YeJF08SNDbRr5lzKByqeg9zXxFOnKpJRjuz90r14UKTq1HZLc5eivdNYuvAXhi9udEsvAdxq62SgX9yIC3ljGcsxBz9eBWD8SPBGiTeE4fG/g4OmnyKHntj0Rc4JA7YPBHSumeDcYtxknbc8qjncJzgp03FT2btZ32vZ6X6XPKa+hP2Yf+RP1P8A7CB/9FpXz3X0J+zD/wAifqf/AGET/wCi0rTLP94XzObir/kXS9V+ZQg+JvivTbPUNY1HSZNR00Xc1pb+XaeQqyi6aJAHLHzF2KSzYGCMVqa18WLrT9KvtQPhwhLWaC32S3KqxlkjMmD2AwMZz1Iruk1Tw/eWlxbKsc0KFvMga2OH+chiFK/MNwOSMiqninRfDeuabDYXwVYGkEyPbSCMqVUjdkdgMj0r6Xoflmlzkr/4trYJcx3OkxfbLeOaR4Uug2Vjslucg46EkoD04zVe4+KmpQ6zAl1plnZWUP2xbzzbgEl4o45ECMOCSJRx7Gu50OLwhFp0EGmrpht4YWgjJCkmOLKMMnllGCM9K0ZE0SXyfMXT5POzLDuCHf8ALyy+vy9x2qnuBwPhP4rprt9oVs2jtajU5ZoXd5gdkkZPAHU5Azk4qDT/ABz4njvL6e6tY7u2l1+TR7CIRLCm4SyIrGTcS2NgyNo68V31rJ4bW7gS2/sxZxEZIDGqA7O5QjtxzirdvJpdwfLt3s5ijCbbGVbaST8/HcnPP1pdUB5ofjBIbfUJv+EbnhS3vxZRSXE6xxs291YuT9z7hIyOcinQ/GS1Nsk0mjyb2hE4t0lDSlPs5myF79NvpXd3/wDwjb2TNNBZ3EGotsbyoBL9oYA/3AS2MHntioNHHheza203T7aEPBF5Ue22ZjGi5GC+35R1HJFHQOpxEPxeumtNPuJPDMkQuE82XfcKNsf2mOAMv97mVTjjoaj0z4r6rGdNstQ0Fbu+vL68hcWco2wxwzmMA7j9/BBx3Az3ru7fUvCoitVgjthFOF8nZZkL80mAD8uFy46HHI9asJN4enhS4FrA+64YqDZnzPOxydpXcGx1OOlA0m9EUvh74qHivTbu5a1W1mtrp7eSISB9u08ZI45HPFdNWfZXGlW8Tx2ogtYVb5sII13E8+nOatvc26I0j3ESovVi4AHOP58UrofJJdCWio2uIFkMbTRq4XeVLAEL649PemNd24gMyzI6AbsowORjPFF0LlfYnooByAfWimIKKKKACiiigAooooAKKKKACq2pf6gf7wqzVbUv9QP94U1uJmfXhn7Tf/IW0T/rhL/6Ete514Z+03/yFtE/64S/+hLU1/gZ85xR/wAiyfy/NHkFSzW9xCiPNbzRLIMozoVDD2z1rR8Hafdap4o0+zs7MXsrTq/kFgBIqncwJPAGAa+mPFmm6f45tLXw1dabe6dtIuDJJAFMSoQGVDkjJ3AccYJrkjTcldHwWWZO8fSqTUrNaLTd9r9P+CfKcaPI6xxozuxwFUZJP0pZ4pYJTFNE8Ui9VdSpH4Gvpqx+Hfh/wNrdt4k0+O8ulj/ctAwErAvwHX3BrgP2kLe5vNTsdcTRp7OzKG3M8qhWlfOeV6gY6ZpShyq50Yvh2rhMNOrVl70eiV9O9/62OD+GP/JRfD3/AGEYP/QxX0Z8WfEXiLRbzQrHw4u+41CWdSgs/tDOUiLKMbl2gkDLdhzivnP4Y/8AJRfD3/YRg/8AQxX15qF3Y2tzbC6BM7sRAFhaRs45I2gkDHU1tRWh9LwT/u1X1/Q83T4r6gLy9sJPC8wuLS5gsmZplVGndghHPIXceDjkCs6L4geJrLxNrEmoLHcQW89/Fb2ELIqkW6QkfO2CCTIT7+1epSS6ALp5pDp/nMGMkpVSf3eM7m7bcjqeKi1e88N2dvNLqDWOzAaUGMOcSEDJABOGwBnvW6eh9ocJ45+Jlxa+DdMvdIhhjutVtHuI55JQI4ghAIXcPnY54X2NaGg/E1L4+JHudHurW00OB5GuJWA80oDkbeoJxx65rtTFo91H9naKylW0wfKZFPkccfKfu8fSorOXQL15JLb+z5nuSyMVVSZtnX/fA/EUPqC6HnHhD4pajc2lhp+sWUA1mS8miuTIfssaIqpIuA2TvZJF2r/EVY9qfpXxia9sLO/l8Nz2drc362wknmVdqMCQcdd2QARjgkV3sV94b1Cd1b7I8iyIT58Gzc+WVCpcDccqwBGelRtd+FU1UWCR6dJeh/OZI4lYxsTguxA+U89TzRcNjhpfjGkVvuk0Q+dHcTRzRi4X5VjZRtU9HkO8EIOuDXq6NvRWwRkA4NZDSeHohZwxwWkizyGW2EFt5ilsjLjYCByR8360+LxDpE0Us0d0zxRQ+dJIIX2Im0Py2MA7SDjrg9KOgdTVorNg1zS5r2KziuS0s0aSR/un2lWBZfmxjJAJxnNTXOp2VvM8UsrBkXc+2NmCDryQMD8aBOSjq2XKKrR31o2MzxoxDEK7AMQpwTj04qXz4PNWLzo/MbO1dwycdcD2oDmXckoqD7ZZ4z9qgxv8vPmD73936+1K1zCJIow4YyHC7TnsTz/3yaA5l3JqKKKBhRRRQAUUUUAFFFFABRRRQAVk3H+vk/3jWtWTcf6+T/eNVETPzAop8Mck0qQxIzyOQqqoyST0ArWvvCviWxtJLu90K/t7eIZkkkhIVR7mtTmMalBI6Ej6U/yZvI8/yZPJzjzNp259M9KSWOSIIZEKeYu9M/xL0yPyNIBlFSSwzQqjTQyRq4yhdCAw9s9ajyPUUAFKKTI9RRQAUUUUAFFFFABXu/7E/wDyU/UP+wa3/oQrwivd/wBif/kp+of9g1v/AEIUMqO59GfFj/Vab/vS/wAlrmPB/wDyNWl/9fSfzrp/ix/qtN/3pf5LXCIzIwZGKsDkEHBBr8c4mq+yzydS2zg/ujE/Rcmhz5bGPfmX4s6nT/DuoXXjBVvdMuxZyXjmRmiYKV3E9fQ8VJrfiq0uEvoodMkilmh+zBjcZSNAw4VcADpWZ4f8QXlnrdpdXmoX0tvHJmRDMzZGPQnmpZbfwk8rv/bGpDcxP/HmO/41jCvH6s44SSi5SfNzON7WSVr+stvM0lSftU66bSStZO2+u3yEl/5J7B/2FX/9FCsvRf8AkM2H/X1F/wChitTWbzSE8OwaTplxc3G27a4Z5otmMptxWXov/IZsP+vqL/0MV5+Ia+sU4pp2UVo7q6t1Oqjf2U21a7e57rqlg11Nb3NvcfZ7m3LeW5TepVhhgVyM9j1HIHbIOQ3hG2e7M8t3LIFaRo1KDjzHLtuP8R3HjpgcV0tFfuZ+aHJx+C0ji8uPUpUGzygBHkbdiqxwTgMdo5GB7d6JvBcT52ahIvzBgNpGSDJ1KsCRtlYYyOQD7HrKKA63Oe1Lwtb3ly0nn7YzEE8ox7hkIyDnIO3DnjPXHI5zHc+E47hbdZdRuGEcAglJALOAxbIPVTknnk4x35rpaKAOZh8JRxzNMb4s8qPFKPJG0xssa/KP4WxEvzc5OeOmGQ+Dbf7QLm6vHuJiwZiYlCkgw9Bzj/UL+ZrqaKAOYtvBtnDdiZrmSVFdXVZATtYEZxzgA4HGM+9Qx+CLeO0e1jv5BHJH5TkxgnaYlibHYHai4OODnqDiutooA55/DINhNbLfMpe7+0p+73In+ztJPHU8EDJyAKpXngtWtfLtb5lcIyguv38gABscFeM429emK66igDlP+ELhdX82/kzMrGfbGBlz5vK/3V/fNxznA565luPB9pLNNMl3PC0jhl8sAeX9zIHsQmD7Ma6aihOwmrnLJ4MtY2k2XBI+cRB1ZtisQdp+boCONu3H4ZrXstMlt7GC3kvpJ3tmDQyyKMjC7fm/vZy351pUUnFNWZSbWxlzaRvd5hcHzSSQSoxnC9R/wH9aYmi/ukVrhgVAIC9A2BnnjI49q16KxeGpN3aNViKiVrmZd6PHceWrTyJGkXlhE4H3WXP5N79B75YNIZyzTXGCZCxCLwecj6frWtRS+q0rt2BYipa1yKzhNvbpCZC4QBVJGOAMVLRRW8UoqyMm23dhRRRTEFFFFAGVd/8AHzJ9ahf7h+lTXf8Ax8yfWoX+4fpWiI6nx+/32+pr1z9mO+tofEGqWMjhZ7iBGiB/iCk5H6ivI3++31NTade3enX0N9Y3D29zC26ORDgqa+Mw1b2NVTtsfteY4P67hZ0L2uv+CfSnxeeS4n0bw/HrK6VFrE5huNkLNJOuVXYGAIH3j1x1HbNS+P7XSfCnwf1DSrf91bJatbwK7ZZ3c/qSSTXmlr8a9RMEP9qeHdNv7qDmOcnaQ3qBg4PA6Vx3jrxtrfjC6STUpFjt4iTFbRcIh9fc+5r062Opcs3HVy09F/XY+TweQ43mpU6q5YQd3qnd30tbXbTXb8Dmq+hP2Yf+RP1P/sIn/wBFpXz3X0J+zD/yKGp/9hE/+i0rlyz/AHhfM9fir/kXS9V+Z2LeEdx8w6k/mp5iwsIhiOORmZxjPJO7r7DjrkfwXZmJo1u51OUMbYBKbQOP90kZI+tdRRX01z8rsjkH8DxySxvNqUkio00hiMeIy8vnbjtB6fvjx1+UcjnNy88KpdW9nDLqE/8Ao8LRPICfMkBOcE55GQOu48dc810dFD1GcnJ4KhlaVpb9yZw5m2xKMswYfL/dHzHjmrkPhW1jub6Qzysl3btCRkhowyqrbTnAB2A9M579BXQUUMDnpfDCS6VLZyXMbtPcC4kZrcFQwVVBRc/IQFBBB4PPtUF34PinSOP+0JV2BwZgg88hwQw8wc4OckY6gHjFdRRQBycHgizt76Ka3uWEUUokjEi+bLGd/mEJIxJG5i2c5yGxxWxHpAhgtlhn2TW8kkivsyGLk7sjPP3j3681qUUW0sOMnF3Rz2o+G2mt7nybwieRJFUyINvzKRzj69R09KUeGU283km4PvQDIAO52IOCCR+8buO3pz0FFR7OPY3WKqpWuYeo+HY7y6jmN5LGkUexI1Hyj5SOmcd/Tt1qOLw6zRFbi75YsXEacEkMAR6cN0/Wugoo5I3uJYmrZK5Hbo8cQSSTzCCcNtxxngflUlFFWYN3CiiigAooooAKKKKACiiigAqtqX+oH+8Ks1W1L/UD/eFNbiZn14Z+03/yFtE/64S/+hLXudeGftN/8hbRP+uEv/oS1Nf4GfOcUf8AIsn8vzR594B8SSeE/FFtrcdql15QZWiZtu4EYODzg/hX1DoM+seJNL03xMhh02V4jJBaMvmAxvjId+DzhTwBjA618gV9C+CfjP4XsfC2nWGpQ3sFza26QuI4t6naAMgj1xWFKSSabPleF8wp0ZTo4ipyw3XTXTrv+J6TcWWu6k0Ru5rKwSCQSLHbkz+Yw+7uLKuAPQDPvXhXx38dXurPJ4SutJitZLG63SzLMXEhA4KjAwDnPU16Ifjj4Ixw2on/ALdj/jXgXxD1+LxN4wvtaggaCKdh5aN12gYBPvU1pJpJM9TiLNKDwvLhq15Sdn1uv0+Vh3wx/wCSi+Hv+wjB/wChivrTxFoy6zFDG8wiEb7g4jBkQ/3kbqje/ueK+S/hj/yUXw9/2EYP/QxX2TV0NmbcFf7tU9f0OS/4Qi38jy11CZWDMyyDdvPKldx3c424428eh5qN/Cc7m50yO5a101kjcSRjDs+0o6A7twUKqEA9zyWA212NFbn2hzVt4Rt4ra4tzfXDJJA8KHoyhmDsWP8AEdw46YHFOsPCsVtq0OpPdtNKrM7oVKpuJPKqGwv3j13V0dFO4HMXHgzT5I4dksglSRmkd2ZvNRt2UIDD5RuOADgZPHJzO3ha1KKqzN8pzgoCD+8Z+fxaugopAc8/hkSWGn2j3pY2cgkWUx5kBDA/IxJZOm08nKkiqsvgq2lSCF7yRYY7eO3cxJ5cs0a7co7qQSpweOoLHBrq6KAOUsvBkVlqEd5b3xWSJAkUjQhplVS+1d5OSuHxjvgc1rXekNM90Uu2jW7QCcbAckLtBHp249q1aKCZQUtzmbzwr50iql4fIkeRpwy/MN0cqfKf+2nQ+mfrbs/D6QaiL57p5pCxdwwIUtnIKgHAxk9c1t0UrGSw9NO9jmJfCrqZpotQeSeVwx84ZXGV474OFHI/Krdv4f8AIlSaO+kEkX+qOwHaAsgGfX/Wn8hW5RRZDWHpp6IKKKKZsFFFFABRRRQAUUUUAFFFFABWTcf6+T/eNa1ZNx/r5P8AeNVETPzN0O6isdZs7yeMyRQTpI6A4LAHJFeveOvi7oniDwlqWixWerFrmLZbieRSkZ3A5OOW6d68UorW+ljm63N/StfhtbOxs7izaaC2klkfY4VmLDAwcHGDz71c1nxRpt9ZXNvFoawNIGWI+YCI13uyrjHQbxj3GfpylFFwtrc6dfEdh589xNp9zNJNEiFXnUom1cEKCvCtxkdfepn8VabIZi+gxjcx2BWUYj+bER+XlfmGeh+UciuSoouFkdc3ijSd8bLosi7SC+JE/eYzjI2YGONoGAD61zmr3UV7qU11Db+RG5GEznGAAScdyRk/WqlFAJWCiiikAUUUUAFe7/sT/wDJT9Q/7Brf+hCvCK93/Yn/AOSn6h/2DW/9CFDKjufRnxY/1Wm/70v8lrg69zZVb7yhvqKTyov+eaf98ivic44R/tHGTxPtuXmtpy32SW/Mux9Pl+ffVMPGj7O9r63t1v2PDaK9y8qL/nmn/fIo8qL/AJ5p/wB8ivM/1B/6iP8AyX/7Y7f9aP8Ap1/5N/wDw2rei/8AIasP+vqL/wBDFez+VF/zzT/vkUeVF/zzT/vkVdPgTkmpfWNv7v8A9sTLifmi17L/AMm/4BuUVhbE/uL+VGxP7i/lX6HynydzdorC2J/cX8qNif3F/KjlC5u0VhbE/uL+VGxP7i/lRyhc3aKwtif3F/KjYn9xfyo5QubtFYWxP7i/lRsT+4v5UcoXN2isLYn9xfyo2J/cX8qOULm7RWFsT+4v5UbE/uL+VHKFzdorC2J/cX8qNif3F/KjlC5u0VhbE/uL+VGxP7i/lRyhc3aKwtif3F/KjYn9xfyo5QubtFYWxP7i/lRsT+4v5UcoXN2isLYn9xfyo2J/cX8qOULm7RWFsT+4v5UbE/uL+VHKFyxdf8fMn1qF/uH6Uo4GBxS1Qj48k4kYHg5NJkeor7A8mH/nkn/fIo8mH/nlH/3yK8D+xf7/AOH/AAT77/Xb/px/5N/9qfH+R6ijI9RX2B5MP/PKP/vkUeTD/wA8o/8AvkUf2L/f/D/gj/12/wCnH/k3/wBqfH+R6ivoT9mH/kT9T/7CJ/8ARaV3nkw/88o/++RR5cY6RoPoK6cLlnsKinzX+X/BPMzbib6/hnQ9ly3trzX2+SN2isLYn9xfyo2J/cX8q9TlPlLm7RWFsT+4v5UbE/uL+VHKFzdorC2J/cX8qNif3F/KjlC5u0VhbE/uL+VGxP7i/lRyhc3aKwtif3F/KjYn9xfyo5QubtFYWxP7i/lRsT+4v5UcoXN2isLYn9xfyo2J/cX8qOULm7RWFsT+4v5UbE/uL+VHKFzdorC2J/cX8qNif3F/KjlC5u0VhbE/uL+VGxP7i/lRyhc3aKwtif3F/KjYn9xfyo5QubtFYWxP7i/lRsT+4v5UcoXN2q2pf6gf71ZexP7i/lTlVR0UD6CjlC46vDP2m/8AkLaJ/wBcJf8A0Ja9zprRxv8AfRWx6jNKpDnjY83NcD9fwsqHNy3tra+zv5HxfmjNfZ/kQ/8APGP/AL5FHkQ/88Y/++RXP9W8z5L/AFL/AOn/AP5L/wDbHxhmjNfZ/kQ/88Y/++RR5EP/ADxj/wC+RR9W8w/1L/6f/wDkv/2x8pfDE/8AFxfD3/YRg/8AQxX2TWH5MI5EMYP+6KTYn9xfyrWnS5VufSZHlX9mU5Q5+a7vtb9WbtFYWxP7i/lRsT+4v5Vpynt3N2isLYn9xfyo2J/cX8qOULm7RWFsT+4v5UbE/uL+VHKFzdorC2J/cX8qNif3F/KjlC5u0VhbE/uL+VGxP7i/lRyhc3aKwtif3F/KjYn9xfyo5QubtFYWxP7i/lRsT+4v5UcoXN2isLYn9xfyo2J/cX8qOULm7RWFsT+4v5UbE/uL+VHKFzdorC2J/cX8qNif3F/KjlC5u0VhbE/uL+VGxP7i/lRyhc3aKwtif3F/KjYn9xfyo5QubtZM/wDr5P8AeNQbE/uL+VPFNKwNn//Z"/>
          <p:cNvSpPr>
            <a:spLocks noChangeAspect="1" noChangeArrowheads="1"/>
          </p:cNvSpPr>
          <p:nvPr/>
        </p:nvSpPr>
        <p:spPr bwMode="auto">
          <a:xfrm>
            <a:off x="964020" y="1562794"/>
            <a:ext cx="1656623" cy="165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0" descr="data:image/jpg;base64,%20/9j/4AAQSkZJRgABAQEAYABgAAD/2wBDAAUDBAQEAwUEBAQFBQUGBwwIBwcHBw8LCwkMEQ8SEhEPERETFhwXExQaFRERGCEYGh0dHx8fExciJCIeJBweHx7/2wBDAQUFBQcGBw4ICA4eFBEUHh4eHh4eHh4eHh4eHh4eHh4eHh4eHh4eHh4eHh4eHh4eHh4eHh4eHh4eHh4eHh4eHh7/wAARCAFaA4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Cooor7U/PwooooAdGjSSJHGu53YKo9SeBXW3Hw812G9t7PztPkmld4nWO5DGGRIzIUcDodoNcnCwjmSRl3hWDFScbgD0r0uT4k6SLixmTR76Z7eWRzJczI8katC8YiRgM7Mvu+Yk8VhWlVVvZrv8A8A6sNGjJv2rtt/wTlNU8Hatp2gpq9xJZlDFHM9us6maOOT7jFOuDx+dWJPAOvRavpemTC3jl1KAzQs0nyqAu4hj2IHatdPHWhtoFrpl1ot9dKghV0lnR0iCEFjCSNyk46E4GTV+H4qWc2pQ3174f8qW2vZLiFrSQA7XQqwbdn5sbenHHSsXPEa2j3/4HU1VPC6Xl2/4PQ4jxN4cvNBW1knuLO6t7tWaGe1mEiNtOGGfUGsWut+IXiu18SxadHb294Gs1kDT3bo0kgZshfkAUAc447muSropObgufc5a6gpv2ewUUUVqZBU9l/rT9Kgqey/1p+lOO4pbGzpmlalqhkGnWM92Y8b/KTdtz0z+RqPUbC9024Fvf2sttKVDBJFwcHv8Aoa2fBWvWehvdNeW80wmCBfLVDjGc53fWq3i/VrbWdVW7tYZIYxCqbZFUHIJP8PHejmn7S1tB8lP2XNf3uxjUUUVqYhRRRQAUUUUAFFFFABRRRQAUUUUAFFFFABRRRQAUUUUAFFFFABRRRQAUUUUAFFFFABRRRQAUUUUAFFFFABRRRQAUUUUAFFFFABRRRQAUUUUAFFFFABRRRQAUUUUAFFFFABRRRQAUUUUAFFFFABRRRQAUUUUAFFFFABRRRQAUUUUAFFFFABRRRQAUUUUAFFFFABRRRQAUUUUAFFFFABRRRQAUUUUAFFFFABV9NG1ZmdV065LIiyMPLOQrAlT+IBx9KpxMiyo0i70DAsueozyK6uTxik8q3Fxp48+KaKWMxtgHymYxhvYbgDj0rOpKa+FXNKcYO/M7GB/Y2reWkn9nXOx1DKfLOCCAQfxBB/GkfSNURmVtPuAVcRsNh4bBO364U/ka3U8YP5So1pwqRqApADbY0TJ45+4SPTcabbeKxa3F40dq00d3MZnWTaCDtYDG0Y4LAg+1Z89a3wmqhQ/mZhnStSF0lqbGcTyKWSPZ8xAGScfTmhtJ1RY5ZGsLgLCSshKH5SMZz+Y/OtGfXIZdcXUmhmIMLxPH8owGiMfykDnrnmrE3ihJDE5siHtoXt7bEnAjaIR/N6sAM57k89KrmqaaEqNLXUxm0nU1u/sZsZxcbS3l7fmwOpxSJpeougdLG4ZT5hDBCQdn3/8AvnvWm+vQtqsV75EoZYikr/Lvnyed4xtbjjpk9etXk8ZeTAIbTTYrdIRm1Cn/AFbH75PqDxx7UnOrbSI1Cj1kYKaNqzx+YunXLJuVMhD95vuj6mkk0nU4xK0lhOoiAMhKcKD0z+R/KtX/AISfbqM15DYogku4bgR7uFEaOm3PXkP17Ypg162Sx+wrZyPapB5McUjAhjliGbjggtxt/qafNV7C5KXczItK1KX7P5djO/2n/U4TPmcZ49eOapnrXSaX4nGm2kJgsxNewJtt558HyenAxyRweD0zxWFqE0VxfzzwQ+TFJIzJHnOwE5xVRlNt3WhE4wUU4vU83/4WBon/AD73/wD37X/4qj/hYGif8+9//wB+1/8Aiq80t4vOl2bgnBOT04FWzpkiqC0ijJ59hXzqzGv5H1DyvDLuegf8LA0T/n3v/wDv2v8A8VR/wsDRP+fe/wD+/a//ABVefDTyzlVkJw2Dx0HGT+tLHpzb3jYMzqp6cDOcDnvR/aNfyD+y8N5/eegf8LA0T/n3v/8Av2v/AMVR/wALA0T/AJ97/wD79r/8VXmt1D5LKN27Oeox0qGl/aVfyH/ZWH8/vPUP+FgaJ/z73/8A37X/AOKo/wCFgaJ/z73/AP37X/4qvL6KP7Sr+Qf2Th/P7z1D/hYGif8APvf/APftf/iqP+FgaJ/z73//AH7X/wCKry+ij+0q/kH9k4fz+89Q/wCFgaJ/z73/AP37X/4qj/hYGif8+9//AN+1/wDiq8voo/tKv5B/ZOH8/vPUP+FgaJ/z73//AH7X/wCKrqfhneSeOdcl0rw9YXU11FCZmWQxxjaDjqWrwavff2HP+Sp6j/2DH/8AQhTWZ1076CeUYdq2v3noP/CtfG3/AEBD/wCBMP8A8XR/wrXxt/0BD/4Ew/8AxdfRNxcW9tH5lzPFBHnG6Rwoz9TT43SRFeN1dGGVZTkEexrT+163Zfj/AJkf2Hh/5n+H+R85/wDCtfG3/QEP/gTD/wDF0f8ACtfG3/QEP/gTD/8AF19FxSRyqWjkVwCVJU5GR1FOJABJOAOpo/tet2X4/wCYf2Hh/wCZ/h/kfOX/AArXxt/0BD/4Ew//ABdH/CtfG3/QEP8A4Ew//F19FwyRzQpNC6yRuoZGU5DA8gin0f2vW7L8f8w/sPD/AMz/AA/yPnH/AIVr42/6Ah/8CYf/AIuj/hWvjb/oCH/wJh/+Lr6Ooo/tet2X4/5h/YeH/mf4f5Hzj/wrXxt/0BD/AOBMP/xdH/CtfG3/AEBD/wCBMP8A8XX0dRR/a9bsvx/zD+w8P/M/w/yPnH/hWvjb/oCH/wACYf8A4uj/AIVr42/6Ah/8CYf/AIuvo6ij+163Zfj/AJh/YeH/AJn+H+R84/8ACtfG3/QEP/gTD/8AF0f8K18bf9AQ/wDgTD/8XX0dRR/a9bsvx/zD+w8P/M/w/wAj5x/4Vr42/wCgIf8AwJh/+Lo/4Vr42/6Ah/8AAmH/AOLr6Ooo/tet2X4/5h/YeH/mf4f5Hzj/AMK18bf9AQ/+BMP/AMXR/wAK18bf9AQ/+BMP/wAXX0dRR/a9bsvx/wAw/sPD/wAz/D/I+cf+Fa+Nv+gIf/AmH/4uj/hWvjb/AKAh/wDAmH/4uvo6ij+163Zfj/mH9h4f+Z/h/kfOP/CtfG3/AEBD/wCBMP8A8XR/wrXxt/0BD/4Ew/8AxdfR1FH9r1uy/H/MP7Dw/wDM/wAP8j5x/wCFa+Nv+gIf/AmH/wCLo/4Vr42/6Ah/8CYf/i6+jqKP7Xrdl+P+Yf2Hh/5n+H+R84/8K18bf9AQ/wDgTD/8XR/wrXxt/wBAQ/8AgTD/APF19HUUf2vW7L8f8w/sPD/zP8P8j5x/4Vr42/6Ah/8AAmH/AOLo/wCFa+Nv+gIf/AmH/wCLr6Ooo/tet2X4/wCYf2Hh/wCZ/h/kfOP/AArXxt/0BD/4Ew//ABdH/CtfG3/QEP8A4Ew//F19HUUf2vW7L8f8w/sPD/zP8P8AI+cf+Fa+Nv8AoCH/AMCYf/i6P+Fa+Nv+gIf/AAJh/wDi6+jqKP7Xrdl+P+Yf2Hh/5n+H+R84/wDCtfG3/QEP/gTD/wDF0f8ACtfG3/QEP/gTD/8AF19HUUf2vW7L8f8AMP7Dw/8AM/w/yPnH/hWvjb/oCH/wJh/+Lo/4Vr42/wCgIf8AwJh/+Lr6Ooo/tet2X4/5h/YeH/mf4f5Hzj/wrXxt/wBAQ/8AgTD/APF0f8K18bf9AQ/+BMP/AMXX0dRR/a9bsvx/zD+w8P8AzP8AD/I+cf8AhWvjb/oCH/wJh/8Ai6P+Fa+Nv+gIf/AmH/4uvo6ij+163Zfj/mH9h4f+Z/h/kfOP/CtfG3/QEP8A4Ew//F0f8K18bf8AQEP/AIEw/wDxdfR1FH9r1uy/H/MP7Dw/8z/D/I+cf+Fa+Nv+gIf/AAJh/wDi6P8AhWvjb/oCH/wJh/8Ai6+jqKP7Xrdl+P8AmH9h4f8Amf4f5Hzj/wAK18bf9AQ/+BMP/wAXR/wrXxt/0BD/AOBMP/xdfR1FH9r1uy/H/MP7Dw/8z/D/ACPnH/hWvjb/AKAh/wDAmH/4uj/hWvjb/oCH/wACYf8A4uvo6ij+163Zfj/mH9h4f+Z/h/kfOP8AwrXxt/0BD/4Ew/8AxdH/AArXxt/0BD/4Ew//ABdfR1FH9r1uy/H/ADD+w8P/ADP8P8j5x/4Vr42/6Ah/8CYf/i6P+Fa+Nv8AoCH/AMCYf/i6+jqKP7Xrdl+P+Yf2Hh/5n+H+R84/8K18bf8AQEP/AIEw/wDxdH/CtfG3/QEP/gTD/wDF19HUUf2vW7L8f8w/sPD/AMz/AA/yPnH/AIVr42/6Ah/8CYf/AIuj/hWvjb/oCH/wJh/+Lr6Ooo/tet2X4/5h/YeH/mf4f5Hzj/wrXxt/0BD/AOBMP/xdH/CtfG3/AEBD/wCBMP8A8XX0dRR/a9bsvx/zD+w8P/M/w/yPnH/hWvjb/oCH/wACYf8A4uj/AIVr42/6Ah/8CYf/AIuvo6ij+163Zfj/AJh/YeH/AJn+H+R84/8ACtfG3/QEP/gTD/8AF0f8K18bf9AQ/wDgTD/8XX0dRR/a9bsvx/zD+w8P/M/w/wAj5x/4Vr42/wCgIf8AwJh/+Lo/4Vr42/6Ah/8AAmH/AOLr6Ooo/tet2X4/5h/YeH/mf4f5Hzj/AMK18bf9AQ/+BMP/AMXR/wAK18bf9AQ/+BMP/wAXX0dRR/a9bsvx/wAw/sPD/wAz/D/I+cf+Fa+Nv+gIf/AmH/4uj/hWvjb/AKAh/wDAmH/4uvo6ij+163Zfj/mH9h4f+Z/h/kfOP/CtfG3/AEBD/wCBMP8A8XR/wrXxt/0BD/4Ew/8AxdfR1FH9r1uy/H/MP7Dw/wDM/wAP8j5x/wCFa+Nv+gIf/AmH/wCLo/4Vr42/6Ah/8CYf/i6+jqKP7Xrdl+P+Yf2Hh/5n+H+R84/8K18bf9AQ/wDgTD/8XR/wrXxt/wBAQ/8AgTD/APF19HUUf2vW7L8f8w/sPD/zP8P8j5x/4Vr42/6Ah/8AAmH/AOLo/wCFa+Nv+gIf/AmH/wCLr6Ooo/tet2X4/wCYf2Hh/wCZ/h/kfOP/AArXxt/0BD/4Ew//ABdH/CtfG3/QEP8A4Ew//F19HUUf2vW7L8f8w/sPD/zP8P8AI+cf+Fa+Nv8AoCH/AMCYf/i6P+Fa+Nv+gIf/AAJh/wDi6+jqKP7Xrdl+P+Yf2Hh/5n+H+R84/wDCtfG3/QEP/gTD/wDF0f8ACtfG3/QEP/gTD/8AF19HUUf2vW7L8f8AMP7Dw/8AM/w/yPnH/hWvjb/oCH/wJh/+Lo/4Vr42/wCgIf8AwJh/+Lr6Ooo/tet2X4/5h/YeH/mf4f5Hzj/wrXxt/wBAQ/8AgTD/APF0f8K18bf9AQ/+BMP/AMXX0dRR/a9bsvx/zD+w8P8AzP8AD/I+cf8AhWvjb/oCH/wJh/8Ai6P+Fa+Nv+gIf/AmH/4uvo6ij+163Zfj/mH9h4f+Z/h/kfOP/CtfG3/QEP8A4Ew//F0f8K18bf8AQEP/AIEw/wDxdfR1FH9r1uy/H/MP7Dw/8z/D/I+cf+Fa+Nv+gIf/AAJh/wDi6P8AhWvjb/oCH/wJh/8Ai6+jqKP7Xrdl+P8AmH9h4f8Amf4f5Hzj/wAK18bf9AQ/+BMP/wAXR/wrXxt/0BD/AOBMP/xdfR1FH9r1uy/H/MP7Dw/8z/D/ACPnH/hWvjb/AKAh/wDAmH/4uj/hWvjb/oCH/wACYf8A4uvo6ij+163Zfj/mH9h4f+Z/h/kfOP8AwrXxt/0BD/4Ew/8AxdH/AArXxt/0BD/4Ew//ABdfR1FH9r1uy/H/ADD+w8P/ADP8P8j5x/4Vr42/6Ah/8CYf/i6P+Fa+Nv8AoCH/AMCYf/i6+jqKP7Xrdl+P+Yf2Hh/5n+H+R+W3lyf3TS7ZfRqugEkADJPAFX9T0XV9Mghn1HTbu0inGYnliKhvpmvMsercxD55zkyHPXJPNB88oqEuVUkgZ6E1dKsEDFSFPQ44NSyWd1HKYmt5Q4j80rtOQm3du+mOc0CuZhSVjlgxPvSeW/8AdNXaKLDuUvLf+6aPLf8AumrtFFguUvLf+6aPLf8AumrtFFguUvLf+6aPLf8AumrtFFguUvLf+6a97/YeVl+KWo5Uj/iWP/6EK8Rr3f8AYn/5KfqH/YNb/wBCFA09T6Z+JFhdajFoVva2VjduNWDFL6Ay24At5+ZFHbkYPqRXK6j/AMJB4b1DTNH06e6DRSrcutvDJ9llWWdjJEihSAqL/eYYBGBXqwo+b3qVo7mj1R5ndf8ACRPBfrbXmqWK29tfXMS20ITzZUcmMH5ec46dWBp4vPFl145MNxqBtLXYvl2htZmW4iMALHcB5YbeT94ggjGK9J596Pmx3otpYd9Tk/AUjR+GLFFe98+HRrINbTQsiRMIyPlyB8xIIYdtq+taH9rXEOyP7PPc5DHzvJKg46cAcfTvW5z70c+9N6slKxkQ6pcttLW/32GF8twdpxgdMZGcn296fc3WoKiNHCMvECQq52MT/QZ/GtTn3ooGZv8AaMzviG1YhWw+5WGOcccc1E+pzpC0jQnKdVKMDjaxyeMYJA6Vr80jDcMMMg9jQBkw6pNNdJb/AGaRRwWkEbbT8+Op9Rzitejn3ooAKKKKACiiigAooooAKKKKACiiigAooooAKKKKACiiigAooooAKKKKACiiigAooooAKKKKACiiigAooooAKKKKACiiigAooooAKKKKACiijBoAKKMGjBoAKKMGjBoAKKKKACiiigAooooAKKKKACiiigAooooAKKKKACiiigAooooAKKKKACiiigAooooAKKKKACiiigAooooAKKKKACiiigAooooAKKKKACiiigAooooAKKKKAPzJsZza3sFyERzFIr7XXIODnBFd98SPiLa+KtDGn22nXcDy3Qup2urgSiNgu3ZDx8iewxXndFVfSxh1udHo3iG1sdKhsrjTY7opISWkRHG0tlgNwOCRxkc1Y/4SLR90T/2HFtSNkaDyY9sjFCokL43AgnoOOAeua5Sii4WNHxDfW2oah9otbYW8ewKQEVNxBPzFV+UHkDj0rOoopAFFFFABRRRQAUUUUAFe7/sT/wDJT9Q/7Brf+hCvCK93/Yn/AOSn6h/2DW/9CFDKjuey/tL6tqul2ug/2ZqV5Y+a9x5ht52jL4EeM7SM4yfzrxb/AISzxV/0M2t/+B8v/wAVXrn7VX/Ht4c/37n+UVeFV7mCjF0Y6f1c+ezGcliJJPt+Rs/8JZ4q/wChm1v/AMD5f/iqP+Es8Vf9DNrf/gfL/wDFVikgdSBXS/D/AMH3/jW8vrLSriBbm1tTcKj/APLXBA2g9ic9a6ZKEVzNaHHCVSclGLdyp/wlnir/AKGbW/8AwPl/+Kp8PivxSZowfE2tEbh/y/y+v+9WTe2txZXctneQSQXELlJI3GGVh1BFMg/18f8Avj+dNQi+gnUmtG2d0PEXiUqzDXdYKrjJF5LgZ6Z5pH8ReJUPz69rC8A83kg49etXPBBiurq90S5uIreDUrcxiSVwqJIhDoxJ4HKlf+BV1flaBrGm6zqF19icOJ47RmkRZIUijCwjlt3IAwFHrmtak4U5Wcf6/q5nShUqRup/1/VjjZta8WQoXl1jW41BCktdSgAkZA6+nNMk1/xPGqNJrmsKsi7kJvJPmGcZHPqDXZzx6Peaiv26e0lElxEUVrkbHxZjaGwcAbxgk/Sp0ttOur/Tv7Th0UNa6WBJZxTRmMMZ3yFJbaCAcnknngGs/bQVrx/qxtKhPpP+rnBjxJ4jJwNf1Yn/AK/JP8aluda8WWxAuNY1uHPTfdSjP5mum1HSNNW0uTotrpctqmoTx3V3NMC9solxFs5ztK4IIznmtTXrLQnu7Xb9guLxLe4WGGa6QwSyAjYWwxABG4jJGe9Dr07r3SVQq2fv9urPP/8AhJPEX/Qwat/4Gyf40f8ACSeIv+hg1b/wNk/xqbxnDYwayEsVt48wRNPHbvuijmKjeqEdQDmsSumEYSinynLOdSEnHmNX/hJPEX/Qwat/4Gyf40f8JJ4i/wChg1b/AMDZP8ayqKr2cOx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yw8SeIvt0Gde1UjzF4N5IQefTNfUB6mvkqx/4/oP+ui/zr61PU14ubxScLLv+h9Dkc5SU7vt+px/xlu7qx+G2rXVlczW06Km2WFyjr846Ecivmb/hLPFX/Qza3/4Hy/8AxVfSfxy/5JbrP+6n/oYr5TpZfFOm7rqLNZyVZWfQ2f8AhLPFX/Qza3/4Hy//ABVH/CWeKv8AoZtb/wDA+X/4quk8HfCXxh4n0ldUs7e2trSQEwvcylDIPUAA8e9Q2Xwp8c3XiGXRf7HaKWIbnnkbEG3sQ/f6Dmur2lG7V1ocSpYhpSSdmYP/AAlnir/oZtb/APA+X/4qj/hLPFX/AEM2t/8AgfL/APFVseO/ht4o8G2yXmqW8Mtm7BftFu+9VY9A3AIzXHVcPZzV42ZFT21N8s7pnbWPiXxK9rF/xUGrsxA/5fZCSfzqzNr3iiB9k2ta1E3Xa91Kp/ImqPgqaa31TTLi3+zedG4ZPtLbYyR2Y9vrXoiWOnXWtR3WpXUFw4tC72N3exXBiPm4wshbaRglsEkgdq3nKFNq8TCnGpUTakzjLXWPFl0k7wa1rDpBGZJWF5JhV9T81Rpr/id43kXXNYZI8b2F5Jhc9M811yaPob3chtn04WMN7epOHulG9AAYBjOWGc4IqWKHRYdDe2YaZDpdw1jmeOdTcTDd+9LjO4YyewxUe2h/KWqNRuzn36nFx+IfE0kixx67q7uxAVReSEk+nWpJNa8WRRCWTVtdSM9Ha5lCn8c4rp9Yi0uz1YahYabFZf2fbSz7oriKRZGyFhOIzwQ7A88kUura/YpbWWl+Zc3f2rTrSCVZLhWtohkbiF6hx354p+0TtywB05RvzVNvU5H/AISTxF/0MGrf+Bsn+NPi1/xRLv8AL1zWH2KXfbeSHao6k89K7C0h0C61G6WHTNCEMWo+TMJJggjtAP8AWIS3zN15GTwOKWwj0mz8PXj2K6X9lm0mQPcvOv2l5i4zHtJzjA6YxxnNJ1oW+D8hqhUv8f5nF/8ACSeIv+hg1b/wNk/xqaDWvFlwrNBrGtyqpwxS6lIH5GutfRPDsOpO1wdM+zT6ov2VY7lTmExsVDYOVQttBzzVvw1p9tFcXya5BpenSMfLktra5RBD+7JD/f7nH3cmlKvTUW1EccPVclFz/M4H/hJPEf8A0MGrf+Bsn+NH/CSeIv8AoYNW/wDA2T/Guj1Cy0VfC8skcOmiEWMTwXKzA3T3RZd6Muc45ftjABzXD1vT5J3905qvtKdve38zV/4STxF/0MGrf+Bsn+NH/CSeIv8AoYNW/wDA2T/GsqitPZw7GX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X0h4LmmuPB+jXFxI8ssljCzu5yzMUGST3NfLVfUPgP/kSND/7B8H/oAryc2jFQjZdT3MjnKVSV30PzgRWd1RFLMxwoAySfSur+IPge88Hw6XNPdC6S+gEjFYWQQyd42z/EPwPtXM2N1NZXsN5bsFmhcSISM4YHIrpvGnxE8T+L7CKx1q4t5IIpPNURwhDuxjrXidD3epmWHhvUL7Rv7TtmiddxAi+be2GVTj5dvVxxnOMntUlj4V1OfzDOn2YLGJEDYLSAuEBUA5Iyeo7dM1m2mqX9o1q1tcvE1o5kgKgfIx6n/wDXVpvEWtNdC6a/czBAm8qpO0PvA6f3uaNBalPVbN9Pv5LOR1dkVCWXodyhv61Vqa8uZ7u4a4uJPMlYKC2AMgAAdPYCoaRQUUUUCCiiigAooooAK93/AGJ/+Sn6h/2DW/8AQhXhFe7/ALE//JT9Q/7Brf8AoQoZUdz1j9qr/j28Of79z/KKvE9KspdS1S10+D/W3MyxJ9WOK9s/aq/49vDn+/c/yirxrw1qJ0jxFp2qAZ+yXKTfgDmvdwX8BfP8z5zMf95l8vyR9XaJ4V+H/wAO9Jga9/su3mwA17fMgklfHOC38hW94b8T+FNbu5LbQdUsLudE3ukBGQucZ+mSK+XPjprL638R764W4861jSNLUhsqIygbj0znmuc8N+ItY8OyXcmj3ZtZLu3NvI6j5ghIJ2nseOtciwMqsOeUveZ3PMY0Kns4xXKj0j9prVfC9/4lht9JhWTVrfKX11EfkIxxGf7zA9+3T6eSQf6+P/fH86YSSSSSSepNPg/18f8Avj+delQpKlBQueRiazrVHNq1zr9N0y81IyiziWQxAFgZFXqeAMkZPsOaYNPvmPFlcE/9cjTrC7vbeO4t7N3UXChZAmcsAenHate78SeIftR87cksTuWBViQxZS/UnHKj2HNdrc76WOGKpuOt7mV/ZOo/Z/P+xylC/l8Lk7sZxjrUMVldSqTHbyMBjovr0x61sjxVrasrMVOMAEowPQDqCDyAPfimw65rmnIlk6ALHuHlyxnJ3EMQecnt36Uuap2RXLT6NlGzXVPs82n28UojuCvmqExuwQRk9hkg+nSoptNvoXZHtJcqSGKruGR15HHFa58V61tc+XbruUqzCAjqFUnr6Ko9OOmaX/hKtaVncQW6uxcswhYHLDBPX0OKV6nZDapd2YYs7vcVFrNkEKRsPBPQVJDp19NBJPFayvHGwRiF6MTjGO5rQttf1eCSZlUM00rStuRs5O0tjBHXYmfoOlSWviXWLfzBHDCd8ruQYTwWOSowRgZ545HrTbqdkSo0+rZltp18tvHcNay+XICVO3qAcE4+tJDp99N5/l2sp8hQ0vy42gkAfqRxW3deKPEEVyZLiOOOYneSYiCWbnd164P0wagh8S6xDO8kKRI7OrALEfkK7OnP+wmc56e9JSqW2Q+WldasyBZ3ZLAWs5Kttb92eG9PrUtvpeoXEpiis5mcIXIK4+Ud+a3LfWdfiVEt7JhPO5mSQhmLLtC4GSeML1OfwpmmeIPEUk0UFlEssq48seVyGA+9164A9uOlDnOzsl941CndXb+4xrHTL68lEcEByehdgi9M9WwOnNMgsbya4jt4raRpZRlF243D1+nvW5H4t1K32N9ktluInUwyFWxGoAG0DPPKg59vQmqaeJNTWeOXMLFI9m0pwenzHnOflX246daalU7CcaVlqzNms7qHd5lvKoU4JKnHtzSvZ3iAs1rOoU4JMZ4OM/yrXu/Fmr3MKxubddrK6ssfKspBBAJwOQO1PHi7UjDIkkUErMAqs244TDAryeQd578fTijmqW2DlpX+J/cYxsL0Y/0WY5IUYQnk9vr7Utvp99cXUdrFaymaT7ilcZHrz2962n8Z6s0IG2ETGR3klAILhtny4B4GUByOfcVWHibUvtCT4gLJGYxuVjkE5ySTkkHpzRer2QONK+7+4oQabfTyyRR2zl44mmYHjCL1bn/JqxfaBqljbNc3UEUcSnaW8+M5PPAw3J4PA5FWJfFGrSXSXO+JJFUJlEwCocuVIz0LHJHToKrya9qMhumkkDyXICu7ZJC/3Rk4x7Y47YovU8gtS7sptZXiqWa1nAAySYzwMZ/lTvsF7vVfssxLEAYUnkjIH1x2rUHizWQ4YSx8diCwPGD1J6+nSnJ4u1hYmjZoJA67XLxnLLs2YJz6fj70XqdkHLS7v7jJudPvraWWOa1lVoiwf5cgbTg8jjAPelg02/mmSGO0mLvjGVwMHocngD3rSufFOq3ENxHMYGFwG807DyT364yO3H681NceMNUklzCsUMY27YwW4Ixkk5Gc45B49qV6vZBy0b7sw5bS6jUtJbyqoxklDjnpUsOl6hKzqtnKCgJbcu0DAyeT7Vo3virVLyERTLa4BBGIumH38AnAy3t7dOKsTeM9UkiCrHbo53LIwUnehCALgngDYPf3p3q9gUaXdmE1jeLnNrNj1CEjrjr9aln0rUIYY5ZLdsSKzAAgsAvUlRyvXuBWrF4v1ZHdituxkbMp2EGQZBI64GcY4H602TxZqW+TyEighbIEal+B8u0bt2eAigc9uc0uar2Dlpd2ZUGnX0zzJHayloEMkoIxtUDPOf5VGtnds7ItrOWQ7WAjOQfQ1qr4o1NZriULbZuCC4MeQCFK569SCc5z1pYvFWrR3M9wGiJnk8x1+YLnaF6BhkYAGDmnep2Fal3Znz6VqUBAkspxlFkGEJG0ruB49jT5tG1KHIktZA4kaMoBlsgZPA7e9aC+LtYEqyf6NuUED933wgz164jUenFT2HjO/gL/AGm3juUZSAvmOgBJLbsA4zksc4zk9e1K9W2yK5aN92YDWd2sqx/Z5S7khAFJ3fT1qa30q+uLQ3UcS+Xlx80iqxKLubCk5OB7Vek8U6rI9s7GEG3zt2qVzkY5wc9AOmKgtNe1C2jkRGRvNbMhkBYuuMbTk9MEj15PPNO9S2yJtSvuyO40XUrc24mgVWuSohXzULNuGQcZzj36VOvhrWWieT7NGEQtvZp4wFwcEnLcDPc8HtQ/iLUmKEGJCkolUqpGGC7VI54wOB36ZJpT4l1VruC6eVXeAfuw2cK3HzYB68de/elerboUlR63Mxba4bZtgkYSEqhCkhiOuPWl+x3ezf8AZZtvXOw464q/b+INRgFsFaNhbb/LDAkfMDnIzj+I4IAPPWrMni7WHeSQtB5khy7hDknG3PXH3Tjp09+apupfYlKn3f3GS1hfKTus7gYG45jPA9akt9L1G4lMUVnMXAY4K4+6pY9e+ATita28Y6tDHLkQyTMytHI658sjOcDoc7j14qKbxXrEpbMkShojFgJwFKhDjJ64A5pXq9kNRo92ZDWl0qF2tpgoBJJQ4wDg/rSS21xEu6WCWNcgZZCBzWrqPifVb+3ME7QhGcu2yPG5t4fJ/ECmat4i1DVLX7NdLb7MryqEEbc4AyTjqaac+qJap9GZ1j/x/Qf9dF/nX1qepr5Ksf8Aj+g/66L/ADr61PU14+cbw+f6HvZDtU+X6nE/HL/klus/7qf+hivlOvqz45f8kt1n/dT/ANDFfKdGXfw36izf+MvT/M+sPDHxK8H2/wAP7AR6xax3dvpyJ9mOQ4kVMbcfUVl+GfF+qeFfBL2uqW0uparBfqPJB+doZV84sB1+VN35V4l8MPHuqeB9YE9sWnsJSBdWhb5XHqPRh617T4g8S+D7fVLP4pxaklwhsmghsFP72S47Ej+EqMgmueth1Tm9Lp/n2Omhi3VgnzWcfy7/ACHfGnx94R1P4aajYWOrW15d3QjWKFMlgd6nJ9MAGvmWt3xv4q1bxfrkmqatNuY/LFEp+SFOyqP696wq7sLQVGFu55uNxLxE79EdPoVpPfLb2tsqtKyEgM4UYAJOSSAOAat3Glahb3D28llNvRipCruGQcHBHB59Kq+Hrq5svs1xZsVnVCqEdRuBU498Gt0694gtTHaSeYslqwGHDFsoRjIzjggdu3Nei3NW5bHmRUHfmuZsWk6jIsrLZy/ukLuCuCFHfB+lQrZXbSMi2sxdSAwEZyCfWtuHxDr7LHbKiyAkbVMZyTt2Dv6D86ZJrmtQXU/nwKZJHJdJFdsEjaQPmzyOMZ+mKXNUvsinClbRv7jLSDUI7d40huVhlG5wFIVgvc+uM/rUkWj6lLYm9js5GgDFSw65yB069WFaieJPEFy824JMxjYtvjPA2jJx04C5/DNL/wAJJrkUcdw1rbiBmZowYTsyCpJHPY7fzocqnZDUaTWrf3GF9jut237LNnaWxsPQdTSrY3jMyrayl1IDKFO4cZ6da2zrHiKC8GryW/zSQrGrtEduwg4xg56ZqO38Qa217I1siLLctGSqRHBKYC459hyetPmn2RPJTvu/uM6fStRtZkSSzkDsquoC7sggMM4z2IOKXUY9VvLt7q9t7h5nG4s0RHAH06AVrNrXiT7Y1h5IF1IBblBH8xAUYTrjsD606XxB4ltZJYZogHXKsHiyUJXHHPpUqU9NEVy09dXb0MX+yr/7MLn7M2wyeWBkby2M/d+9074xTbbTr64uktYrWUzOMqpXGR689vet6TxLrTl7q1tY4EyIpcBiWZwSw65G45bjBGeCBUMOva7LqoeOGI3TL5e0oSWIOckk5JBHc9qanU7IThS6N/cYf2O73Mv2abKruI2HhfX6VJBpuoTXEVvHZzGSVtqAoRk/jW1HretR282oPaB/tKrFHM24hSm4EqCevJ9h6U6HX/Ei/MkaSeYrXDfu87lVmfLc8BWLN2980Oc+y+8FCn3f3GDHY3kk3lLbvuzgkjAH1J4A5HPvUkml30d79kkh2ybymQQy5AyfmGQcD0rWTxZqKRtFcW1vKQBs3KV2uAo3kZ5O1QMdPaq954n1O8uEmufKYq2SFXG4bdu3vxtJHrz3pp1b7A40bbsoDTNQMImWznMZbaCEPJxnp9OaLbS9QuGZYrSUlIzK24bQEHfJrVbxhrDMp/cAKu1QqsuASScEEEZJzx6DGBxTE8WawqMhkifdnlkyQSu3I59OOaL1eyFy0u7Ms6ffAqPsdx8xwv7s8n29adHpeoSW73CWcxjUqCdp/iztwO+cGtRfF+tq7N50Z3feG0jPJPUEEcnsRUa+KdWCGNmhkQjBDqTxsCdc5+6MfiaL1eyC1HuzLWzumYKLeTcQWAK4JA649alj0vUJIJZ1tJfLiYK5Ixgntg9enar8ninVnu0ut0ImRJE3BOSH+9nn8vSnjxdrITAkhDcfP5fzYByB19aG6nRIEqXVszIdMv5kZ47WRlWPzScdFzgH8+1Rx2V3Iu5beUjsdvXjPHrxWwni/WlIPmQEqxZMx/dy5c459T+Q4oHi7VlQRqLZUGAFVCOAu0Drnpx6+9F6vZBy0u7+4yLSxu7q6Frb28kkxYJtA6EnAz6c+tD2N6m7daTjbncdhwMda1IfFGoW99LeWsNrBNMqCQrHwWX+IemaU+LNY8tY1kiRV4AAJGNpUDBJHCnH4DOaL1L7By0rbsz5dJ1KIR77KbMib1AXJ25IyQOR071CLK8I3C0nI558s9uta7+LtZbhZIYxnOFQ9d2719STSP4s1l4xG0yYAC9DyAMDjOOntn1pJ1eyBqj0bMu70++tLlre4tZUlWQx425yw7D1/CnDTNQNubgWc3liTyydvO7BOMdegNXrjxNqk8kcjmEMkwmyqH5mBY88+sjnjH3j7Ylfxbq7qit9nIQBR8h+6oIVevQAnHf1zTvUtshWpX3ZmR6XqMkDTrZTmNSoJ2H+LOMDv0NOfSb9YfMa3IHyYXILNvGVwBz0/Lir7eK9XkMhmaGbzCSwdDznOehH94/nU9t4y1VLsT3Kw3A53grt3g7cg9sEomeP4frSbq9kUlR7sxW0++VtptJtw6gITj2PvUUVvcSqzRwyOFIDFVJwfSty68W6lNcvKscCqS2xSGOwNjIzkZzgdfSm23ii8tRK9pbwQzyTiYy8khhjOB05IyaalUtsLlpX+L8DINleA4NrODgtjyz0HepU0rUXglnFnKEiba5IwQfTB5Jq/B4p1aGOKNGhxFtZMoeHUKqv16gKo9OOlPXxdrCqwVoRuBXJVmIXGNuSScfrQ3U7IEqXdmS1jeqxVrO4BAyQYz0zj+dPl0vUI7dZ5LOZY2LAEof4cZyO3UfnWnF4v1uMqwmTKurqcEYZTkdCM/Q8UxPFGrLGqboW2hQrFDldqqoPXsFH60XqdkFqXdmSbW5BdTbygpjeNh+XPTPpT1sbxlDLbyYJxnHTnHPpzV658RalcLdqzIi3W0yCPcuCBjPB5PJznOc1ZTxfrK5O+BjhQMx/dx0wM4/H3PrQ3U7ISVK+rZl3Ol6jbTNDNZzK69Rtz2z1HtzVOuhXxfqyxCPba43BmzGfnYAgFucH7x/P0AFc9VQc/tImah9lhX1D4D/5EjQ/+wfB/wCgCvl6vqHwH/yJGh/9g+D/ANAFeXnH8OPqezkX8Sfofm9RVnS7eO81K2tZZhBHNKqNIeiAnk13HiZfhfa+GtRsdFXW5tYhuBHBPc7QHI4Zht42ex56V4VtLn0B59RXWeH9A0vUtCSSa9jt7uRyuSxLKPMRd23oVwW753Fe2TVtfCGnymNF1BokhiZp5mhILNuOFZWYFDjjOCM49RkC5xFFdpqHhfTYYbnbqHlQxSyusj2/7x0GcIP3mGYAAkYHBByc4qrrPhm1tz5sWq26o90IR8mIlBdl+8WY5AUMR2BBzT5XewrnK0V2Ov8AhfT7PTftUF7IslvbBpYXgO933yZL4ZhHkKoHUH2qWHwrpVzLGYb7ZGI1uHJIZSjEYQnIK9HGcHoOlJK7Hc4miu7HhPTZJrplnUjygsMUfSNysZBdmkGD85A7Eq3TFQweDoIdQUfanvohMiOBbHagMaOfMxIpU/OQFBySjDihILnFUV0Xibw/Bpls11FfxSgzFQiJhMZPCsWJJGBkHpkcmudpAFe7/sT/APJT9Q/7Brf+hCvCK93/AGJ/+Sn6h/2DW/8AQhQyo7nrH7VX/Ht4c/37n+UVeFV9VfFjwE3jmHTUXVBYGyaQ5MPmb94X/aGMbf1rgv8AhQM3/Q0x/wDgCf8A4uvWwuKpQpKMnqeNjsFXq15ShHTTt2PEqK9t/wCFAzf9DTH/AOAJ/wDi6P8AhQM3/Q0x/wDgCf8A4uuj67Q/m/M5P7OxP8v4r/M8Sp8H+vj/AN8fzr2r/hQM3/Q0x/8AgCf/AIulj+AUyyK3/CURnBB/48T/APF01jaH835h/Z2J/l/Ff5nD6Pq1xpf2j7OqkzJtyeCvXkfn071ur41l2SbtMtvM5aM5JAYyK5LZ6j5envXW/wDCl5v+hij/APAQ/wDxdH/Clpv+hij/APAQ/wDxdayxmDm7t/gzKGAx0FaMfxX+Zw134quLgQA2NqvkldpAJ4GeP16/T0qRvFk811byXVpG0UMpk2IxG7hsAn1+Y89enpXa/wDClpv+hij/APAQ/wDxdH/Clpv+hij/APAQ/wDxdL63g+/5jWBx/wDL+KOHbxbfMc/ZbXAXag2cLy/J9eHI59Aeop6+L7lWGLKAqCxCl2K5Pf3/AP1eldr/AMKWm/6GKP8A8BD/APF0f8KWm/6GKP8A8BD/APF0fW8H3/Bh9Rx/b8V/mcd/wml4qosOn2UW11bIUkna4fnPrtwfUVB/wlt/5KR+TACqBMgfeAQLkj+9xnPvXcf8KWm/6GKP/wABD/8AF0f8KWm/6GKP/wABD/8AF0fW8F3/AAYfUcf2/Ff5nCXvim8utjPbWwdZUk3YJyVOQMHt/Tiki8T3cdxcS/Z4H89lJD5JUAYIB6jOF5/2RXef8KWm/wChij/8BD/8XR/wpab/AKGKP/wEP/xdP65g+/4MX1DHXvy/iv8AM41/Gt88nmNZWeQXIwpHLMG/IYxjpTo/GDKqyPplu00RTySCQoC9cjuf5Diuw/4UtN/0MUf/AICH/wCLo/4UtN/0MUf/AICH/wCLqfrWC7/gyvqWYdvxR5trGrTaksKywxR+Vn7g6k4z9BwOOnX1rOr1r/hS03/QxR/+Ah/+Lo/4UtN/0MUf/gIf/i61WYYVKyl+D/yMpZZjJO7j+K/zPJaK9a/4UtN/0MUf/gIf/i6P+FLTf9DFH/4CH/4un/aOG/m/B/5E/wB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WWP8Ax/Qf9dF/nX1qepryG2+DUsVxHK3iBGCOGIFqRnB/3q9ePWvKzLEU6zj7N3tc9rKMLVw6n7RWvb9Tifjl/wAkt1n/AHU/9DFfKdfY3jrQT4m8K3uhi6FqbkKBKU37cMD0yM9PWvJv+FAzf9DTH/4An/4ulgsRTpQak+osxwlatUUoK6seJUV7b/woGb/oaY//AABP/wAXR/woGb/oaY//AABP/wAXXZ9dofzfmcH9nYn+X8V/meJUV7b/AMKBm/6GmP8A8AT/APF0f8KBm/6GmP8A8AT/APF0fXaH835h/Z2J/l/Ff5nnfhy8awNvdJGkhVCNrdCCCD9OvWujfxlqDTtOLW1WRnDMduc4ZSPp9wA+uTmuxg+Cc0UKR/8ACRxnaMZ+yH/4un/8KWm/6GKP/wABD/8AF1s8bhJWcn+DMo5fjofDH8V/mcRH4tvFaBvsdqWhKFDgjJUEZb+9nJ60r+L7xo5FWztFZxgsFOR8rDP1+Y8123/Clpv+hij/APAQ/wDxdH/Clpv+hij/APAQ/wDxdL63gu/4Mf1HH9vxX+ZxNz4suLmKRZrOEswfawJ+UshU4Hpzn8BTH8VXT2P2RrO2K+QYc85wVVSfbhRx6813P/Clpv8AoYo//AQ//F0f8KWm/wChij/8BD/8XQsXg11/Bg8Dj39n8V/mcTF4w1BY0jaCFljPydRtGMYGP50638WSCN1urGCYja0X8OGUADd6rjdx6nPau0/4UtN/0MUf/gIf/i6P+FLTf9DFH/4CH/4uj63g+/4MFgcf/L+K/wAzhrjxVeSzwzLa20bwyLIu1f7oIH48nJ6mm2nirUrePaVhmbj55FyeG3f/AFvpXd/8KWm/6GKP/wABD/8AF0f8KWm/6GKP/wABD/8AF0/rmDta/wCDF9Qx972/Ff5nEP4uvWtXh+y2od1KmUL83+rKZ+uCTmkfxVcPc207afZ5gkeQAKQGLEn8Ov6V3H/Clpv+hij/APAQ/wDxdH/Clpv+hij/APAQ/wDxdL63g+/4Mf1HH9vxX+Zwmm+J57FmZbG1lLStKfMBOCTn5f7v4dRU0PjC8h3GOxs1ZlOTt6sQ4JI7j5zx06eldr/wpab/AKGKP/wEP/xdH/Clpv8AoYo//AQ//F0PF4N7v8GCwOPX2fxR5hq17JqN/JeSLtZ8cZzjAx1qpXrX/Clpv+hij/8AAQ//ABdH/Clpv+hij/8AAQ//ABdaLMMMlZS/B/5GTyvGN3cPxX+Z5LRXrX/Clpv+hij/APAQ/wDxdH/Clpv+hij/APAQ/wDxdP8AtHDfzfg/8h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X1D4D/wCRI0P/ALB8H/oArzj/AIUtN/0MUf8A4CH/AOLr1TQbD+y9DsdN8zzfstukO/GN21QM47dK83MsVSrQioO562U4Oth5ydSNrryPzRyKMioFVmYKqlmJwABkk1o3mga9ZQzTXmh6pbRQFRM81nIixlvu7iRgZ7Z615J69irx7UfL7VXzzjvUghmNubgQyGEOIzJtO0MQSFz0yQCcexoCxJx7Uce1QMrKxVlKkdQRg0lAWLHy+1HHtVeigLFj5fapVuJVtZLVZMQSOrugxhiM4P6mqVFAWLHHtRmq9FAWLGa93/Ym/wCSn6h/2DW/9CFeAV71+xD/AMlR1D/sGP8A+hCgaWp9F/GPx3feCINLeysYLo3rShvNYjbsCdMf736V51/wvrXv+gHp/wD38b/Ctf8Aaq/49vDn+/c/yirwqvXwmHpTpKUlqeJjsXWp15RjKy0/I9e/4X1r3/QD0/8A7+N/hR/wvrXv+gHp/wD38b/CvIaVFZzhFZjjOAM8V0/VKP8AKcn1/EfzHrv/AAvrXv8AoB6f/wB/G/wp0fx415pFU6Jp/LAf6xv8K8fp8H+vj/3x/OhYSj/KL6/iP5z3L/hcus/9Aiy/77aj/hcus/8AQIsv++2rjPC1pZzR6pf3lubtNPtPOW3DFRIxkVBuI52jdk49K0fDvh638UXM80WNJj3JHEgw0ZkKnjLsCc46AE1rLDYWN7w0RnDGYyduWer6f0jov+Fy6z/0CLL/AL7aj/hcus/9Aiy/77asOz8OWFvpV/HcTPc6o2nJPHCsGVi3yBQVbOS34d6dd+CbS1ubJZtaWOK5EyneIwyyRhTs4cqCdw6sMc1PscHe3L+Zf1jHWvzfl6G1/wALl1n/AKBFl/321H/C5dZ/6BFl/wB9tWNL4T0orpVoLu9t7y4nuY5mmgxhY8c7d3BwfxzVM+F7GSzWS21SVriaze9to3t8K0Kn+Js8MeeORQqODf2fz/roDxGOX2/y8v8ANHS/8Ll1n/oEWX/fbUf8Ll1n/oEWX/fbV5hRW/1DD/yHN/aWK/n/ACPT/wDhcus/9Aiy/wC+2o/4XLrP/QIsv++2rzCij6hh/wCQf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1O1+MWryXMUbaRZbWcKcSN0J+le0nrXyVY/8f0H/XRf519anqa8nM6FOk48ite/6Ht5PiatdT9pK9rfqYHxC12bw14Pvtat4I55bZVKo5IU5YDnH1rxr/hfWvf9APT/APv43+FenfHL/klus/7qf+hivlOlgaFOpTbkr6izLE1aVVKErKx69/wvrXv+gHp//fxv8KP+F9a9/wBAPT/+/jf4V5DSgEkAAkngAd67fqlH+U8/6/iP5j13/hfWvf8AQD0//v43+FH/AAvrXv8AoB6f/wB/G/wryJgysVYEEHBBHIpKPqlH+UPr+I/mPcbf40a1LAkh0exBYZx5jVJ/wuXWf+gRZf8AfbV574F0+HVNV02wuC/lSk7wn3mAUttHucY/GtixtLHxFqot7fTxpMUKO0skT7htBGNxkYBcZxnPccVs8Lho7w6XMljcXLVT62/rQ6r/AIXLrP8A0CLL/vtqP+Fy6z/0CLL/AL7as3TvB+n6f4ghh1a+8+N7toLeNIdyzbYw+WOflHzr0zWenhCJtBh1SXUhbFpIvNSVFHlxyMQHwGLYGM8gZqFRwf8AL+fUv6xj/wCbv26HRf8AC5dZ/wCgRZf99tR/wuXWf+gRZf8AfbVh3/hjSLHSb+aS7vHmSWBbaTy12OHEnIKsQwJTr2x9aS48I6XBezwSa1PsjvRp6uLXO6c57buFGOvU+lCo4N/Z/P8ArqJ4nHL7f5ef+Ru/8Ll1n/oEWX/fbUf8Ll1n/oEWX/fbVyOseHI9P0X7Yt8bmeOUxTpEgKRMCRhju3A8d1wfWrb+FbdbRZLe+luLxIbWeS3+z8FZyoCqc/MQWHpVfV8J/L+ZLxeOX2vyOj/4XLrP/QIsv++2o/4XLrP/AECLL/vtqz/Efhaxj2XrXMFrYRwSTTtbRKz7ldV27Vcr1Yd+Oc1gT+GzHrd1pa3fmOtobm2bZgzDaHC47Hbn8qmFDCSV+X8yp4nHQdnP8jr/APhcus/9Aiy/77aj/hcus/8AQIsv++2rEXwOptr5m1EpNaxyFQyKFkeOPfIq5bccHIyBgYqzdeGLe+kEFotvaKWtAziMllDWvmORzzkgnHc0nSwd/h/Mr2+Pt8X5Gl/wuXWf+gRZf99tR/wuXWf+gRZf99tWSPDOk6imkixuZo7V7NpJbpoUQsfNKjfucAe3JJ9Kl0Xwlp9jrkcGsXXnu811FBAsO5JPKDAsxzxyOBz0odLBpP3e/foEK+Ok1aemmunU0f8Ahcus/wDQIsv++2o/4XLrP/QIsv8Avtq5r/hFLTydjax5d1DDBPdB4MRxxy7cENnkgMM8VleJ9KTSNRFvFLLNCyB45XVQHHqpViCPfNaRw2Ek7KP5mcsZjYx5nLT5Hdf8Ll1n/oEWX/fbUf8AC5dZ/wCgRZf99tXmFFafUMP/ACGX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vXvDt8+qaBp+pSRiN7q2jmZAchSyg4/WvlKvqHwH/yJGh/9g+D/wBAFeZmeHpUoRcFY9bKMVWrTkqkr6H5waTfT6ZqlrqVrtE9rMs0e5cjcpyMjvXuPxQ+PP8Awknw9m0TTheC61hB/akdwqmOEggtsOMncVXbjAUZGCea8P8AsM3+z+dH2Gb/AGfzryGrqx7SlZ3R1PhfxDodt4XOi60dQkh8/wA8RW0QUbtw++S+2QYH8SZU45KgqdO6174btJJ9m0fVI4A7NbwSRqyRMWkPmEebhjgxArgAhOtcH9hm/wBn86PsM3+z+dOwro6v4g6/4T1u3M2kaTdwai8qtLPNtAYBQDgKTjOBxkgdq4mrf2Gb/Z/Oj7DN/s/nSsNyuVKKt/YZv9n86PsM3+z+dOwroqUVb+wzf7P50fYZv9n86LBdFSirf2Gb/Z/Oj7DN/s/nRYLotaxqOm3dlaxWWiw2E6gG5lWVn81gMfKD9xe5HPzEnIGFHsv7EP8AyVHUP+wY/wD6EK8Q+wzf7P517r+xTbyQ/E+/Z8c6a/Q/7QpNDT1PV/2qv+Pbw5/v3P8AKKvCq91/aq/49vDn+/c/yirwqvewP8CP9dT5zMv95l8vyRb0bTb7WNTg03TbZ7m7nbbHGg5J/oPevpP4beDoPh3Z/wBq3MUepRzxiPULoR5Nt6sn96HsxxnjdyvSH4O+HPD/AIbuYdImaU63fWaXUlxJFtWaIgExxN6Lkbu5rn/jp8WAwm8K+FbjbGMx3l5EcZ7GNCO3qfwFcterOvP2VNadTqw1Cnhqftqj16HnHxki8MQ+PLxfCbq1lgGUR8xLNk7gh/u9PbOcVyMH+vj/AN8fzplPg/18f++P516VOPJFRvex5VWftJOVrXOu0vUL3TLsXdhcPBMAV3L3U9QR0IPoa0YfFviKGaSWPU5VeQqThVwNoIG0Y+XgkcY61W0TVF0yO6/0dJZJVVU3qCowec/hWtNrHhXzg0HhpRHubKySMxxldv8AEOwbPuRXTNJvWF/uOam2o6Tt95nL4m15dPFiupTC3ACheMgBtwGcZwDyOeKkl8W+IZZo5pNSdmj3hQUXb8+N2Vxg52gnPcZ61orrvhgxJDJ4d3Qq+8qGwSdoGM5zjOeKoWt/4fS0VJtJd5djBmzySScHO702444weualKO/J+Rbcv+fn5kLeJtdYHfqMrkzNNlgCQ7DDEEjIz6dKhi1zV4dIOkx30q2RBXy+Puk5Kg9QCe2cVqz6p4TlEm3QpIixfBRj8o3Ntxlv7pXPuPerEmveGZkWK40J3jjVxGBhWGQduSDzjj9aLq3wfkGretT8zkKK6TTtS8MRtdNfaG8peUtAqOQsaYGAfm575/CjT9Y0G2jh83RRPLEOHb13SEdDz96POc/dNX7R/wArMlSjde8jnKSunl1jw00xlHh/ezMSwdjjkH0b1x+FTQal4PmkKPobQNLIArlz5cQzwSN2SMdR7cUvay/lf4D9jH+dfj/kcnSV1s2t+GpAI5tFecRIY4iDsA+7zgHPZuvQED3qpBqXhtJrkyaCZY5HZohvIMYIG0fe6A5/Smqkv5WDpRX2l+Jz1FdZd674XuJmmfw4S5bn94QNu8cAA8YQED3NMTW/DUcrmLw8ER42T7xY/MpB6t7g+tL2kv5X+Aeyj/Ovx/yOVorpLzUvC8txbtBockESTFpUDk70xwuSfp+tF3qXhZ4bpbfQ5Y2dGEDF8mMkcE/Nzz+QPen7R/yv8A9lH+Zfj/kc3S10lvqXhVYmE+iSu2IgpDY27fv5+bncc+n4VbOveFWu0un8Pu8qyB2JOFIAGBtDY6j9aHVl/Kw9lG3xr8f8jj6UcnA5rpItV8NGXdPoIZdwJ2Egtzk/xcDr+Hp1o0nVvD1pcPNLo8rt5shjKPgqhHygc8EHv6Ue0f8AKxKnHT3l+JzdJXXy+IPDchkY6JIWdPLJO3O35PQ9flPPv2qnJqPhgzWrrokuyN2add+PMBU4HU4AODj04zSVSXWLG6Ub6TX4nOUV0dhqnh2HzDNobSM8kmBvyojOSg69QTgn0FI+o+GZMbtGkjGCWCHvx0Jbp1496bqP+V/gL2Uf5l+Jz1JXZLr/AIVGoJfHQZjMtwZckjaRvDAbc44UED68g1nzXnhm4s2t106a0lbbi4UbtmPbdznuf0FJVZdYsbpR6SRztFdDYap4ft72wuG0ZiLeIeaC27zJQwO4gnHQEfjSX+o+HZrGdINHeO5fGyTd93nJ79T64/AVXO725WL2cbfEjn6Wupi1bwmhZzoMhkEpeI54Vf4VI3fN79OalXXPCq3AuV0GQz7izFzkElyc43Y6HH4VPtZfyspUY/zr8TkKWulh1XwvvzPoBYAnAViM8Dr83ru49x6YpdF1rw/Y+UZdHkkdAwZwRlwd/BycdCnb+E03Ulb4WL2Ub251+JzFFb51Dw4btW/seXyPJIKh+d/8J6/XPr7Vfl1zwwYxDFoUiRBiyqSGwxRR1zkjcM4z0odSX8rD2UdfeX4nJUldiNe8Krf/AGwaDL5hkldySMHc+RgZwCBkf0qkt74Zmkt4v7LMA+0RmSRiceWPvD73+fakqsusWN0Y9Jo5uiuol1TwmIWWPQZDNv8Avljtxgg4G76Ec1UvL7w/I98bfSJIllVfs4358ohMHnP97nvxxVKo39lkukl9pfj/AJGHg+lFdXZa74dtreWMaPN+8YfdbA27CpByTk5Oc9qhttV8NwySyHSJSWR4wq4AwykZ5Y4PI59s0vaS/lY/ZR/mRzNFdHa6roENxdSf2S+JYvLTHRcqQxAJ4ycdz0PrWVrk2n3GpSTaXava2rY2xM2Sp71Sm27WJlBJX5rkFj/x/Qf9dF/nX1qepr5Ksf8Aj+g/66L/ADr61PU142cbw+f6HvZDtU+X6nE/HL/klus/7qf+hivlOvqz45f8kt1n/dT/ANDFfKdGXfwn6izf+MvT/MVFaR1RFLOxAVQMkn0Fe+fCf4aX2gCDxNfWaXuqwDzDprqD5cZHZugmxyB07cZzWX8FNA0LSbTSvE+tNI1zqc7Q2Eph3Q2jBtuWP99jwtdz8ZPiXaeC7BtB0Fkl1qRfmbO4W4P8bernsPxqcTXnKXsqa3HhMNThH21V7f0jzn9o+fwfe6nY6hoci/2tOpN8ka4AHbeP4ZM5BHXjntXkdSXVxPdXMlzczPNPKxeSRzlmY9STUddlGl7KCjc4MRW9tUc7WOj0mWWGG2mgkeOVMMjocFSOhBrfbxZ4ha5Fw2pPvCMmNi7SGILZXGCSQDkjPA9KyvCt5HYS211LF5qpE42+5RgD+BINdC2ueH5vJmufD6Pclg1ywYhXOQW2gEY74+tdk+l43OOF9bTt95Th8W+IopJ5E1SbfO2+RiASW27c8jg44JHWox4m14WUVmupSiGIoUAABG05XnGTjtWnDrvh1LeSMaAqNKNr7eRjZg4y2QdxP4YqsNS8N/a7iT+xCsTuTEhYtsXbgD7w78nrUK3/AD7/ACLbl/z8/MrTeJ9cmM3mX7Ms0SxOhRdu0ZIAXGBgk9PU+tNtPEmuWtxdXNvqEqSXb+ZM2Adz/wB7pweTyOavSap4XZXVdBdBsZUbeS2SFwT83YhvwNWLbXPDUNr9jbRpZbfeWYuBuI3KcZB44Uim7W+D8gXM9fafmYdxrmq3GmDTZr2R7UEHYcZOM4yepxk9T3oTW9VRy6XsiOUij3LgHbEQYx+BUflWiupeGf7UMj6JILLyCixhzu8w5+cnd24xTodV8Ox3NyzaGZIJHjaKIn7gAw4znPPOOad1/J+RNm3rP8yvJ4r8QvdR3LalJ5kasqfIu0K2Nw24wQSM4xVEatqQ1gax9skN+H8wTE5bd/ntW3c634dnfzJNB3OIlRQWIGVQLk4bpwTj8aT+1vCjg+Z4dZfkZVEbkclcAnLHkHmkrL7H5DleW9T8zPh8S67DaTWseoSiKYyGQEA58z74yRnB7imDxDrQeJ1v5FaJo2RlABBjUqhzjspIrbl1jwxAfsv9k/abXcJQsZ24YrwC2c8ZwR3Iz7VQfUvDf2/zV0Njb+Wq+UXPXcCWznrjIoXK/sfkOV1/y8/MiPizxF9o+0f2lJv8vyx8i4C53YAxgYPI9O1JB4s8Qw+f5epygzyPLISASWf7xHHGe+OtaUuu+GJLcRN4c4jY+UBIcKpbOOvJqOLWvDEbRyL4cG9QpOZCQWCtn+LuxX8AaVo2/h/kNuSelX8zMHiTXBZwWY1KcQwFTGAQCNv3QT1IHYHgVV1bU77VbhZ7+4MzqoReAAq+gA4FbGoan4Zns5Ut9FkguGQgShs/MTnON3Hpj3qVdU8IiRT/AMI/KVCAEFzywAGfvcAnJxVJpaqH5ENN6Opp8zlqK6HTdQ8NRbRe6PLOoLbsHBbLHHO7jC44x1HWrf8AbPhR4kSbQZW8tVWPDYwAxJz83Ocjn+VU6jX2WSqUX9tficnRXUza14bldC+gggKq5GQQAB0+b/e59xUdve+F5L+QtpbRQNBtQOxIVwG54PUnb+vFHtH/ACsHSjfSSOapa6G71Dww1sY7bRZlkMqt5jSdE3klQM/3SF/CrZ13wybB7UaHIu6VZAAcopAI6bskcjvR7SX8rBUo/wA6/E5OkrpINX0D7ILa40ZnRHkZCG+bDE4BORyPl59j61KNX8KhFP8AwjmZMtuy524LZGBu6gcUe0l/K/wBUov7S/E5aiugt9Q8OozGTSGYGQsASTgYHH3hx14+nNWotZ8MrCYDoDCNnjLfNlmCgcZ3cEsWyR2xxQ6j/lYKlH+ZfictSV2R8ReGVvPOh0J1UYVAQpIQN0OSQTjjPH41XTVfCZRvO0GV2KjDK207t2cn5sYxx2pe1l/KxujH+dficrRXVy6x4XmlMk2hyE4AGOOikZwG6dOPUdeaZZ33hS3trRLvSXu5BCPOaNivzktnPzdenan7V2+Fi9lG9uZHL0V0b6l4YaSyb+w5FEcztcKrnEqFflX73Y96NO1DwvHNm70aWWLzXbaG+YqT8ozu4wPbqOtP2jt8LD2Ub/Evx/yOcpa619Y8M23mW8GkLIrAq0oX7wKY4y2ep68fSpItX8K27PeW2lNGJBLF9nzudcgbWyTjA9OuRU+1l/Kx+xj/ADo42iulgvfC7Xs9xJpbLbrbgJAWOXfzh0+bg+WSM+oJxQNT8LfdbQZCCOSHIIwGxj5vUrn1welP2j/lZPsl/MjmqK6y71vwvO5k/wCEePmHqxbA6r0UN/dDY56mnprXhFCyL4fm8h3V3QtkkhW43bsgZI49qXtZfyv8CvZR/nX4nIUV0kN54Zhs7cSaabiU72cgnK8naG+bnjHTFZGs3FlcXpfT7P7JbgAKmST9Sc9auM23axEqair8yKVFFFWZhX1D4D/5EjQ/+wfB/wCgCvl6vqHwH/yJGh/9g+D/ANAFeRnH8OPqe5kX8SfofnnXWXiaHFoMkyR28ly0Sqi/uxsbA+YFTuJPPBHFcnTijgbijAeuK8U9yxqWMOjvp8S3TOty7NllbG0DpnPHPTp361btdN0XfFJJfF1K5ZDKo4wPm6e5G3rxnpXPUUBY34tHsgnmLcrPtYbx5yKqqehJ9+mPXrUGt2WmwJLLZ3Qc+eVRA4I25bt14wvPQ7uOlZId1RkVmCtjcAeDjpmm0BYKKKKBhRRRQAUUUUAFe2/sbf8AJTL3/sHP/wChCvEq9t/Y2/5KZe/9g5//AEIUnsVHc9N/aq/49vDn+/c/yirwqvon9ozw/rWvW2h/2PptxfGB5/NEK7iu4R4z+R/KvHf+Fe+Nv+hZ1L/vya9jB1IKik3/AFc8LMKU5YiTUX0/IuXvxO8Z3ekDS5NSjWAQC3DRwIsgjwBtDgZGQOfWuMrp/wDhXvjb/oWdS/78mj/hXvjb/oWdS/78mt4yox+FpHLOFeduZN/ecxT4P9fH/vj+ddJ/wr3xt/0LOpf9+TT4fh/41EyE+GdSADAn9yfWrVWn/MiHQq/yv7i7pFxaQx3Kz/JK4Xy5DCJNoB+YYJHUY59sd66Dd4FhWG4jt7uVd+GRySxxjnG7G0g981n/APCE+LP+hfv/APv0aP8AhCfFn/Qv3/8A36NbylSk/j/ExhCtFfw7/Jl1m8HXpdoopbe4Idz5hIiUBRgAbsk5z9ah1q88K3EjT2dtdJL+72grheNm7jOMH5/fOKg/4QnxZ/0L9/8A9+jR/wAIT4s/6F+//wC/RqU6Sa9/8SmqzTXs9/IsT6h4VvJJJrrTpkcSMI1iyoZN2V3YbrgsD9F5pyXPgkWghazvm5Z8jhtxXABOegP/ANeqv/CE+LP+hfv/APv0aP8AhCfFn/Qv3/8A36NF6W3P+IrV/wDn3/5KXbG68DRTRXD2V7vjn3bDlkZA4wCC3J2g+2TzWJrX9imO2bSWuVcRKs6Srwz87mBycDpxV7/hCfFn/Qv3/wD36NH/AAhPiz/oX7//AL9GqjKlF35/xFKFaSt7P8DnqK6H/hCfFn/Qv3//AH6NH/CE+LP+hfv/APv0a09vS/mX3mX1et/I/uZz1FdD/wAIT4s/6F+//wC/Ro/4QnxZ/wBC/f8A/fo0e3pfzL7w+r1v5H9zOeorof8AhCfFn/Qv3/8A36NH/CE+LP8AoX7/AP79Gj29L+ZfeH1et/I/uZz1FdD/AMIT4s/6F+//AO/Ro/4QnxZ/0L9//wB+jR7el/MvvD6vW/kf3M56iuh/4QnxZ/0L9/8A9+jR/wAIT4s/6F+//wC/Ro9vS/mX3h9XrfyP7mc9RXQ/8IT4s/6F+/8A+/Ro/wCEJ8Wf9C/f/wDfo0e3pfzL7w+r1v5H9zOeorof+EJ8Wf8AQv3/AP36NH/CE+LP+hfv/wDv0aPb0v5l94fV638j+5nPUV0P/CE+LP8AoX7/AP79Gj/hCfFn/Qv3/wD36NHt6X8y+8Pq9b+R/cznqK6H/hCfFn/Qv3//AH6NH/CE+LP+hfv/APv0aPb0v5l94fV638j+5nPUV0P/AAhPiz/oX7//AL9Gj/hCfFn/AEL9/wD9+jR7el/MvvD6vW/kf3M56iuh/wCEJ8Wf9C/f/wDfo0f8IT4s/wChfv8A/v0aPb0v5l94fV638j+5nPUV0P8AwhPiz/oX7/8A79Gj/hCfFn/Qv3//AH6NHt6X8y+8Pq9b+R/cznqK6H/hCfFn/Qv3/wD36NH/AAhPiz/oX7//AL9Gj29L+ZfeH1et/I/uZz1FdD/whPiz/oX7/wD79Gj/AIQnxZ/0L9//AN+jR7el/MvvD6vW/kf3M56iuh/4QnxZ/wBC/f8A/fo0f8IT4s/6F+//AO/Ro9vS/mX3h9XrfyP7mc9RXQ/8IT4s/wChfv8A/v0aP+EJ8Wf9C/f/APfo0e3pfzL7w+r1v5H9zOeorof+EJ8Wf9C/f/8Afo0f8IT4s/6F+/8A+/Ro9vS/mX3h9XrfyP7mYtj/AMf0H/XRf519anqa+arHwT4rF7AW0G+UCRckxkAc19Knqa8bNpxm4crvv+h7+SU5wU+ZW2/U4n45f8kt1n/dT/0MV8p19bfF3T73Vfh3qljp1tJc3UipsijGWbDgnFfOH/CvfG3/AELOpf8Afk0svnGNN3fUWaU5yqpxV9CfQPiR4s0PQ4tF02+gjsoiWjR7ZHKknOQSOuTXK3VxPdXMlzczPNPKxeSRzlmY9STXR/8ACvfG3/Qs6l/35NH/AAr3xt/0LOpf9+TXYpUU201qefKFeSUWnZepzFFdP/wr3xt/0LOpf9+TR/wr3xt/0LOpf9+TV+1h/MifYVf5X9xJ4Yeyje3bUY2ktvLYMqjJyVOP1xW/5vhA4YWl0p+bKlmIHy/Lg7s9ck/pVez8D+LktY1bw/fgheR5RqX/AIQnxZ/0L9//AN+jW7qUnb3/AMTnVOtG/wC7v8ixHP4JWUkWd9tUELvJbccDBI3Y67hjp0qaHUPB0MBRdPnZtj4JByWKgckseAc1R/4QnxZ/0L9//wB+jR/whPiz/oX7/wD79GpvSf2/xLSrr/l3/wCSkzz+DgXaGzulysigPltvBCEfN16E5z7Uy/fwd58P2OG+EQmBl3k5Me3oPm9fxpn/AAhPiz/oX7//AL9Gj/hCfFn/AEL9/wD9+jTUqX/Pz8RONZq3s/wLVvceDIUST7PdtP5TK4Kkx7irAEAtnjK9aU3PgmJZfJsrxy6bVMhJ25UZI+b+8D+ftVT/AIQnxZ/0L9//AN+jR/whPiz/AKF+/wD+/RovS/n/ABC1b/n3+Bajn8EeSA1neh2DbgCSB8w24O7I+XOap2beFfIjW6jvfMz87IDz8w7bv7ucf1p3/CE+LP8AoX7/AP79Gj/hCfFn/Qv3/wD36NHNS/5+fiDjW/59/gJplx4YhW3a7s5pnBHm5Lc/Pzxuwfl6DH1q7cal4Re3Crp1zuM3mMm4hOmAOuTgf1qn/wAIT4s/6F+//wC/Ro/4QnxZ/wBC/f8A/fo0OVJu/P8AiJQrL/l3+AahJ4Ta2ufslvdpOR+5LZwDu7jdjp+HtUuq3PhGXT/Ls7S7S5RQkbZwuPMYknk5O0gfyqL/AIQnxZ/0L9//AN+jR/whPiz/AKF+/wD+/Ro5qWnv/iHJW1/d/gXZ7rwNIEH2K+BQBQVJA2hmPPzZJIIyc9qjafwOrqF0+/kXADF5GB6jnAb0z+lVv+EJ8Wf9C/f/APfo0f8ACE+LP+hfv/8Av0aSdL/n5+I7Vv8An3/5KXQ3gi1lUyQ3c7LErAIxKs5UHk7v72QR7+3NZrjwiNStpo7O68lQ7TKxJDPnKgDP3R9aj/4QnxZ/0L9//wB+jR/whPiz/oX7/wD79Gnel/z8/EOWtf8Ah/gOvJvCT32+C1vlgMTsctyZd2VGM8Ljj2qS8uPB0jzNb2V1GTu8vJbacleoDcYG7GPbNQ/8IT4s/wChfv8A/v0aP+EJ8Wf9C/f/APfo0c1L+f8AEXLW/wCff4FtZvBPlCGSLUDGpdgyph8lvl53dlx+Oalnm8IW9sbGWGSRllDh4QSpU9i27J49COaz/wDhCfFn/Qv3/wD36NH/AAhPiz/oX7//AL9Gl+6/5+fiUlW/59/gOsZfB6WiC6tL+Wfedx3kDbv46Efw/rUtzdeD5kkb7BdrKYQEKMVAcKgGRnHUOfyqD/hCfFn/AEL9/wD9+jR/whPiz/oX7/8A79Gm3Svfn/ESjWSt7P8A8lG3DeFf7HVYY73+0PJUMzZ2+Zu5I59P5Vdx4Jliu2ihvItiZj3uSx+ZFGBnB6uSPbrVT/hCfFn/AEL9/wD9+jR/whPiz/oX7/8A79Ghypv/AJefiJQrL/l3+BdJ8EeRBK8N2UDFHCErIQCxzjdjkFeTnpWLrraI3k/2PFPH18wSkn6c5q7/AMIT4s/6F+//AO/Ro/4QnxZ/0L9//wB+jTjKlF35/wAQlCtJW9n+Bz1FdD/whPiz/oX7/wD79Gj/AIQnxZ/0L9//AN+jWnt6X8y+8y+r1v5H9zOeorof+EJ8Wf8AQv3/AP36NH/CE+LP+hfv/wDv0aPb0v5l94fV638j+5nPUV0P/CE+LP8AoX7/AP79Gj/hCfFn/Qv3/wD36NHt6X8y+8Pq9b+R/cznqK6H/hCfFn/Qv3//AH6NH/CE+LP+hfv/APv0aPb0v5l94fV638j+5nPUV0P/AAhPiz/oX7//AL9Gj/hCfFn/AEL9/wD9+jR7el/MvvD6vW/kf3M56iuh/wCEJ8Wf9C/f/wDfo0f8IT4s/wChfv8A/v0aPb0v5l94fV638j+5nPUV0P8AwhPiz/oX7/8A79Gj/hCfFn/Qv3//AH6NHt6X8y+8Pq9b+R/cznq+ofAf/IkaH/2D4P8A0AV8/wD/AAhPiz/oX7//AL9GvobwfbzWfhPSLS5jMc8NlFHIh6qwQAivKzWpCUI8rvqe1klKcKknKLWh+dtdVeeILM6FJbW+77TJEsbE7j8oA7H5R0PI9q4b7RL/AHv0o+0S/wB79K8fmPa5Tp9JvNMgtFhuYFdyWcu8e4BiCoXjkjBDfUVOt7oJkVns2wy7ZML6DqPrnn/dHrXI/aJf736UfaJf736UcwuQ7CW80CQu8kKmQsNuIWCqAuOmeR7daZe32jyXkU8NsF/euznYc8g4OOhAOCB7YrkvtEv979KPtEv979KOYOQ6yK80hY3My+dMysrSLFtJJBGcdAMYGMZzzUsl9oOwxpZxrHlhxG27B75J7enrXHfaJf736UfaJf736Ucwch0Wqy6VJaRrYxFJRIxJKkHZ2BOef/r1mVQ+0S/3v0o+0S/3v0pXHyl+iqH2iX+9+lH2iX+9+lO4WL9e2/sbf8lMvf8AsHP/AOhCvA/tEv8Ae/SvdP2K5Hk+J1/uOcaa/wD6EKTehUVqfUXjLxhoXhGO1k1ueaIXRYReXEXJ24z06feFc3/wubwH/wA/t9/4CNXLftVf8e3hz/fuf5RV4VXo4bB06lNSlc8zGZhVo1nCNrI+nv8Ahc3gP/n9vv8AwEaj/hc3gP8A5/b7/wABGr5horf+zqXmc39rV+yPp7/hc3gP/n9vv/ARqVfjL4DZgovL7JOB/ojV8wU+D/Xx/wC+P50LLqXmL+1q/ZH1P/wtXwb/AM/V5/4Cmj/havg3/n6vP/AU14VpOmtqEeoOswj+x2puSCud4Dqu32+/+lW7vwr4htZYYp9LlWSabyY1V1Yl8Z2kAnBxzzjI56Vq8twydnJ/f/wDJZti2uZRVvR/5ntX/C1fBv8Az9Xn/gKaP+Fq+Df+fq8/8BTXkGo+E7qwslknaQzm188xxBJFB8zYBuDYI9xn0qofCuvLdratYqszJv2tcRjAzj5iWwpyQMHB56Ull+Ff2n96KeaY1acq+5/5ntX/AAtXwb/z9Xn/AICmj/havg3/AJ+rz/wFNeOaF4S1XUppfNge1ghMqSSOVBDoCWUKSC2O+M471UHhzXPsltdf2dJ5VyyLEdy5Jc4XIzlQexIANP8As7C3tzfihf2rjLX5V9zPbv8Ahavg3/n6vP8AwFNH/C1fBv8Az9Xn/gKa8VbwtrymdTp53QZEgE0ZOQMlQN3zMByVGSO4qpqOkalp0UEl5bGJbgAx/OrE5AIyASVOCDg4PNCy3CvaX4oTzbGJXcV9zPdf+Fq+Df8An6vP/AU0f8LV8G/8/V5/4CmvH5fB2rw6THdTW7Lcy3QgitgVZiCm7Jwflx6Nj1qnZ+H7x/ENro15i0kuGGJOJF2n+IFThh9DSWXYV3tJ/f8A8Ap5pjVb3Vr5f8E9s/4Wr4N/5+rz/wABTR/wtXwb/wA/V5/4CmvGrnwzNIlpPo1wNTtrreFk2eSY2QAsHDHC4BBznGKqz+Hdaht7i4msWSK3bbIWkQc8fdGcv1HK5HNNZdhX9p/f/wAATzXGL7K+7/gnt/8AwtXwb/z9Xn/gKaP+Fq+Df+fq8/8AAU14qPCviAzQwjTWMkoYqokQ42jcwbn5SBzhsH2pbzwp4gs4hLcaa6IXRARIjZL/AHSME/Kc8N0PrR/Z2F/m/FB/auNtfk/BntP/AAtXwb/z9Xn/AICmj/havg3/AJ+rz/wFNeK3HhXX7e6itptOZZJd2396hUbfvbmBwuO+4jFOt/CXiKd5Uh0x2MT+W371AC20MACW+bIIIxnPbNH9nYS1+b8UP+1cbe3J+DPaP+Fq+Df+fq8/8BTR/wALV8G/8/V5/wCAprxm+8L6lDo9pqsETXFtNbCeRhgGMmRkxtzuI4HIGPmFUtW0PVtJjik1CzeBJThSWVucZ2nBO1sdjg+1Cy7CvaT+9CebYxK7ivuf+Z7n/wALV8G/8/V5/wCApo/4Wr4N/wCfq8/8BTXz3RV/2TQ7v+vkZ/23iey+7/gn0J/wtXwb/wA/V5/4Cmj/AIWr4N/5+rz/AMBTXz3RR/ZNDu/6+Qf23iey+7/gn0J/wtXwb/z9Xn/gKaP+Fq+Df+fq8/8AAU1890Uf2TQ7v+vkH9t4nsvu/wCCfQn/AAtXwb/z9Xn/AICmj/havg3/AJ+rz/wFNfPdFH9k0O7/AK+Qf23iey+7/gn0J/wtXwb/AM/V5/4Cmj/havg3/n6vP/AU1890Uf2TQ7v+vkH9t4nsvu/4J9Cf8LV8G/8AP1ef+Apo/wCFq+Df+fq8/wDAU1890Uf2TQ7v+vkH9t4nsvu/4J9Cf8LV8G/8/V5/4Cmj/havg3/n6vP/AAFNfPdFH9k0O7/r5B/beJ7L7v8Agn0J/wALV8G/8/V5/wCApo/4Wr4N/wCfq8/8BTXz3RR/ZNDu/wCvkH9t4nsvu/4J9Cf8LV8G/wDP1ef+Apo/4Wr4N/5+rz/wFNfPdFH9k0O7/r5B/beJ7L7v+CfQn/C1fBv/AD9Xn/gKaP8Ahavg3/n6vP8AwFNfPdFH9k0O7/r5B/beJ7L7v+CfQn/C1fBv/P1ef+Apo/4Wr4N/5+rz/wABTXz3RR/ZNDu/6+Qf23iey+7/AIJ9Cf8AC1fBv/P1ef8AgKaP+Fq+Df8An6vP/AU1890Uf2TQ7v8Ar5B/beJ7L7v+CfQ0PxR8HzTJEt3dBnYKM2xAya7avkqx/wCP6D/rov8AOvrU9TXm5hhIYdx5Otz18rxtTFKXPbS2xn+IdYsdB0e41bUpHjtbcAyMq7jycDA/GuL/AOFzeA/+f2+/8BGq98cv+SW6z/up/wChivlOjCYWFaDlIWPx1ShUUY22Pp7/AIXN4D/5/b7/AMBGo/4XN4D/AOf2+/8AARq+YaK6v7OpeZxf2tX7I+nv+FzeA/8An9vv/ARqP+FzeA/+f2+/8BGr5hoo/s6l5h/a1fsj6oj+LHguSNXW7vMEZH+itTv+Fq+Df+fq8/8AAU14B4XsZNUubDTo5I4nuGWMO5+UZrXu/Dsx1VtP0uZr2RELSiaP7M0RBwQwc4HOMc85H0rV5bhlo2/6+Rks2xbV0l/XzPaP+Fq+Df8An6vP/AU0f8LV8G/8/V5/4CmvFrTQrnE0d5Z3QuG82K2jQqMyx43hiTwFBz71JD4V1M6DNqs0LxKPK8iPgvL5hIHyg7h04yOaTy7Cr7T+9DWa4x7RX3P/ADPZf+Fq+Df+fq8/8BTR/wALV8G/8/V5/wCAprxRPDmox6taWN9GLYXBP70Osiqq/fOVJHygEkZyKuQeD725g0mS2uYWk1F9vluQnk5yU3En+IKSPpQ8vwq+0/v/AOACzTGP7K+7/gnr/wDwtXwb/wA/V5/4Cmj/AIWr4N/5+rz/AMBTXit/4dvrWxe42GQwtIJyjIyKqsFyrBju5IzxxTm8M6ptt4Y7WZryaSRDEdgVdiqxO7dxgMCc4A9euGsuwv8AM/v/AOADzXGLTlX3P/M9o/4Wr4N/5+rz/wABTR/wtXwb/wA/V5/4CmvH9Q8H6tDqEdjaxC5lNrHPIPMRQpfPyglsMeOME57VDpfhbUrvTrrUZomt7WC3klV2K5cqQMBSd2Mk84xxS/s/CWvzP7/+AP8AtPG83Lyr7n/mezf8LV8G/wDP1ef+Apo/4Wr4N/5+rz/wFNeGajouqafbxT3lo0UcpCqd6khsZ2sAcqcc4bBq7qXh1LORbGPUVudX3Ir2McDcM38IfoWGRkYH1NP+zcN3f9fIn+1sXr7q+7/gns3/AAtXwb/z9Xn/AICmj/havg3/AJ+rz/wFNeMDwxqELXiahGbVoLNrpMFZFkAZVwGUkdT68YqSy8G69c3CwtbRQFopJAZbiNQNi7ip+b5Wxjg4POTxk0v7Pwn834of9qY29uVfc/8AM9j/AOFq+Df+fq8/8BTR/wALV8G/8/V5/wCAprxK80C+hgt5ooZZUlCBj8uA7MygAhjkEqcNx/LLLvQNXtLF724sykEb7HYSISpyRyoOQMgjOMe9P+zcN/M/vQnm2MX2V9zPcP8Ahavg3/n6vP8AwFNH/C1fBv8Az9Xn/gKa+e6Kv+yaHd/18jP+28T2X3f8E+hP+Fq+Df8An6vP/AU0f8LV8G/8/V5/4Cmvnuij+yaHd/18g/tvE9l93/BPoT/havg3/n6vP/AU0f8AC1fBv/P1ef8AgKa+e6KP7Jod3/XyD+28T2X3f8E+hP8Ahavg3/n6vP8AwFNH/C1fBv8Az9Xn/gKa+e6KP7Jod3/XyD+28T2X3f8ABPoT/havg3/n6vP/AAFNH/C1fBv/AD9Xn/gKa+e6KP7Jod3/AF8g/tvE9l93/BPoT/havg3/AJ+rz/wFNH/C1fBv/P1ef+Apr57oo/smh3f9fIP7bxPZfd/wT6E/4Wr4N/5+rz/wFNH/AAtXwb/z9Xn/AICmvnuij+yaHd/18g/tvE9l93/BPoT/AIWr4N/5+rz/AMBTR/wtXwb/AM/V5/4Cmvnuij+yaHd/18g/tvE9l93/AAT6E/4Wr4N/5+rz/wABTR/wtXwb/wA/V5/4Cmvnuij+yaHd/wBfIP7bxPZfd/wT6E/4Wr4N/wCfq8/8BTR/wtXwb/z9Xn/gKa+e6KP7Jod3/XyD+28T2X3f8E+hP+Fq+Df+fq8/8BTR/wALV8G/8/V5/wCApr57oo/smh3f9fIP7bxPZfd/wT6E/wCFq+Df+fq8/wDAU0f8LV8G/wDP1ef+Apr57oo/smh3f9fIP7bxPZfd/wAE+hP+Fq+Df+fq8/8AAU0f8LV8G/8AP1ef+Apr57oo/smh3f8AXyD+28T2X3f8E+hP+Fq+Df8An6vP/AVq7DTruC/sLe+tWLQXEayxsRjKsMjj6V8l19Q+A/8AkSND/wCwfB/6AK4Mfg6eHinC+p6eWY+ripyjO2h+dehQx3Gs2kEyho5JQrAnAIrq5dA0DRNImmvbg61qMsGxLW2V1S1kIzvMnRwB2Gec+lcRS+ZJ/fb8682+h6R0ejaDp+oaRBcTagbWdpDGRtDAksAvGRgep5+lah8Jab/ZVoi3yi5lZi0rJy6nydvlrvwR8zgE4zz0xmuGxRgegouKx3GleC7V5rCa8vZljlmHmWzQqJWTcM4w/TGc8gr71Vk8K6eEM760kMRXcuYwV5eNRg7uVHmct1GxuDXIbV/uj8qXA9KAszqNX8LQ2Vv50eoSsPtCxHzrfygoOOSS3J5PC54GcirHiPwvY2WnTXFveuJLW3UvGYcs75OWbDHYDxjqPpXHgAdhRgegoGdxceE9MluBDHdvZsN7KD+9aaMeXtkCjBxlnzjshwKgPg22AJbV2XhCAbbkBs5LDdlRxgZ698DmuO2j0FG0eg/KnddhWfc7S08F2N2S1trM0iL9/Fsu5QcfNjf0GeTnjHeox4QsAsRfXR+8CBWW3yjMxAGGLDK88nqMHjpXIo7orqjMocbWAONw9D603A9BSGdrc+FNLuJTLZ6p5MWwBoygby2CRlmJ3/6vL8t1GDxXoX7E3/JTtQ/7Bjf+hCvCMD0Fe7/sT/8AJT9Q/wCwa3/oQpMcdz1j9qr/AI9vDn+/c/yirwqvdf2qv+Pbw5/v3P8AKKvCq97BfwI/11Pncy/3mXy/JBTkR3OERnPoozTooJ5Y2kjgldE++yoSF+pHSvob4MeBrvwb4+mt9QurW8N5oxnQxocKPMUYOa0r140Y3e5hh8PKvOy2/wAzgvHfhnRNO+DXhTXrOxWLUb2bbczB2JkG1z0JwOQOg7V5rB/r4/8AfH869k+Kn/JAvBf/AF9f+yS143B/r4/98fzow0m+a/d/mXjYKE0l2X5HaaPqX9nR6ink+Z9stGts7sbMujbvf7mMe9bw8aY1S6vDp2Vub8XTx+d0Xy3jKA464fOe2OlY2gwaTJFey6rJIojjXygjYJYnH41oy+GrCKVY312DlmGQvYFRnr0O7I9ga66ipOT5kcNN1VFcr/L0Jf8AhLoLaKGHTdMeGOCBIovOuPMOVlEgZiFGeRjHFSWPizS7HVLnULXRLmKe5BZn+2qXRi247GMZ2g9D396iXwzprQqiaxC0xcfMGGNu0HGCeuT+hqla+H4Z7Jbg6nAgKsxyR8uCRzznjAz9RiotRa/4c05q6/pdDVPjS1lu5Ly40eR7gTXUkBS62qizkkhhtO4gk4ORUcPjGGF47pNLb7axthcyG5ykiwkEBV2/KTgZOT9Kgk8KwYkMOtWkgBdUywG8q7Lgc99uR7EVYm8L6ZJGi22rQo6K3mu8qlSQDjA684/UUrUP6uO+Ien+RFp/jGa10u5sdt/EHuJbiN7S9MOC4GQ42neBgeneqmteIYb6z0+KKxdZ7R1bz55hK5CgAICFB28dCWx0BqvJo9uLe8mTUoWFvKYwOm/lBkfXcSP9w+1aH/CLWjeYY9ctmCl/mOAp2uV9fbP0Iq7UYvm/zIcq87xv+RfTx1b290bqx0iWGWW8a7uC15nczIUYIQoKdSQecVlP4k3eKrPWnW/uY7YriO7vPNkIGeN+0Y6ntV6Pwrp5tvIbVIftu4fMJV2Abmz39APzqKbwvYx2qAazbGbc5Zw42bAI8HGc8Fmz/u8VEfYJ6L8zSTxLWr8+m5JpvjKLSxDa6Zp9zbWCRyq6reYnZ5AAXEgUBSNox8uOvrTR4wj8i8Wa0vbySZt0RvbwTKhGMMQUyWGOqlahsvDllcaZbzNqsEU0uGJZhgKcds54zz9OKii8O2puZbebVreLYEIbIOdxAxx6ZyfpT5aF3pr8yFKvZa6fLt/kX9U8byXtzJOYtQPmwTxvDNfmSJGljKZRSo2gZJxk+maisvFCSXkMc1uIo2hs7dnMmQggdSW6d9vTtQ3hjT/7PiZdWgNyzHIDj94uxmG0Z45XHPrRH4Vso1k+0axalvIDDbIMI53YzzyPl7eoqbUEtvzKbxDd2/yL0njS107VLmPSbGdLN7i5eV1vP3shkP3kcKNnQY4PvmqK+MWW7t52t7u48jU474Nc3fmSMEVVCFto/u9ccelQjwzabxH/AG1Bv2hmUAErk4wecZHtS2fhuyZ76O41a3DROIomVxjdvjGT6ghnxjuppqFBf0wlLEP+kNh8VPC0bR2Y3R6ebNcyZGfNaTf0/wBrGPbrUfiHxBb6jZS21np72gubs3lyXuPN3SEY+X5RtXrxyfepNO8PWM8V352qRI6S+TFkgYO9BkjPOQzY7fKead/wi9sEV21m3VWAPbK/NjJGeBVfuU7/AOZP79q3f09DmKK6lPCtvJbzXEetW/kxbQ7sMBSyuwzz/sY+p9qWLw3paNN9p1qLCI+FGA2QF29+eW6egNa+3gY/V6nb8UcrRXQnw7bi8gg/ti2Il34YY529xz398dKrwaLDLBaynU4EM8wiKnqvLDP4bR/32Pen7WJPsZ3tYxqK60eGrD+zV338CXTKzKPOBJwyjaRnGcEgc9c1Gnhm0EEgfVIDMWXysOOVzg8Z6/4Gl7eBToTOWorpLHw/ZT6c8ranCZzMEjCsMYHmbhg9ztQ56YYU2DQdPnsg41i3jlWSRCSch9uSGHoCF/UU/bRD2EznaK62/wDC9irRLaapCW2L5imRSQ27BJ5wB3/GhvCtiltKDrFvJP5yqhRxgrlwwxnqMK3pip+sQH9WqdjkqK6Sx0TTmvLu1kvYphHCjJcCTZGGYAn3OM4+tWbTw3pTPKr6tDKyOu3DhQQCdw98gAA+9N14ISw82clRXWX3hvTmYNZ6nEoKA7WcE5xHu79AWb3+U1VGk6Xb/aobq9SSYGNYSHwFLZznGemB7c0RrRa0B0Jp2OdorrYPCun/AGr59btXt0cB8OFJ+YAgfgevtRpWi6PPZwvO7eY5x/rgo+9ICT7DavSk68LXGsPO9jkqK6XUNK0giGKynVMvAklw0hKhniLMPwPpUsnhFIrho5tWt48YGDjcTxxjPXBz6U/bwW4vYTbsjlaK6Gz8Owz2EV22p26bixaNmAYKoJz174A+rVeuvCdgs87Ra3apCGkCK7jIAJ2jIPJIAP4ih14J2BYeo1exyFFdfN4UsHkVYdYtogFXzPMkBIYttPQ/jxUN54d0/wDsyG4g1G3R/KZ3BlDFsLnOP4R0XHXJpKvBjeGqI5aitDVdPjsobaRLyK4M6biqdV4U/wAyR9VNZ9appq6MZRcXZk9j/wAf0H/XRf519anqa+SrH/j+g/66L/OvrU9TXiZxvD5/ofQ5DtU+X6nE/HL/AJJbrP8Aup/6GK+U6+rPjl/yS3Wf91P/AEMV8qxNslR9udrA49aMt/hv1Fm/8Zen+Z9L+B7Pwvb/AAst/D+r6Mlvqd1CVkt7i1IlmlcnY4OMkcjBHT8Kxl/Z8htbOC6bXHuriFkknt/IwkqggsgOcjIyAf5V23g7xnJ8R9GuF0bT308WxQSTXJyFfqAgHXpXTzXHia4ge0TTLe2mZSv2s3AaNT/eC/ePsDXBOtWpzdnZt6npQw9CrCN1zJKydjyv44L4Z1f4dp/wjmkrcXFmUkWS1tdv2WEfe3kDgY7Hvz2r52r6e+LfjgeEfDc/hXUdJklmvrCSG2ngb90VKlMnPII7ivmGvQwF+R9r6HlZnb2i721Om0KSCEWslzbm4hUfPGHKFh7MOhrtoPHFvDPCy6ZdOLe2MMM8l4r3K5fdnzDHgDHy4C5AJwa5LwhBZ3F1axag+y28t2c7sdEYjn6gVvPoGlTNHPbawkVtcOPKWQZZAxA+bnqMnP0r06ipuymvzPKpOqrum/yLg8aWrXEt1caO8k/2m5ngIusKnngAgjb82McHI+lRr4yhjT7RDpTLqDtbNLK1zmNjCeMJtyM9/mNRQeHNMa3d21iGRmXEYDBSG2buR6DIH1zVePw5BJc3EK6pEfJcr2BPy5HU9zwKzUaHb8zTmxC1/wAi7qXimLUPtd08mpCX7O8VvHdXhuNplYByp2jaNgYdzyKdF46nF0xk0+J7RHha1gG1TD5WAuXC5b5QRz61UbwzaYk8vXLSQxozMRwvAB7n3/MYqzB4XsGtPJk1KFb7eRkTLsVdyjJ59Cxo5aCWxSeJk20/yIrXxVa213b+XpTvYxyTmW3luAxlSU5Klgo6EA5x2otfF7BZY72xa4S4e6Nxtm2MyzhAQpwdpBQHODnpiqyeHbd9UNiur23ywea0uRtzz8vXk8frTo/Dtp9quLebV7aPymjAfIO4OB6emefpVONH+rk8+Ivv+X9dDW0/x3a2N8LmDRpU8uGGGIrdDzAseeC5To2ecbenWqT+LLWS1mMmlSfbXtZLVZhc4RUZ9wJTbyR06jPpTLvw7pZbfb6vDHEsKE7mDFn2AsB75J49BTR4Ys3DGLXrQ7UZm3YGMLn159KlRob2/MfNiNr/AJDfFviqbX44932+NvMErxyXpkgDYx8iFRt79z1xUjeKLH+1otbXRmGqb0eaQ3X7pyBhiE25BYe5xmpZPCtnFF9nmv4orjcWWV3ADrjKqF9WHIJ7GoLXw3ZjWEtrjVIGg8vzGIYKSM49ePX1wKa9jay/UUvrHNdvt2Hr4qtreIWtjpkkVqltLFGslyJHDu6vuLbQCAVHGOnerd746N5qcd3cW+oyxMJhPbSaiWj/AHkZQ+WCnyYDHGd3pWbH4ZjkmuVXUovLt4UkaQgbfmBxzn2+vNT2fhnT5LlPM1q3aHzdrAMFZwHIbbk8YA3c9mGKTjQ6r8xqWJ6P8uguneLksp4imneZBFZ/Z0jebJ3LIzo+cdQWHbnHbNLP4wWTwjLoa2Do80aLLIJgEZw24ybQmSx7ksabB4UjkYSrqEE0Yw5RXAIjwp3Mc8DLFfXIpupeH7C11RFivoZoHlZVjSTcThCQue5zgfjxTtQk/PfqF8Qlvpt06nL0V1cvhnT4bYebrFv5pwzFXBWNScDI6noT9KWHwvYFCG1i2eTZt+WQAJJkjnPUccY69a19vA51h5vocnRXWt4VsUhdDrVu0wc4ZWBBAAyAM9ef04qovhuE38tsdUt8J5fzZHRgfmPPbAyOvzCmq8H1B4eouhztFdfF4Z0v/R2k1aIqAPPVXGdxycdeMcKevPtUH/CL2ryOI9atFAD/AClxkFR0PPuKXt4B9XqWOXorpbnw9axXFpa/boi0jSkyBhhlVEZR1wCSSvXr9KmuvD2lWmrqJdTiksXaYjZICwVThBn3yPyNP20A+rzOUorrbrwvpqzOY9ahSFSACSGz78HuentSweFbVbaRrnULcLJGjQTtJtTnOSB1YAgg+4pfWIWH9WqXscjRXS22k6LHDcw319/pHnRxQujcJuQsSwHBwQAeaP8AhHdPa2WVdct1Z49wVvXDHB9Pu/qKftoi9hM5qiusuvDNgJRHHq1qjkKoTzAecxAkn38wnH+yaqSaJaxWU0jXcMrQXoi+SUBpEyAcD8c59jQq0GDoTW5z1Fdg3hexN0Jor608kyAC3a4G7GcYLdiByarXHh2xj0sTrqkJnCPIyqQdyhUIwM9iWB7+1JV4Mbw1RHMUUUVsYBRRRQAUUUUAFFFFABRRRQAV9Q+A/wDkSND/AOwfB/6AK+Xq+ofAf/IkaH/2D4P/AEAV5Gcfw4+p7mRfxJ+h+cCI0jhI1Z2Y4CqMkmhUds7VZsDJwM4FWtEnittXtLidisUcoZyBnA+ldlda7oVjo8tj4Zk0+wllh8m4vHSeSe4jx8ynMe1cnuO2K8K2h9AcDSkHj3rpNI8QW1tokGj3EMklszSG5HUEFlZSozjdlQMkHAJ4PSrV/rHhORXjg0i4MfzLEJGJMakzHC/Nxy8X/fJ/EsFzkcHG7BxnGaCCDggg+9dVfax4bkaK3ttMnisVuzM0TNuyPLKjPTkHbx3A60a5rXh68jEsOmSveCRCZHO1WVccBRnAIGMZosK5ylKQRjIIyMiusXV/D093fXGrrqGpmQEWwdQpiGWKjO7oMrwMDr+M1xrXhS4yZ9OnlMdukNuPLCqu1iegbOMHHX86BtnGUV19xrXhiRoE/suSSGJ1VVaMArHvkZujDJO5PyPSuc1eWzmv2ksYTFBsQbSMZYIAxxk4BbJxnvQBTooopAFe7/sT/wDJT9Q/7Brf+hCvCK93/Yn/AOSn6h/2DW/9CFDKjuesftVf8e3hz/fuf5RV4voNzaWet2V3f2gvLSGdXmgPSVAeV59a9n/arOLbw5n+/c/yirwrcv8AeH517uCV6C+f5nzmYu2Jl8vyR6p/wsjw7a6Z4o07SvDT2VvrCIII42ULCQm0kjHc88VuQ/GzS4/FVvrH9h3Zji0v7CU81clt4bd06cV4fuX+8Pzo3L/eH51TwlKW6/q1iFjqy2f4edzu/F/ji11z4c6F4WisZoZtMm8x5mcFXGHGAP8AgX6VxEH+vj/3x/Oo9y/3h+dPgZfPj+YffHf3rohBQ2OerVlUd5HbaJo9xq32gwOiCBA7F84AOeSew45J4Fbf/CA6qA+ZoPlODgMeePb3/HHuM8qszrG8ayFUfG9QeGx0zTxeXC2ptRcyCBjkx7/lJ47fgPyFdUo1G/ddjkhKml70b/M6A+DrrzBF9vsmk3FSoLHpnpxz06Cnp4Ol8mQtewvL8mxUVjyQhOQRngSL268Vy24eo/OjcP7w/OlyVP5vwGp0v5fxOhtvCV5OJStxbqI5fKJO7GcKcZxw3zAbeuQRS23hWR9Zh0+W6hYsglk8oEsqZAIHH3ueR2wc1z5mcxCEykxqxYLu4BPU4/AU3cPUfnT5an834C5qf8v4nUf8IVfNLIsd1bsqLu3YbBGTjacYYnHG3Oc02HwbdSyCOO9tXlLEBAr7jggcDGe4461zO4f3h+dPhnkhkEkMrRuOjK2CKXJU/m/AanS/l/E6CfwhdQxhmvbPldwxuxnGducYz2IzkHrS6z4Uez+1TW95DLbQlypP3sKxX5sDAJIOPXtXN7h6j86Nw9R+dPkn/N+AnOn/AC/idbJ4HvGMaw3EbNtXzSQSNxkdflwMlcKCD3zmqmneEb29A8u4twxmaHZhmO4MFPQEZ5zjPQE1zu4f3v1p0UrRSJJHIUdGDKynBBHQilyVP5vwHz0v5fxOli8F6g8TN5sOc5UKGYuuxmJAAyfuYqK98I3lrBJL9ptZVjXcWj3FMcch8bT17HqDWAlxIju6TMrOCrENyQeoP1pm4f3h+dChUvrL8Ac6Vvh/E6TUPCVxb26yRzo74RWQq2S7HAxxwvoTjNXJfDOiRRxt/aF1N58/l24iTLSALGW42npucZ/2Rwa4/cP7w/OjcPUUezn/ADB7Sn0j+J0sfhG6uHlaGaGOJblrdd5LcgrxkKMn5xxgE4PAxii98KNbi3k+1IYm8oSkgggs2CBkDB9Aeetc60ztCsLSsY0Ysq7uATjJA98D8qZuH94fnQoVP5vwE507aR/E6iXwzBcPINL1NGtwWDLIGY7k27jwoJA8wc46bvTlieEJ2CKNQsg7E4+c4+8oXtxkOrfQ1zW4eoo3D1FHJNfa/AHUpt/D+J1em+Eo5JL+3u7hhLBEjoYwQp3Buu5eRwOcgc9e1RR+Db6SITLcQNGRIcjPIQgHnGMcnr6VzO4f3h+dG4f3h+dHJUv8X4DVSlazj+JoeINOTTNTazRzIojjbce5ZATj2ySPwrPwPQUbh6ijcPUVpFNJJmUmm20gwPSijcPUUbh6imSGB6CjA9BRuHqKNw9RTAKMUbh6ijcPUUgDA9KKNw9RRuHqKADA9KDyADyB0o3D1FG4eooAXtt7elDEs25iWPqeaTcPUUbh6igAwPSjA9BRuHqKNw9RQAYHoKMD0o3D1FG4eopgFFG4eoo3D1FICex/4/oP+ui/zr61PU18k2BH26Dkf61f519bHqa8POd4fP8AQ+jyHap8v1OJ+OX/ACS3Wf8AdT/0MV8p19WfHP8A5JbrP+6n/oa18pbl/vD86Mu/hP1Fm/8AGXp/me4/s8/EHwx4Z8O3uk67dtZStcmdJDEzq4KgY+UEgjH616h/wt/4d/8AQxJ/4Dy//E18fbl/vD86Ny/3h+dVVwFOrNzbepnQzOrRgoJKyPWv2ivG2geLbvSoNBma6SzWQyT+WVUl9uFGQDxt/WvJqTcv94fnRuX+8Pzrpo0lSgoROSvXlXm5y3Z0Nh/x5Rf7tTYqCwYfY4uR92p9w9RXorY817hgelGB6CjcPUUbh6imIMD0owPQUbh6ijcPUUAGB6UYHpRuHqKNw9RSAMUYHpRuHqKNw9RQArsznLEscYyeeKTA9BRuHqKNw9RQAoJClQSFPUdjSYHpRuHqKNw9RQAqkqGCkgMMEDvQPlOV4PqKTcPUUbh6igAxRgelG4eoo3D1FABgegowPQUbh6ijcPUUwDA9BRgelG4eoo3D1FIA7Y7elGKNw9RRuHqKADA9BSsxYKGJIUYXPYUm4eoo3D1FABRRuHqKNw9RQAYHpRgelG4eoo3D1FABgegowPSjcPUUbh6imAUUbh6ijcPUUgCijcPUUbh6igAoo3D1FG4eooAKKNw9RRuHqKACijcPUUbh6igAr6h8B/8AIkaH/wBg+D/0AV8vbh6ivqHwH/yJGh/9g+D/ANAFeRnH8OPqe7kX8Sfofm9RU9jbvd3kVrGVDysFBboDWlpXhnVdRsrq9SJbe1t4DOZrjMaOAcYViMFj2FeFY+gMairkOm3c1pHcxopWVisSbhvkOQPlXqeSBx7+hqxB4f1ia2uZ10+5At3WNlaJgxcsF2AY5bLDjrQBl0VpwaDrU0UskelXhWIZc+Sw74x05OTjFRnRtYDpGdKvg7lgim3fLFfvAcc47+lAFCitCw0fULxrfZbTJFcPsjmaFyjNzwCqkk8HgA9Kjn0vUIXCtZ3DKztGjiJtrsvULkc4waAKdFaNnomp3RBWzmjjaN5FkkjZUYLG0hAOOSVU49alPh3WPsrXMdjPIguPs6bInJkbDklRjkDY2fSgDJorTXQdXbT4r1LC4aOZ2SNViYs20ZLAY5UetUri2ubby/tFvLD5iB4/MQrvU9CM9R70gIa93/Yn/wCSn6h/2DW/9CFeEV7v+xP/AMlP1D/sGt/6EKGVHc+udT03TNRVF1KxtbpYySgnjDbSeuM/SqP/AAjPhX/oB6T/AN+Ery/9qaWWO18O+XLImZLnO1iM8R+leGfabn/n5n/7+GvQoYOVSmpKVjzsVj40arg4XsfYf/CM+Ff+gHpP/fhKP+EZ8K/9APSf+/CV8efabn/n5n/7+Gj7Tc/8/M//AH8Nbf2fL+f+vvMP7Vh/z7/r7j7D/wCEZ8K/9APSf+/CUDwz4WByND0nP/XBK+PPtNz/AM/M/wD38NPgubnz4/8ASZ/vj/lofWj+z5fz/wBfeL+1Yf8APv8Ar7j7E/4R/wAOf9AfTf8AvytH/CP+HP8AoD6b/wB+Vr5jj+3yQS3EbXLRQ7fMcMxCbumT2zg0lz9utpBHcNcxOUVwrsQdrDIP0IIP41t/Zcv+fn9feY/2zC1/Zf19x9O/8I/4c/6A+m/9+Vo/4R/w5/0B9N/78rXzJaLf3cjR27zyMqNIwEh4UDJPWoftFx/z8Tf99mj+y5f8/P6+8P7Zh/z6/r7j6h/4R/w5/wBAfTf+/K0f8I/4c/6A+m/9+Vr5e+0XH/PxN/32auLZ6u2nnUFE5tgCTJ5vAGcc85H9aHlclvU/r7wWcQe1L+vuPpX/AIR/w5/0B9N/78rR/wAI/wCHP+gPpv8A35Wvl77Rcf8APxN/32anVNQawe+V5jbJIsTP5hwHYEgdc9FP5Uf2XJf8vP6+8FnMH/y6/r7j6a/4R/w5/wBAfTf+/K0f8I/4c/6A+m/9+Vr5hhe8mmSGGS4kkdgqIrMSxPQAVPqdrrGmTLDqEV7aSMu5Vl3KSPUZpf2ZK9vaf194f2xG1/Zf19x9L/8ACP8Ahz/oD6b/AN+Vo/4R/wAOf9AfTf8AvytfL32i4/5+Jv8Avs0faLj/AJ+Jv++zT/sqf/Pz+vvF/bUP+fX4/wDAPqH/AIR/w5/0B9N/78rR/wAI/wCHP+gPpv8A35Wvl77Rcf8APxN/32aPtFx/z8Tf99mj+yp/8/P6+8P7ah/z6/H/AIB9Q/8ACP8Ahz/oD6b/AN+Vo/4R/wAOf9AfTf8AvytfL32i4/5+Jv8Avs0faLj/AJ+Jv++zR/ZU/wDn5/X3h/bUP+fX4/8AAPqH/hH/AA5/0B9N/wC/K0f8I/4c/wCgPpv/AH5Wvl77Rcf8/E3/AH2aPtFx/wA/E3/fZo/sqf8Az8/r7w/tqH/Pr8f+AfUP/CP+HP8AoD6b/wB+Vo/4R/w5/wBAfTf+/K18vfaLj/n4m/77NH2i4/5+Jv8Avs0f2VP/AJ+f194f21D/AJ9fj/wD6h/4R/w5/wBAfTf+/K0f8I/4c/6A+m/9+Vr5e+0XH/PxN/32aPtFx/z8Tf8AfZo/sqf/AD8/r7w/tqH/AD6/H/gH1D/wj/hz/oD6b/35Wj/hH/Dn/QH03/vytfL32i4/5+Jv++zR9ouP+fib/vs0f2VP/n5/X3h/bUP+fX4/8A+of+Ef8Of9AfTf+/K0f8I/4c/6A+m/9+Vr5e+0XH/PxN/32aPtFx/z8Tf99mj+yp/8/P6+8P7ah/z6/H/gH1D/AMI/4c/6A+m/9+Vo/wCEf8Of9AfTf+/K18vfaLj/AJ+Jv++zR9ouP+fib/vs0f2VP/n5/X3h/bUP+fX4/wDAPqH/AIR/w5/0B9N/78rR/wAI/wCHP+gPpv8A35Wvl77Rcf8APxN/32aPtFx/z8Tf99mj+yp/8/P6+8P7ah/z6/H/AIB9Q/8ACP8Ahz/oD6b/AN+Vo/4R/wAOf9AfTf8AvytfL32i4/5+Jv8Avs0faLj/AJ+Jv++zR/ZU/wDn5/X3h/bUP+fX4/8AAPqH/hH/AA5/0B9N/wC/K0f8I/4c/wCgPpv/AH5Wvl77Rcf8/E3/AH2aPtFx/wA/E3/fZo/sqf8Az8/r7w/tqH/Pr8f+AfUP/CP+HP8AoD6b/wB+Vo/4R/w5/wBAfTf+/K18vfaLj/n4m/77NH2i4/5+Jv8Avs0f2VP/AJ+f194f21D/AJ9fj/wD6h/4R/w5/wBAfTf+/K0f8I/4c/6A+m/9+Vr5e+0XH/PxN/32aPtFx/z8Tf8AfZo/sqf/AD8/r7w/tqH/AD6/H/gH1D/wj/hz/oD6b/35Wj/hH/Dn/QH03/vytfL32i4/5+Jv++zR9ouP+fib/vs0f2VP/n5/X3h/bUP+fX4/8A+of+Ef8Of9AfTf+/K0f8I/4c/6A+m/9+Vr5e+0XH/PxN/32aPtFx/z8Tf99mj+yp/8/P6+8P7ah/z6/H/gH1Emg+HldWTSNODA5BEK5BrVr5OsLi4+3W/+kTf61f4z619Ynqa4MbhXh3G8r3PTy/GRxKlaPLaxDeW1veWz213BHcQP96ORQyt9QazP+EV8M/8AQv6Z/wCAy/4Vs0VxKTWzPQcU90Y3/CK+Gf8AoX9M/wDAZf8ACj/hFfDP/Qv6Z/4DL/hWzRT55dxezj2Mb/hFfDP/AEL+mf8AgMv+FH/CK+Gf+hf0z/wGX/Ctmijnl3D2cexlDw34eUADQ9OAHYW60f8ACOeH/wDoCaf/AN+FrVoo9pLuHs4dkZX/AAjnh/8A6Amn/wDfhaP+Ec8P/wDQE0//AL8LWrRT9pPuHsodkZX/AAjnh/8A6Amn/wDfhaP+Ec8P/wDQE0//AL8LWrRR7SfcPZQ7Iyv+Ec8P/wDQE0//AL8LR/wjnh//AKAmn/8Afha1aKPaT7h7KHZGV/wjnh//AKAmn/8AfhaP+Ec8P/8AQE0//vwtatFHtJ9w9lDsjK/4Rzw//wBATT/+/C0f8I54f/6Amn/9+FrVoo9pPuHsodkZX/COeH/+gJp//fhaP+Ec8P8A/QE0/wD78LWrRR7SfcPZQ7Iyv+Ec8P8A/QE0/wD78LR/wjnh/wD6Amn/APfha1aKPaT7h7KHZGV/wjnh/wD6Amn/APfhaP8AhHPD/wD0BNP/AO/C1q0Ue0n3D2UOyMr/AIRzw/8A9ATT/wDvwtH/AAjnh/8A6Amn/wDfha1aKPaT7h7KHZGV/wAI54f/AOgJp/8A34Wj/hHPD/8A0BNP/wC/C1q0Ue0n3D2UOyMr/hHPD/8A0BNP/wC/C0f8I54f/wCgJp//AH4WtWij2k+4eyh2Rlf8I54f/wCgJp//AH4Wj/hHPD//AEBNP/78LWrRR7SfcPZQ7Iyv+Ec8P/8AQE0//vwtH/COeH/+gJp//fha1aKPaT7h7KHZGV/wjnh//oCaf/34Wj/hHPD/AP0BNP8A+/C1q0Ue0n3D2UOyMr/hHPD/AP0BNP8A+/C0f8I54f8A+gJp/wD34WtWij2k+4eyh2Rlf8I54f8A+gJp/wD34Wj/AIRzw/8A9ATT/wDvwtatFHtJ9w9lDsjK/wCEc8P/APQE0/8A78LR/wAI54f/AOgJp/8A34WtWij2k+4eyh2Rlf8ACOeH/wDoCaf/AN+Fo/4Rzw//ANATT/8AvwtatFHtJ9w9lDsjK/4Rzw//ANATT/8AvwtH/COeH/8AoCaf/wB+FrVoo9pPuHsodkZX/COeH/8AoCaf/wB+Fo/4Rzw//wBATT/+/C1q0Ue0n3D2UOyMr/hHPD//AEBNP/78LWlDHHDEkMMaxxoAqqowFA6ACn0VLk3uxqEY7I/MqwuXs72G6jVWeJw4DdCR61ta34s1HWLVLTUGklto8GKDziIoyBgbUHA4rnqKdzI0rHWJbWGCJrSzuRbvviM6FigJyV4IBBPr6nGK05fGmqSkma10+XO1fniYjYrBgmN3TIz689a5qii4WOlbxnqjTLM1tYs6sHyUc5III/i4A2jgYHtUVt4t1KEIPJtJNpG7erfvAuQoYBgCAGYY6HPOa5+ii4WNqw8SX1pHDEsNpNHCgRUljJGA7OO/XLn9KfqHinVL5opJRbpJHKsu9EILFSSoOTjAyfz5zWFRQFjpD4y1XbKBDYqZZHkkZYiCxZZFx16ASvj049KU+NNUZt8lrp8j+Z5pZ4mJLDft/i4x5jYxjtnNc1RRcLI6Y+NdWZtzQ2TMZPNcmNvncYwx+btgYxgcc5rJ1nVbjVXhe4jhVok2bkBy3JOWJJJPP0HYVn0UAFe7/sT/APJT9Q/7Brf+hCvCK93/AGJ/+Sn6h/2DW/8AQhSZUdz1j9qr/j28Of79z/KKvCq91/aq/wCPbw5/v3P8oq8JPQ172B/gR/rqfOZl/vMvl+SOy+Hfw58ReNmeTTo47ezjO17qckJn0GOSfpXY678AfEdnYvcaZqdlqMiLkwAFGY9wueD+JFeprrDeAfhz4dTR/Dd7rKSwIGSzHKkoGLHg9Sa89+BvjrWLO4udNbQNX1VL/Vhvug7OtqH2qQ2QcY6npXNLEV580qey/E644XDU1GNS7b9dDxC6gmtbmW2uYnhmiYpJG4wysOoIpIP9fH/vj+deqftRada2fxDhurdVR7yzWSYDu4Yru/EAflXlcH+vj/3x/Ou+hV9rBT7nl4mj7GpKHY9B8Fz2Y1C507UrlLax1C3aCWV/uxsCHRj/AMCUD8TXW2ureHb7TtXub6ay3XbXASGUIskShAsIXKFzwBghgBiuC0vS7vUzc/ZE3fZoGnk/3V6/jU48O60W2jT5CckH514x1zzxj378da6KtOEpaysznoVakIq0br+v6+Z1F5d6S1zvW80ZtMNlItrAkCCWN/KA+c7d27dnqTzyKmk1Hw/eStZ3E+m29tDcWBgkjto8gbW84k4+YZxkNkVyLeHNcWQRnTZd5YKBuUkk/j+tSJ4Y1xoZJDYumxN+1mAZhleAM9fmBx71Lp0/5vyLVWr/ACfn2O6mk0fUdSSDRX0hdZlsfLidkjliEglyQcIE3GPODt9qp2tx4Zh8LyQ6hc6fdSlg8ixpGkgcTDcqKEDY25wS2OcAVx0Wi6/bXrJHY3UNzFF5xA4ZUPG7rUS6Lq0ks0Ys3LxOUky68MBkjOecDrUqhBac2m/9eRTxE3ryavT+vM3/ABrdaZNZRKtxplzP9sd4jYQqnl2xAwr4A5znAOSOc9a6C51Xw6rRxXN5pU+lnVopre3tolUx24jcDzAFySCVB3ZOc+tcM/hrXFLY0+R1VnXepG0lSA2OfUj86Ynh/Wn3bdOlbYwV8FflPoeeD9afsqbilzbeglWqqTlyb+vn/n+Rt63qMLeL9OubObS7KSDG65hYSxZycFtiKPY4Xoea2bCXw1b6ot095pkd19mJlhjlWS1LGQfcaRX2nbklRk9ga4q20HWbm3+0W+nyyRcHcpGOuPX1qwPCuubir2YjwkjsWkUBdgYkE56/IacqdOyXNsTGpUcnLlvc6mbUPD/9q29pa3GmwWL6pdyyuLeNiIwymEbmU7VPOO3tUt/rGg2+ozXNmdJLyfYVf91HKo+ZvOxlAvTGSFFcdH4Z1xpVjaweMFyhd2UKrDqCc8H2/CoJtD1eGJZpLCZY3KhG4+Yt93HrmkqNPT3v6uU69XV8tv00O7sLzTNU1U+SukLJAdS8o/ZoxGkIhUxMw24Kg7iCc9DUSX+jGYrBe6FHqSpbC6uZbZDBKoL+aIxt27sGMZAGdpxXH3Gi6zpx3+S670VS0Tg8SKPlOD6MAe3OKbJ4d1yOLzZNMnWPfsDcYLZxjr68UvYQ/m0H7ep/Lr8/Qra29nJrF5Jp6FLNp3MCkYwmeKp1pRaHq8tkt7HYyNbsu8OGXlfXGc0+Pw7rMkYkFjIFP3SSOTnGMfXP5GupShFWucjhOTvy7mVRWyvhnV3WAx2+/wA4cYYED5iOx56ds1BHoWsSStFHp8zukfmsFwcL65zij2kO4vZT7GbRWnNoOsQyxRSWLq8oYoN68hV3NznjA55qaTwxrsaru02YSMCwix8+0Y+bHpzR7SHcFSn2ZjUVsr4Z1drI3K24O2Ty2QOMqfc9B+Jqomk6k0KzLZSmNpDEGx1cAkr9cA01Uj3D2c+xRorUPh/WVVGksZI0fJDOQBwQD365IGOtJdaBrNqszTWEqrChkkYEEKucZ6+tHtIdw9lPszMorWuPDusQWQu3snMQj8yQrg+Wu5l+b0OVPH50n/CO65+8/wCJbL+7ba5yuFON3JzxxS9pDuHsp9mZVFa58Na8qsW0yYbV3HLKDjGc4zzx6VBd6LqtrE81xZSRxxjLMSMDnHY84JGcdO9NVIPqDpTXRmfRRRVEBRRRQAUUUUAFFFFABRRRQAUUUUAFFFFAE9j/AMf0H/XRf519anqa+SrH/j+g/wCui/zr61PU14ecbw+f6H0WQ7VPl+oUUUV4p9CFFFFABRRRQAUUUUAFFFFABRRRQAUUUUAFFFFABRRRQAUUUUAFFFFABRRRQAUUUUAFFFFABRRRQAUUUUAFFFFABRRRQAUUUUAFFFFABRRRQAUUUUAFFFFABRRRQAUUUUAfmbpVsl5qdraSTLAk0yxtI3RATjNej/FDwNoug+HJr/T7TU7Ca0vhaf6ZKjC9Uj/WKAePXjjBFeXVZvNQv72OKO8vrq5SEbYlmmZxGPRQTwPpVdDDqbGleGW1LSYLyC7jikkkMZWXOCdwVQMA+vOa0f8AhCZP7LidZ1a7Z3DncwRQBCRgbcv/AKw9OvGM9+PDuBgMwHsad50vy/vX+X7vzHj6UaBqdVpfgi7uTY3E1xGtpcTIrYDCTaWA4XGeh6kYqF/Bt587reWqoMY3lh1aIKM4wf8AXJk9Bg+2ec+0T5B86XI6HeeKYZJCoUuxAGACe1GgtTob/wAKXVioklvLWaMXCwyeQ+4rkgZ9Op/TnGRm/N4Ss5NVMenX8bwRXL28sc82G3Jkt84UL90fhnvXIvNM4w8sjDOeWJ5pokdW3B2BznIPf1oHY3h4YuZTePHdWQEDNtSObzd+EkfAK5xxG3XB5HrWhL4EvI0giN1EbqdxgDOxUw/LHHynKEc9O9cjvfJO9uevPWn/AGifcW8+XJ6neaA1NDxPpa6PqS2QYswiUyHORvyQce2RWVSszMcsxJ9zSUgCvd/2J/8Akp+of9g1v/QhXhFe7/sT/wDJT9Q/7Brf+hChlR3PWP2qv+Pbw5/v3P8AKKvCq91/aq/49vDn+/c/yirwqvewX8CP9dT5zMv95l8vyR9CfBH4uaTb6Hb+HfFF19kltR5dvduCY3TsGP8ACR6niuj0TxB8NPhxo+oNp/iVL4Xly10YYp1nkZyANqheg47/AJ18sUVFTAwnJu7V9yqWZVIRUWk7bHQ/ETxTdeMfFdzrdynlK+I4Is58qNfurnv1JPuTWDB/r4/98fzplPg/18f++P512QioJRWxwVJynJyluzq7S9urTP2a4kiyysdpxkjOP5n86tPrursHB1Cf5927Dfe3cnP1PP1rOpK7HGL3RxKckrJmwPEusrBHGt7IpRi28H5jnPBPpyfzqFtd1hnLtqNwWLBid/cBQP0VfyFZtFHs49inUn3NJdc1ZZ5Z1v5xLKuyRt3LDnr+Z/OmNrGpN52byU+cSX56kjB/TiqFFHJHsL2ku5qN4g1pkCtqVwQG3j5++Qc/mB+VSz+JtZkYlLtoVYDcsfAY4GWPqSRknuaxqKXs4dh+1n3ZpWet6lbSq63DuoYEo5O1sHPNTXXiTVppHKXBgjYMPKj+6A3Uc885Oc9ax6KHTi3ewe0na1zVHiHWgpX+0rjBcuRu6sSWJ+uWJ/Gmy69rEsaxyahOVUqV+boRjB/QVmUU+SPYPaT7s0Jda1SVQsl9MwBUgZ4G3GB9BtX8hUn/AAkGs5B/tGfIAA+boB0H4Vl0UckewvaT7l6DV9TgjWOG9mRFTYFDcBcYx9MVL/wkGtby41K4DEgkh+4YsP1Yn8azKKOSPYFUmtmay+ItXS1igjvHjETFkZDhh3wPQZ5/GoBrGqby322bJQIfm6gdKoUUckew/aT7l19V1GQ5e8mY4Yct2ZdrfmvFTr4h1tWZ11K4DN1YPyTnOfrmsuijkj2F7Sfc2LnxLrEzNtumgjJBMUXCZHfHck8/Wqy6xqaxRRi+mCxSiZBu+64JIb65Yn8TVCihQiug3Um+ppvr2sSIEk1Cd1BJAZs8kgk/XIH5U2XXNXljmjk1Cd1mBEgLfeB65/Ks6ijkj2D2k+5oT61qs8LQzX00kbDBVmyDyT/Nm/M1I/iHWnjaNtSuCjAhhu6g9f5Vl0UckewvaT7mnJr+sSSrJJqE7sBgZbtzx+p/On3fiLV7ieSRryRA7Ftin5VyQSAOwyB+QrJoo9nHsP2k+4UUUVRAUUUUAFFFFABRRRQAUUUUAFFFFABRRRQBPY/8f0H/AF0X+dfWp6mvkqx/4/oP+ui/zr61PU14ecbw+f6H0WQ7VPl+oUUUV4p9CFFFFABRRRQAUUUUAFFFFABRRRQAUUUUAFFFFABRRRQAUUUUAFFFFABRRRQAUUUUAFFFFABRRRQAUUUUAFFFFABRRRQAUUUUAFFFFABRRRQAUUUUAFFFFABRRRQAUUUUAfmHT2jkVEdo3VHztYqQGx1we9WNH+xf2taf2ln7F5y/aMZzsz83Tnp6V0nizUNPnsr20tZrKazjuF/spYVYPFFk5B3AN0x171XQwOQorpdKm0FtFs4b94Q6TyNcpscSOuPlwyr0z/tCrEcng1UaRWnieSJ4zGm8hSYicgn1dgmD2Uk9c0WC5yVFafiNdJW/H9jtug2fNjft3ZPTf83TGc984rMpAFFFFABRRRQAUUUUAFe7/sT/APJT9Q/7Brf+hCvFtT/s/wCz2X2HO7yf9I3Z3+ZnnPbHTGPx5r2n9if/AJKfqH/YNb/0IUMcdz6X+I/gSw8bxWMd9e3Nr9jaRkMIB3b9uc5/3RXG/wDChdC/6Dupf98JXbfELXNQ0WOyNi6IZi+8sgbptx1+prkf+E48Qf8APxD/AN+Vr1cLhsVOkpU5JL+vI8rGYvBU6zjVi3L+vMr/APChdC/6Dupf98JR/wAKF0L/AKDupf8AfCVY/wCE48Qf8/EP/flaP+E48Qf8/EP/AH5Wt/qeO/nX9fI5fr+W/wAj/r5lf/hQuhf9B3Uv++EpU+A2hq6sNc1LIIP3Eqf/AITjxB/z8Q/9+VqzpnjPXbjU7SCSeIpLPGjARKOCwBoeExyV+df18hrG5c3bkf8AXzE/4Uzo/wD0GL7/AL4Wj/hTOj/9Bi+/74WvYvscH90/nR9jg/un868z+0cR/Mev/ZmF/kR47/wpnR/+gxff98LR/wAKZ0f/AKDF9/3wtexfY4P7p/Oj7HB/dP50f2jiP5g/szC/yI8d/wCFM6P/ANBi+/74Wj/hTOj/APQYvv8Avha9i+xwf3T+dH2OD+6fzo/tHEfzB/ZmF/kR47/wpnR/+gxff98LR/wpnR/+gxff98LXsX2OD+6fzo+xwf3T+dH9o4j+YP7Mwv8AIjx3/hTOj/8AQYvv++Fo/wCFM6P/ANBi+/74WvYvscH90/nR9jg/un86P7RxH8wf2Zhf5EeO/wDCmdH/AOgxff8AfC0f8KZ0f/oMX3/fC17F9jg/un86PscH90/nR/aOI/mD+zML/Ijx3/hTOj/9Bi+/74Wj/hTOj/8AQYvv++Fr2L7HB/dP50fY4P7p/Oj+0cR/MH9mYX+RHjv/AApnR/8AoMX3/fC0f8KZ0f8A6DF9/wB8LXsX2OD+6fzo+xwf3T+dH9o4j+YP7Mwv8iPHf+FM6P8A9Bi+/wC+Fo/4Uzo//QYvv++Fr2L7HB/dP50fY4P7p/Oj+0cR/MH9mYX+RHjv/CmdH/6DF9/3wtH/AApnR/8AoMX3/fC17F9jg/un86PscH90/nR/aOI/mD+zML/Ijx3/AIUzo/8A0GL7/vhaP+FM6P8A9Bi+/wC+Fr2L7HB/dP50fY4P7p/Oj+0cR/MH9mYX+RHjv/CmdH/6DF9/3wtH/CmdH/6DF9/3wtexfY4P7p/Oj7HB/dP50f2jiP5g/szC/wAiPHf+FM6P/wBBi+/74Wj/AIUzo/8A0GL7/vha9i+xwf3T+dH2OD+6fzo/tHEfzB/ZmF/kR47/AMKZ0f8A6DF9/wB8LR/wpnR/+gxff98LXsX2OD+6fzo+xwf3T+dH9o4j+YP7Mwv8iPHf+FM6P/0GL7/vhaP+FM6P/wBBi+/74WvYvscH90/nR9jg/un86P7RxH8wf2Zhf5EeO/8ACmdH/wCgxff98LR/wpnR/wDoMX3/AHwtexfY4P7p/Oj7HB/dP50f2jiP5g/szC/yI8d/4Uzo/wD0GL7/AL4Wj/hTOj/9Bi+/74WvYvscH90/nR9jg/un86P7RxH8wf2Zhf5EeO/8KZ0f/oMX3/fC0f8ACmdH/wCgxff98LXsX2OD+6fzo+xwf3T+dH9o4j+YP7Mwv8iPHf8AhTOj/wDQYvv++Fo/4Uzo/wD0GL7/AL4WvYvscH90/nR9jg/un86P7RxH8wf2Zhf5EeO/8KZ0f/oMX3/fC0f8KZ0f/oMX3/fC17F9jg/un86PscH90/nR/aOI/mD+zML/ACI8d/4Uzo//AEGL7/vhaP8AhTOj/wDQYvv++Fr2L7HB/dP50fY4P7p/Oj+0cR/MH9mYX+RHkNv8HdHhnjl/ta+bYwbG1ecGvTD1rS+xwf3T+dH2OD+6fzrGriZ1bc7vY3o4WnQv7NWuZtFaX2OD+6fzo+xwf3T+dY8yN7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z5VCyuo6AkCmncVj8waKmsreS8vIbWHb5kzhE3HAyT3Paur8Y/DrXfC2krqeoXWlTQM6pi2uxI4J6cY6e9X0uYHHUVbTTb59ObUFt2a1UnMgYcYIBOM5xkgZxjJFVdrZxg5+lACUUuD6H8qNrf3T+VIBKKXB9DUjW86wLOYnETMVVscEjqKAIqKurpWoNaQXS2rmGdZGjcYwwjGXP4AVGbG6FgL5o8W5ZlDFgCSu3IA6nG9fzpgVqKnvLW4s7lre4iaOVcZU89QCP0IpZ7SeGCGdwmyYEptkVjx6gHI696AK9e7/sT/wDJT9Q/7Brf+hCvCirBQxVgrZwSODjrivdf2J/+Sn6h/wBg1v8A0IUmVHc+iPi9/qtM/wB6X/2SvP69A+L3+q0z/el/9krz+vq8s/3WPz/Nnxucf75P5fki3pOm3mq3yWdjCZZm7dAB6k9hWrrXhDV9LsjeSCG4gTiR4H3eWfetj4a2N8+la5c2sEheS28qB14JfnIB9ai0HS/GGkw30KaHNPFeQNFIkjDHP8XXr1pVMTJVJKMkuW2j69+oUcJF0oylGT5r6rp20tqcZVvRP+Q3p/8A19Rf+hiq00ckMzwyoUkRirKeoI4Iqzon/Ib0/wD6+ov/AEMV2z+BnBTVpr1PXPibezQLoVidSl0uw1HU/s19eROEZI/JldVDn7m90Rd3XnAwSCOEf4h65p+mWGkeHtGuZ7z7Tcxu2p6hDPhYRE2wTBwrkiUYO4sArZyRXsWo2lnfWclpqFtBc20mA8UyBkbnjIPHWqUnhvw/Jp0OmvomnNZwvvigNsmxG/vAYwD718Ej9KOF1Lxz4ggXU5pF0yxWGaCzt4WjeaRriWMPgkEKQvI6gHGciuX8TfEfxBrXw41E282maLdJ4Znvbp5JmDyuTPFttyp4ZTCWzk4LIO+a9pu9G0m8tpba60yznglZWkjkhVlYjoSCOoxUF14b8O3EUEVzoemyx24YQK9shEYbqFGOM+1MRxl3461WHxXPbKum/YINVi0k2hZvtjs8aN547bAZOmPuqTntUtt4y1yL4Xv4tvo9OM9xIi20ablihDzCINIx5IGdxwB6e9dq2j6U2qjVW02zN+E8sXJhXzQvTG7GcVK2n2Lae2nNZ27WbKUMBjBjKnqNvTFLoB4y3jjxTo76rb2z2Gs6lea8bdLiOXFrEqWcLkKHcAE8/Lu67jzjnrvFOrahead4Pt9UuZNAg1mTGpvb3IBib7OziJZhwAzgLuGCRwCCa6v/AIRrw7/Zrab/AGHpv2JnEhg+zJ5ZYDAbbjGcDGatX2n6Xd2C6Xe2dpNaMAi20salCFHACnjjH4YpW0sB534k8YXnhz/iX6LqNjeWmm6Yb959RuDJLfKHK+TG64y/GN3JzgEc5qeLxj4muPEUcKRaZFps+rSaVGrK5nV/srzrI3OOCm0r3BzkdK7aTw9oMkdpHJounslkc2qm2QiE/wCyMfL+FW/sFl5gk+yQbxN54bYM+ZtK7/rgkZ9DT/r+vkB5X4L8ZeK5tN8NxahqmjXjXOj3OqahdiBlKJC0AMYVWPz/ALxsnjHHHGDpeAPHmt+INI8TSvZW01zpsCXFj5KlRcLJCZEUqSSOQBzgnPQV3dpoukWbM1rplnAW8zd5cKrneQX6D+IqM+uBTtJ0jStIiaLS9NtLFHOWW3hWMN9cDmlbSxV1oeW3M6x/D3+2NL8YXmqave/YZJElv/kLtdQgnYozEvzbCFAGCQQTUviD4h+INI0XUbaT+y5NbsdTmtBsify7hI7aO4JALDYdsgUkt2yM9K9Hg8P6DbzTzQaNp8UlwwaZ0t1BkIIYEkDnkA/UZp19oWiX4IvdJsboGbzyJYFfMm0Lu5HXaAM+gxRbW5JwR+JGorboTp0TXT2q6otuudz2f2XzmC+rh8JnoSelavwm8T+I/E1reXGu6Za2kQEclrJBOj7lcElCFZsFcDk4znoMV1wsdOgmW8+y20ckMPkrLsAKRDnaD2X26VHp2m6Po0EzafY2VhC5MsxhjWNSe7HFUBfoplvNDcQrNbyxyxMMq6MGUj2IpUkSTdsdW2na2DnB9DSAdRSFgCASAT0o3DIGRk9BQAtFIWUEAsAT0560hkQZy6jBweaAHUU1nRQWZ1AHUk9KdQAUUUhZVUsWAUDJJPGKAFopEZXQOjBlYZBByCKWgAoqKK5t5pZYop4pJIm2yIrglDjOCOxwR+dSbhzyOOvtQAtFIrK2drBsHBwehpaACiiigAooooAKKKKACiiigAooooAKKKKACiiigAooooAKKKKACiiigAooooAKKKKACiiigAooooAKKKKACiiigAooooAKKKKACiiigAooooAKKKKACiiigAooooAKKKKACiiigAooooAKKKKACiiigAooooAKKKKACsm4/wBfJ/vGtasm4/18n+8aqImfmTpdyLPUra8KlxDKsm0HBODnGcH+Vd78RfiNa+KPD/8AZkGnXUDGZZS8s+8cZ4x/hj6V5zRWt9LHNbW5t6T4kvtNhs4bcIEtpTIexkyyttY+mVBx6gVbHjC6NusL2sZ/dqjSB2D/ACqqgqf4c7QWx94k5rmaKLisjrn8cXjszNZwjKgAJhQpGORge3fPocimnxvdLA0cFhbwlpGkDKzEqWOTg9RXJ0UXY7I60eOr7Zg2dqWJyW2gs3zOeSQT/HgYxjApkfja+Aj8y2SQp0PmMCeQc/XgfhXK0UXCx0aeKpomuFjs4vJm8nCklSmw5baVI27+hxVx/HV00hb+z7UcAcZBAxCMjGMH9wvIx1NchRRcLHZWvjZmleK4sokhuJkaaUFmkRQuzKk9Gx+Z7VFH41mgigghsImjgYlXd2Mj/NGeW64PlDI/2iBjjHJUU7sVkXtV1KTUEtRJEkbW8XlDy+FK5JHy9AeTnHXr1yT7T+xP/wAlP1D/ALBrf+hCvCK93/Yn/wCSn6h/2DW/9CFSXHc+iPi9/qtM/wB6X/2SvP69A+L3+q0z/el/9krz+vq8s/3WPz/Nnxucf75P5fkj1/4PSxL4VdWkQMLl8gtyOldp50P/AD1j/wC+hXzWQPSjA9BXLXydVqkqnPa/l/wTsw2eOhSjT5L28/8AgGh4kZX8RakysGU3cpBHQjeaj0T/AJDen/8AX1F/6GKqVb0T/kN6f/19Rf8AoYr1XHlp28jxVLmq83dnt3i/RbjWIIRbTQI8QcBZ496AsuA4BBG5e2QRgsO+Riv4Q19hqe7xdqO+5Mxt2EuBDvfcu0BcDC5Tnd2Ix0rt6K+DP0g5DUvDfiC4ms2t/EU0UdvaeTIhkbM7blJLlcdlI3DH3ulRaN4d8S7bN9Q1pgqCF5IS7ud6mAsuSxBH7p+ef9affPaUUdbh0scpH4f14HUGl1ppVuL5LiKHzJFVI1Y5QMDuAI28cjIPUHAq/wDCJa5Isgk8S3IJkLJtllxyRkkFu65GOgrtaKAOIj8I67H9kW38QzWyxXEEjhJHb93GkamMBiRhtshPHVxycENPe+FNTupi8utzs8c5mhuDK6ycwmMAqpCrgkn5QAc9O57Cih6gcUfC3iRorgf8JVcQtPNI/wAhJ8tT9xUz0GTzkHt6VJL4f8RH7Bbw6xMPstoitcyzsxeQE5yq7Q2RgEkDg8YNdjRQHQ4MeD/Ey6dFCniy6NyHQmd5HJCiSV8AfdPDop+UZCduMaF94e164u9clXXpY4r6NFtIo5GX7OynO4HkgkcEDg+1dZRTuBxUnhrxTJMCfEpVBPE42FwdiSu5HJI+YMqEei9e1XNR8N6lcXF1NDrVxCZS3lqkzoEDBwehxn5l5xxtrqaKT1dwOAfwV4gZVi/4SHZE0sks+GkPnl49u1gSRgHB4xyM47B7+HPE9vLg6u14t1LMvlNJIsVsGhUK/BBKho2+U/8APU88c95RSsHW5xegeFNd06KCKbxHLMIoZE3ZbJ3b9qlQQvy7lO4AHK+nRfDvhPV9Mvop5NaZo/tLTzIskjZyuCvzMd2Tglm5GOK7OiquwPPf+EC1eWzaC98QPeTPFNC93cfvHCOjLhVwAOWz/eHPzMDga1v4a1Bdej1hp7QXDSPJLgMwGQAEUHt8q/N8pHPUHFdZRSTB67nAjwJqKS2v/E5E6xXRui8qDerM6u4G1RkZBA6EA8k1PeeBd1/HqMNwklz/AGq17KsnCNGRNhPunkednJB6duMdvRQtB33OXh0G+tdLa2h+yeaLqOXzYkKvOA5YmTJ5Y55weTk8ZwMtPDXiuOPSrV9dmuPLuJpbi4MzqEUlCi4BBfGGAB7Hn37yimnYFI4mHwjrT2jrf69Lcyi6iniUyyBECziVl4IyCBtBIOPep28K6p/wjk2m/wBsyTTSNHl3lkUFFiRCvDZAJVmwODnnNdfRS/r+vuJSOO0vwvr1npV3anxC/msIVtWG7ZCEjCNhc55GTjJwcGmR+E9bUXvm+J9Qn80ymHNwU2Ftu3G1eNoBGDuHOfau0ooeo+pwo8IeIvtc9z/wkRRpvJDLGXVTsRlLZB3ZywbBJB29s8aF14cvptS1S5U6fGt4EQFVYFkU5IcDqSeC2TxxiuqooAwfCul32kg27/ZxbhQG2g5ZgiAFeeFGGGDzwtb1FFABRRRQAUUUUAFFFFABRRRQAUUUUAFFFFABRRRQAUUUUAFFFFABRRRQAUUUUAFFFFABRRRQAUUUUAFFFFABRRRQAUUUUAFFFFABRRRQAUUUUAFFFFABRRRQAUUUUAFFFFABRRRQAUUUUAFFFFABRRRQAUUUUAFFFFABWTcf6+T/AHjWtWTcf6+T/eNVETPzQ8OWcWoeINPsZ9wiuLhI32nBwTg4r0f4wfDfSPDelyatoNzM1tBOlvMkz7jubPI/EV5fY3U1lew3ls+yaBxJG2AcMDkHBrofEfj3xP4g0yTTdUvIZLaWVZpFS1jjLOM4JKqD3NbaWObqRaP4UuNS0NtWju40ijjuJJFK5K+Wm5R153YYD02k0/8A4QvVBbiRpbdZGIKxksCUw+X+7xgxsMYzxWDFeXkUYjiupkQBgFVyAAwIb8wSD9TVttf1xpDI2sX5c4yxuGycZx3/ANpvzPrS0DUvx+EdScxwgwm4kdVCq5YLkkDJAPUjtmoLzw1qEKwlEV2kaKMRh8vvkUEdOADnAyR+hqnBrOrwTedDql5HJ/fWZgfzzTJdV1OWAQS6hdPEGVtjSsVyowpx7DpRoGpq6t4Vu7LT476OaGeH7P5sjq3Bbc4KrxzgJnnHXjNS3XgzUoYoZFlhIkgWRt+Uw7dIx1yffgVkXGtavcK6z6peyiQAOHmY7gCSAefUn86kt9e1iC1uraLULlUuiDN+8OWxnv7559aAL7eENVjgmeURKYX2SN5nyxELIzhuM5URnpn2zWJfWs1leS2lwoWWJirAHIz7VY/trV8q39qXuUxtPnNxgEDHPozfmfWqc0kk0rzTSNJI7FndjksT1JNADKKKKQBXu/7E/wDyU/UP+wa3/oQrwivd/wBif/kp+of9g1v/AEIUMqO59M/ETRdQ1iOxFhGrmEyb8tjrtx/I1yH/AAhXiH/n1j/7+ivRfEWvWuhrA11FNJ5xYL5YBxjGc5I9ax/+E+0n/n1vf++V/wDiqxlxZhsvf1epUimujv11/UU+GJ45/WFBu/by0OS/4QrxD/z6x/8Af0Uf8IV4h/59Y/8Av6K63/hPtJ/59b3/AL5X/wCKo/4T7Sf+fW9/75X/AOKpf694L/n9H8Sf9S6n/PuX4HJf8IV4h/59Y/8Av6Ks6Z4P1631O0nktkCRTxu2JB0DAmuk/wCE+0n/AJ9b3/vlf/iqktfHGl3F1Dbpa3gaWRY1JVcAk4/ve9H+vODn7vto6+oLg2pH3uSWnodz9uh/uyflR9uh/uyflUX2GT+8n60fYZP7yfrV2R1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UZFMblD1FNPAzT5UK7ND7dD/dk/Kj7dD/AHZPyryVvjN4bViv9nascHGfLj/+LpP+Fz+G/wDoG6v/AN+4/wD4uuT67hv5z1/7BzL/AJ8s9b+3Q/3ZPyo+3Q/3ZPyryT/hc/hv/oG6v/37j/8Ai6P+Fz+G/wDoG6v/AN+4/wD4uj67hv5x/wBg5l/z5Z639uh/uyflR9uh/uyflXkn/C5/Df8A0DdX/wC/cf8A8XXZ+AvEVn4y02e/02GeCOCbyWFwACTtDZG0nj5hV08TQqS5YyuzDEZVjcND2lWm0u51H26H+7J+VH26H+7J+VRfYZP7yfrR9hk/vJ+tb2R5+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Uc9u8KbmZSM44oshXZZ+3Q/3ZPyo+3Q/wB2T8qoVyXjzx5pPg64tYNRtb2drlGdPs6qQACBzuYetDsldmOIxVPD03UqytFdTvPt0P8Adk/Kj7dD/dk/KvHv+F3+GP8AoGax/wB+4/8A4uj/AIXf4Y/6Bmsf9+4//i6jnp9zzv8AWDLv+fyPYft0P92T8qPt0P8Adk/KvHv+F3+GP+gZrH/fuP8A+Lo/4Xf4Y/6Bmsf9+4//AIujnp9w/wBYMu/5/I9h+3Q/3ZPyo+3Q/wB2T8q8s0H4ueH9Y1uy0m20/VEmvJ0hRpEjChmOAThycc16d9hk/vJ+tUnF7M7cLjqGLi5UJcyRL9uh/uyflR9uh/uyflUX2GT+8n60fYZP7yfrTsjr1Jft0P8Adk/Kj7dD/dk/KovsMn95P1o+wyf3k/WiyDUl+3Q/3ZPyo+3Q/wB2T8qi+wyf3k/Wj7DJ/eT9aLINSX7dD/dk/Kj7dD/dk/KovsMn95P1o+wyf3k/WiyDUl+3Q/3ZPyo+3Q/3ZPyqL7DJ/eT9aPsMn95P1osg1Jft0P8Adk/Kj7dD/dk/KovsMn95P1o+wyf3k/WiyDUl+3Q/3ZPyo+3Q/wB2T8qi+wyf3k/Wj7DJ/eT9aLINSX7dD/dk/Kj7dD/dk/KovsMn95P1o+wyf3k/WiyDUl+3Q/3ZPyo+3Q/3ZPyqL7DJ/eT9aPsMn95P1osg1Jft0P8Adk/Kj7dD/dk/KovsMn95P1o+wyf3k/WiyDUl+3Q/3ZPyo+3Q/wB2T8qi+wyf3k/Wj7DJ/eT9aLINSX7dD/dk/Kj7dD/dk/KovsMn95P1o+wyf3k/WiyDUl+3Q/3ZPyqlKweRmGcEk81Y+wyf3k/WqzqVcqeoOKasJn5hUVPp5tlv7c3is9sJV81VOCUzzz9K9b+I8Hwp1LwpLfeFjDY3dmv7tI/ke4JIABUnJHUk8GtLaXOe+tjx2ium0VfDkmkWtrqLCOe4lZXmRPnhAdSGz6bQy46fNntWjYeF9Bv5pksbvULnybbzpNjRght5Xb3HAGc5wc9qLCucRRXVHRvDMdqHl1mR5XDFRG64UbcqTx36Y96tz6J4VmuJJl1RoEe52xxRyocREP8ANkjjBVOD2b14BYdziqK6W0i0BtJhgubhElzcvK8cYMjbFBjAc9ATkYxzntV+38O+Gbm48q21i6l+Qu2TGpChdxYddw7Y4IoSC5xdFdbHofhhYz5+uyeZxxFsIUFm5JOOwXpkjNSQaV4RltxGdSnQ7yxfehfG18JzgclRz7iiwXOOorW8Q2Wm2f2c6bdvOJFbzA7KWUhsD7vAyPesmkAV7v8AsT/8lP1D/sGt/wChCvCK93/Yn/5KfqH/AGDW/wDQhQyo7n0Z8WP9Vpv+9L/Ja4Ou8+LH+q03/el/ktcTZW0t5eQ2kABlmcIgPqa/GOLIuWcVIxWr5f8A0lH6PkTSy+Dfn+bI4opJn2RRvI3oikn9KdNb3EIBmt5YgehdCufzr0eK1j8M6TexWc9qHFsS92J1815c8Ko6gDmqNpb3mveBJJtZ1OSIRXRnSadC5MYUKdo4OMmolkLj+75v3nK5W0srPa7a+/YtZon79vculfrr5W/Dc4Krei/8hmw/6+ov/QxV3VtHt7XSYtSs9TW9gecwHEJjKsF3dz6VS0X/AJDNh/19Rf8AoYrx1QnQrxjPfTqnv5q6O/2salKUo+fl+Z6f8UvEGoaGuhx2GqWGlC/vnhmuryLzEjVbeWUcbl6tGo6965qy+MMiwWf9o+HblJn0+KeeKNv3oke3M/yxnkx4Uru7EgV6Trj6UsMS6rBHOjSfu42tzMSwBOQoBPAB5xSyTaOs8txLJYrNAojkkcqGjUjIVieQD1wa/fO5+XHBj4pJHJZQXNlaedeR28kXkXgkVhKxBAOOSuOfrVHT/i/cSy2z3fhmSO2nVHDRXKyOQ9rLcIAoHJIhcEe6+9ejw22grJsht9MD2xI2qiZiJ5I/2fWoLfUfDTSusVxpqSWwVmB2oYxkop5xjnKj6+9AHnUfxluW0mz1BvC0sazxTzuJLlRiKMw5YepPnYxxyp7U+P4r6hYRzrq2l20syajcw7YJwpWKORVC4PJlO4EL3Ga9Ka30O1Jt2g06DCNIYyiL8hI3Nj04GT9KZdNoELQTTrp4a6mV4GKKTLJjhl9TjvTDoZXgDxcPFLaqjWYs5bC68kxmQO20jKsccAkc4rqaoWs+jW0e+1msIUnlYZjZFEkg+906twc9+Kmn1CwgIWe+toiSQA8qjJAyep9CD+NICzRVdr+xXduvbYbIxI2ZV+VD0Y89Peoo9W0uSWSJNRtC8ciRuvnLkO4yq9epB49aALtFVpNQsI7We6e9txBAxWaTzBtjI6gnsR6VHbarYXCqVuY13Z2B2ClwACSAeSMEUAXaKrR6hYSCMx3ts/moXj2yqd6jqRzyB3NNTUrGSeOGO4jcyIzqysCpCnDc9Mg549jQBboqm2qWCuV+1QsFz5jCQFY8DPzHPHBzzU73MCwpN5gZHxsKfNuz0xjrSbSV2NJt2JaKrpeW7Fv3mAo+YsNoHTg5+oqVpolUs0qBR1JYYFJTj3G4yXQfRTTJGGVTIgZhkAnkimieEx+YsqMuMgqwOafMu4rMkopI2Dxq4zhgCKWmIKKKKACiiigDKu/+PmT61C/3D9Kmu/8Aj5k+tQv9w/StER1Pj9/vt9TTac/32+prpvhp4Sm8YeJF08SNDbRr5lzKByqeg9zXxFOnKpJRjuz90r14UKTq1HZLc5eivdNYuvAXhi9udEsvAdxq62SgX9yIC3ljGcsxBz9eBWD8SPBGiTeE4fG/g4OmnyKHntj0Rc4JA7YPBHSumeDcYtxknbc8qjncJzgp03FT2btZ32vZ6X6XPKa+hP2Yf+RP1P8A7CB/9FpXz3X0J+zD/wAifqf/AGET/wCi0rTLP94XzObir/kXS9V+ZQg+JvivTbPUNY1HSZNR00Xc1pb+XaeQqyi6aJAHLHzF2KSzYGCMVqa18WLrT9KvtQPhwhLWaC32S3KqxlkjMmD2AwMZz1Iruk1Tw/eWlxbKsc0KFvMga2OH+chiFK/MNwOSMiqninRfDeuabDYXwVYGkEyPbSCMqVUjdkdgMj0r6Xoflmlzkr/4trYJcx3OkxfbLeOaR4Uug2Vjslucg46EkoD04zVe4+KmpQ6zAl1plnZWUP2xbzzbgEl4o45ECMOCSJRx7Gu50OLwhFp0EGmrpht4YWgjJCkmOLKMMnllGCM9K0ZE0SXyfMXT5POzLDuCHf8ALyy+vy9x2qnuBwPhP4rprt9oVs2jtajU5ZoXd5gdkkZPAHU5Azk4qDT/ABz4njvL6e6tY7u2l1+TR7CIRLCm4SyIrGTcS2NgyNo68V31rJ4bW7gS2/sxZxEZIDGqA7O5QjtxzirdvJpdwfLt3s5ijCbbGVbaST8/HcnPP1pdUB5ofjBIbfUJv+EbnhS3vxZRSXE6xxs291YuT9z7hIyOcinQ/GS1Nsk0mjyb2hE4t0lDSlPs5myF79NvpXd3/wDwjb2TNNBZ3EGotsbyoBL9oYA/3AS2MHntioNHHheza203T7aEPBF5Ue22ZjGi5GC+35R1HJFHQOpxEPxeumtNPuJPDMkQuE82XfcKNsf2mOAMv97mVTjjoaj0z4r6rGdNstQ0Fbu+vL68hcWco2wxwzmMA7j9/BBx3Az3ru7fUvCoitVgjthFOF8nZZkL80mAD8uFy46HHI9asJN4enhS4FrA+64YqDZnzPOxydpXcGx1OOlA0m9EUvh74qHivTbu5a1W1mtrp7eSISB9u08ZI45HPFdNWfZXGlW8Tx2ogtYVb5sII13E8+nOatvc26I0j3ESovVi4AHOP58UrofJJdCWio2uIFkMbTRq4XeVLAEL649PemNd24gMyzI6AbsowORjPFF0LlfYnooByAfWimIKKKKACiiigAooooAKKKKACq2pf6gf7wqzVbUv9QP94U1uJmfXhn7Tf/IW0T/rhL/6Ete514Z+03/yFtE/64S/+hLU1/gZ85xR/wAiyfy/NHkFSzW9xCiPNbzRLIMozoVDD2z1rR8Hafdap4o0+zs7MXsrTq/kFgBIqncwJPAGAa+mPFmm6f45tLXw1dabe6dtIuDJJAFMSoQGVDkjJ3AccYJrkjTcldHwWWZO8fSqTUrNaLTd9r9P+CfKcaPI6xxozuxwFUZJP0pZ4pYJTFNE8Ui9VdSpH4Gvpqx+Hfh/wNrdt4k0+O8ulj/ctAwErAvwHX3BrgP2kLe5vNTsdcTRp7OzKG3M8qhWlfOeV6gY6ZpShyq50Yvh2rhMNOrVl70eiV9O9/62OD+GP/JRfD3/AGEYP/QxX0Z8WfEXiLRbzQrHw4u+41CWdSgs/tDOUiLKMbl2gkDLdhzivnP4Y/8AJRfD3/YRg/8AQxX15qF3Y2tzbC6BM7sRAFhaRs45I2gkDHU1tRWh9LwT/u1X1/Q83T4r6gLy9sJPC8wuLS5gsmZplVGndghHPIXceDjkCs6L4geJrLxNrEmoLHcQW89/Fb2ELIqkW6QkfO2CCTIT7+1epSS6ALp5pDp/nMGMkpVSf3eM7m7bcjqeKi1e88N2dvNLqDWOzAaUGMOcSEDJABOGwBnvW6eh9ocJ45+Jlxa+DdMvdIhhjutVtHuI55JQI4ghAIXcPnY54X2NaGg/E1L4+JHudHurW00OB5GuJWA80oDkbeoJxx65rtTFo91H9naKylW0wfKZFPkccfKfu8fSorOXQL15JLb+z5nuSyMVVSZtnX/fA/EUPqC6HnHhD4pajc2lhp+sWUA1mS8miuTIfssaIqpIuA2TvZJF2r/EVY9qfpXxia9sLO/l8Nz2drc362wknmVdqMCQcdd2QARjgkV3sV94b1Cd1b7I8iyIT58Gzc+WVCpcDccqwBGelRtd+FU1UWCR6dJeh/OZI4lYxsTguxA+U89TzRcNjhpfjGkVvuk0Q+dHcTRzRi4X5VjZRtU9HkO8EIOuDXq6NvRWwRkA4NZDSeHohZwxwWkizyGW2EFt5ilsjLjYCByR8360+LxDpE0Us0d0zxRQ+dJIIX2Im0Py2MA7SDjrg9KOgdTVorNg1zS5r2KziuS0s0aSR/un2lWBZfmxjJAJxnNTXOp2VvM8UsrBkXc+2NmCDryQMD8aBOSjq2XKKrR31o2MzxoxDEK7AMQpwTj04qXz4PNWLzo/MbO1dwycdcD2oDmXckoqD7ZZ4z9qgxv8vPmD73936+1K1zCJIow4YyHC7TnsTz/3yaA5l3JqKKKBhRRRQAUUUUAFFFFABRRRQAVk3H+vk/3jWtWTcf6+T/eNVETPzAop8Mck0qQxIzyOQqqoyST0ArWvvCviWxtJLu90K/t7eIZkkkhIVR7mtTmMalBI6Ej6U/yZvI8/yZPJzjzNp259M9KSWOSIIZEKeYu9M/xL0yPyNIBlFSSwzQqjTQyRq4yhdCAw9s9ajyPUUAFKKTI9RRQAUUUUAFFFFABXu/7E/wDyU/UP+wa3/oQrwivd/wBif/kp+of9g1v/AEIUMqO59GfFj/Vab/vS/wAlrmPB/wDyNWl/9fSfzrp/ix/qtN/3pf5LXCIzIwZGKsDkEHBBr8c4mq+yzydS2zg/ujE/Rcmhz5bGPfmX4s6nT/DuoXXjBVvdMuxZyXjmRmiYKV3E9fQ8VJrfiq0uEvoodMkilmh+zBjcZSNAw4VcADpWZ4f8QXlnrdpdXmoX0tvHJmRDMzZGPQnmpZbfwk8rv/bGpDcxP/HmO/41jCvH6s44SSi5SfNzON7WSVr+stvM0lSftU66bSStZO2+u3yEl/5J7B/2FX/9FCsvRf8AkM2H/X1F/wChitTWbzSE8OwaTplxc3G27a4Z5otmMptxWXov/IZsP+vqL/0MV5+Ia+sU4pp2UVo7q6t1Oqjf2U21a7e57rqlg11Nb3NvcfZ7m3LeW5TepVhhgVyM9j1HIHbIOQ3hG2e7M8t3LIFaRo1KDjzHLtuP8R3HjpgcV0tFfuZ+aHJx+C0ji8uPUpUGzygBHkbdiqxwTgMdo5GB7d6JvBcT52ahIvzBgNpGSDJ1KsCRtlYYyOQD7HrKKA63Oe1Lwtb3ly0nn7YzEE8ox7hkIyDnIO3DnjPXHI5zHc+E47hbdZdRuGEcAglJALOAxbIPVTknnk4x35rpaKAOZh8JRxzNMb4s8qPFKPJG0xssa/KP4WxEvzc5OeOmGQ+Dbf7QLm6vHuJiwZiYlCkgw9Bzj/UL+ZrqaKAOYtvBtnDdiZrmSVFdXVZATtYEZxzgA4HGM+9Qx+CLeO0e1jv5BHJH5TkxgnaYlibHYHai4OODnqDiutooA55/DINhNbLfMpe7+0p+73In+ztJPHU8EDJyAKpXngtWtfLtb5lcIyguv38gABscFeM429emK66igDlP+ELhdX82/kzMrGfbGBlz5vK/3V/fNxznA565luPB9pLNNMl3PC0jhl8sAeX9zIHsQmD7Ma6aihOwmrnLJ4MtY2k2XBI+cRB1ZtisQdp+boCONu3H4ZrXstMlt7GC3kvpJ3tmDQyyKMjC7fm/vZy351pUUnFNWZSbWxlzaRvd5hcHzSSQSoxnC9R/wH9aYmi/ukVrhgVAIC9A2BnnjI49q16KxeGpN3aNViKiVrmZd6PHceWrTyJGkXlhE4H3WXP5N79B75YNIZyzTXGCZCxCLwecj6frWtRS+q0rt2BYipa1yKzhNvbpCZC4QBVJGOAMVLRRW8UoqyMm23dhRRRTEFFFFAGVd/8AHzJ9ahf7h+lTXf8Ax8yfWoX+4fpWiI6nx+/32+pr1z9mO+tofEGqWMjhZ7iBGiB/iCk5H6ivI3++31NTade3enX0N9Y3D29zC26ORDgqa+Mw1b2NVTtsfteY4P67hZ0L2uv+CfSnxeeS4n0bw/HrK6VFrE5huNkLNJOuVXYGAIH3j1x1HbNS+P7XSfCnwf1DSrf91bJatbwK7ZZ3c/qSSTXmlr8a9RMEP9qeHdNv7qDmOcnaQ3qBg4PA6Vx3jrxtrfjC6STUpFjt4iTFbRcIh9fc+5r062Opcs3HVy09F/XY+TweQ43mpU6q5YQd3qnd30tbXbTXb8Dmq+hP2Yf+RP1P/sIn/wBFpXz3X0J+zD/yKGp/9hE/+i0rlyz/AHhfM9fir/kXS9V+Z2LeEdx8w6k/mp5iwsIhiOORmZxjPJO7r7DjrkfwXZmJo1u51OUMbYBKbQOP90kZI+tdRRX01z8rsjkH8DxySxvNqUkio00hiMeIy8vnbjtB6fvjx1+UcjnNy88KpdW9nDLqE/8Ao8LRPICfMkBOcE55GQOu48dc810dFD1GcnJ4KhlaVpb9yZw5m2xKMswYfL/dHzHjmrkPhW1jub6Qzysl3btCRkhowyqrbTnAB2A9M579BXQUUMDnpfDCS6VLZyXMbtPcC4kZrcFQwVVBRc/IQFBBB4PPtUF34PinSOP+0JV2BwZgg88hwQw8wc4OckY6gHjFdRRQBycHgizt76Ka3uWEUUokjEi+bLGd/mEJIxJG5i2c5yGxxWxHpAhgtlhn2TW8kkivsyGLk7sjPP3j3681qUUW0sOMnF3Rz2o+G2mt7nybwieRJFUyINvzKRzj69R09KUeGU283km4PvQDIAO52IOCCR+8buO3pz0FFR7OPY3WKqpWuYeo+HY7y6jmN5LGkUexI1Hyj5SOmcd/Tt1qOLw6zRFbi75YsXEacEkMAR6cN0/Wugoo5I3uJYmrZK5Hbo8cQSSTzCCcNtxxngflUlFFWYN3CiiigAooooAKKKKACiiigAqtqX+oH+8Ks1W1L/UD/eFNbiZn14Z+03/yFtE/64S/+hLXudeGftN/8hbRP+uEv/oS1Nf4GfOcUf8AIsn8vzR594B8SSeE/FFtrcdql15QZWiZtu4EYODzg/hX1DoM+seJNL03xMhh02V4jJBaMvmAxvjId+DzhTwBjA618gV9C+CfjP4XsfC2nWGpQ3sFza26QuI4t6naAMgj1xWFKSSabPleF8wp0ZTo4ipyw3XTXTrv+J6TcWWu6k0Ru5rKwSCQSLHbkz+Yw+7uLKuAPQDPvXhXx38dXurPJ4SutJitZLG63SzLMXEhA4KjAwDnPU16Ifjj4Ixw2on/ALdj/jXgXxD1+LxN4wvtaggaCKdh5aN12gYBPvU1pJpJM9TiLNKDwvLhq15Sdn1uv0+Vh3wx/wCSi+Hv+wjB/wChivrTxFoy6zFDG8wiEb7g4jBkQ/3kbqje/ueK+S/hj/yUXw9/2EYP/QxX2TV0NmbcFf7tU9f0OS/4Qi38jy11CZWDMyyDdvPKldx3c424428eh5qN/Cc7m50yO5a101kjcSRjDs+0o6A7twUKqEA9zyWA212NFbn2hzVt4Rt4ra4tzfXDJJA8KHoyhmDsWP8AEdw46YHFOsPCsVtq0OpPdtNKrM7oVKpuJPKqGwv3j13V0dFO4HMXHgzT5I4dksglSRmkd2ZvNRt2UIDD5RuOADgZPHJzO3ha1KKqzN8pzgoCD+8Z+fxaugopAc8/hkSWGn2j3pY2cgkWUx5kBDA/IxJZOm08nKkiqsvgq2lSCF7yRYY7eO3cxJ5cs0a7co7qQSpweOoLHBrq6KAOUsvBkVlqEd5b3xWSJAkUjQhplVS+1d5OSuHxjvgc1rXekNM90Uu2jW7QCcbAckLtBHp249q1aKCZQUtzmbzwr50iql4fIkeRpwy/MN0cqfKf+2nQ+mfrbs/D6QaiL57p5pCxdwwIUtnIKgHAxk9c1t0UrGSw9NO9jmJfCrqZpotQeSeVwx84ZXGV474OFHI/Krdv4f8AIlSaO+kEkX+qOwHaAsgGfX/Wn8hW5RRZDWHpp6IKKKKZsFFFFABRRRQAUUUUAFFFFABWTcf6+T/eNa1ZNx/r5P8AeNVETPzN0O6isdZs7yeMyRQTpI6A4LAHJFeveOvi7oniDwlqWixWerFrmLZbieRSkZ3A5OOW6d68UorW+ljm63N/StfhtbOxs7izaaC2klkfY4VmLDAwcHGDz71c1nxRpt9ZXNvFoawNIGWI+YCI13uyrjHQbxj3GfpylFFwtrc6dfEdh589xNp9zNJNEiFXnUom1cEKCvCtxkdfepn8VabIZi+gxjcx2BWUYj+bER+XlfmGeh+UciuSoouFkdc3ijSd8bLosi7SC+JE/eYzjI2YGONoGAD61zmr3UV7qU11Db+RG5GEznGAAScdyRk/WqlFAJWCiiikAUUUUAFe7/sT/wDJT9Q/7Brf+hCvCK93/Yn/AOSn6h/2DW/9CFDKjufRnxY/1Wm/70v8lrg69zZVb7yhvqKTyov+eaf98ivic44R/tHGTxPtuXmtpy32SW/Mux9Pl+ffVMPGj7O9r63t1v2PDaK9y8qL/nmn/fIo8qL/AJ5p/wB8ivM/1B/6iP8AyX/7Y7f9aP8Ap1/5N/wDw2rei/8AIasP+vqL/wBDFez+VF/zzT/vkUeVF/zzT/vkVdPgTkmpfWNv7v8A9sTLifmi17L/AMm/4BuUVhbE/uL+VGxP7i/lX6HynydzdorC2J/cX8qNif3F/KjlC5u0VhbE/uL+VGxP7i/lRyhc3aKwtif3F/KjYn9xfyo5QubtFYWxP7i/lRsT+4v5UcoXN2isLYn9xfyo2J/cX8qOULm7RWFsT+4v5UbE/uL+VHKFzdorC2J/cX8qNif3F/KjlC5u0VhbE/uL+VGxP7i/lRyhc3aKwtif3F/KjYn9xfyo5QubtFYWxP7i/lRsT+4v5UcoXN2isLYn9xfyo2J/cX8qOULm7RWFsT+4v5UbE/uL+VHKFyxdf8fMn1qF/uH6Uo4GBxS1Qj48k4kYHg5NJkeor7A8mH/nkn/fIo8mH/nlH/3yK8D+xf7/AOH/AAT77/Xb/px/5N/9qfH+R6ijI9RX2B5MP/PKP/vkUeTD/wA8o/8AvkUf2L/f/D/gj/12/wCnH/k3/wBqfH+R6ivoT9mH/kT9T/7CJ/8ARaV3nkw/88o/++RR5cY6RoPoK6cLlnsKinzX+X/BPMzbib6/hnQ9ly3trzX2+SN2isLYn9xfyo2J/cX8q9TlPlLm7RWFsT+4v5UbE/uL+VHKFzdorC2J/cX8qNif3F/KjlC5u0VhbE/uL+VGxP7i/lRyhc3aKwtif3F/KjYn9xfyo5QubtFYWxP7i/lRsT+4v5UcoXN2isLYn9xfyo2J/cX8qOULm7RWFsT+4v5UbE/uL+VHKFzdorC2J/cX8qNif3F/KjlC5u0VhbE/uL+VGxP7i/lRyhc3aKwtif3F/KjYn9xfyo5QubtFYWxP7i/lRsT+4v5UcoXN2q2pf6gf71ZexP7i/lTlVR0UD6CjlC46vDP2m/8AkLaJ/wBcJf8A0Ja9zprRxv8AfRWx6jNKpDnjY83NcD9fwsqHNy3tra+zv5HxfmjNfZ/kQ/8APGP/AL5FHkQ/88Y/++RXP9W8z5L/AFL/AOn/AP5L/wDbHxhmjNfZ/kQ/88Y/++RR5EP/ADxj/wC+RR9W8w/1L/6f/wDkv/2x8pfDE/8AFxfD3/YRg/8AQxX2TWH5MI5EMYP+6KTYn9xfyrWnS5VufSZHlX9mU5Q5+a7vtb9WbtFYWxP7i/lRsT+4v5Vpynt3N2isLYn9xfyo2J/cX8qOULm7RWFsT+4v5UbE/uL+VHKFzdorC2J/cX8qNif3F/KjlC5u0VhbE/uL+VGxP7i/lRyhc3aKwtif3F/KjYn9xfyo5QubtFYWxP7i/lRsT+4v5UcoXN2isLYn9xfyo2J/cX8qOULm7RWFsT+4v5UbE/uL+VHKFzdorC2J/cX8qNif3F/KjlC5u0VhbE/uL+VGxP7i/lRyhc3aKwtif3F/KjYn9xfyo5QubtZM/wDr5P8AeNQbE/uL+VPFNKwNn//Z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6" name="Agrupar 15"/>
          <p:cNvGrpSpPr/>
          <p:nvPr/>
        </p:nvGrpSpPr>
        <p:grpSpPr>
          <a:xfrm>
            <a:off x="590656" y="3065180"/>
            <a:ext cx="11028548" cy="2886469"/>
            <a:chOff x="593725" y="3380478"/>
            <a:chExt cx="11028548" cy="2886469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725" y="3380478"/>
              <a:ext cx="11028548" cy="28864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Retângulo 13"/>
            <p:cNvSpPr/>
            <p:nvPr/>
          </p:nvSpPr>
          <p:spPr>
            <a:xfrm>
              <a:off x="2109788" y="3829050"/>
              <a:ext cx="4681537" cy="5619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600075" y="4114800"/>
              <a:ext cx="1323975" cy="2762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30993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36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908050" y="661092"/>
            <a:ext cx="9639301" cy="657411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  <a:latin typeface="+mn-lt"/>
              </a:rPr>
              <a:t>Importante: Relatório de Validação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5"/>
          </p:nvPr>
        </p:nvSpPr>
        <p:spPr>
          <a:xfrm>
            <a:off x="908050" y="1800225"/>
            <a:ext cx="10085390" cy="4496722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Apresenta as validações em Nível Ficha – portanto ainda poderá apresentar divergência quando comparada com relatórios locais, pois estão apresentando nível registro (Uma ficha pode conter mais de um atendimento/registro)​;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Validação Preliminar, em competência corrente. Apresentará uma validação com referência à ultima competência SCNES fechada;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Não apresenta invalidações por inconsistência de CNS, Data de Nascimento e Sexo do Cidadão. (Este é apresentado em Relatório de Cadastro não validado)​;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Limitações: Apenas uma competência por consulta.</a:t>
            </a:r>
            <a:r>
              <a:rPr lang="pt-BR" sz="1800" dirty="0">
                <a:solidFill>
                  <a:schemeClr val="bg1"/>
                </a:solidFill>
                <a:latin typeface="+mn-lt"/>
              </a:rPr>
              <a:t>. </a:t>
            </a:r>
            <a:r>
              <a:rPr lang="pt-BR" sz="2000" dirty="0">
                <a:solidFill>
                  <a:schemeClr val="bg1"/>
                </a:solidFill>
                <a:latin typeface="+mn-lt"/>
              </a:rPr>
              <a:t>​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359429" y="1318503"/>
            <a:ext cx="66035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02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37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Google Shape;449;p15">
            <a:extLst>
              <a:ext uri="{FF2B5EF4-FFF2-40B4-BE49-F238E27FC236}">
                <a16:creationId xmlns:a16="http://schemas.microsoft.com/office/drawing/2014/main" id="{9A8E772F-C7D5-4D53-AF33-4E3711BCDFCD}"/>
              </a:ext>
            </a:extLst>
          </p:cNvPr>
          <p:cNvSpPr/>
          <p:nvPr/>
        </p:nvSpPr>
        <p:spPr>
          <a:xfrm>
            <a:off x="614869" y="2282563"/>
            <a:ext cx="252344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2060"/>
              </a:buClr>
              <a:buSzPts val="1800"/>
            </a:pPr>
            <a:r>
              <a:rPr lang="pt-BR" sz="24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Cambria"/>
              </a:rPr>
              <a:t># SIGA NOSSO INSTAGRAM</a:t>
            </a:r>
          </a:p>
          <a:p>
            <a:pPr algn="ctr">
              <a:buClr>
                <a:srgbClr val="002060"/>
              </a:buClr>
              <a:buSzPts val="1800"/>
            </a:pPr>
            <a:endParaRPr lang="pt-BR" sz="2400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Cambria"/>
            </a:endParaRPr>
          </a:p>
          <a:p>
            <a:pPr algn="ctr">
              <a:buClr>
                <a:srgbClr val="002060"/>
              </a:buClr>
              <a:buSzPts val="1800"/>
            </a:pPr>
            <a:r>
              <a:rPr lang="pt-BR" sz="24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Cambria"/>
              </a:rPr>
              <a:t>@</a:t>
            </a:r>
            <a:r>
              <a:rPr lang="pt-BR" sz="2400" b="1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Cambria"/>
              </a:rPr>
              <a:t>previnebrasil</a:t>
            </a:r>
            <a:endParaRPr lang="pt-BR" sz="2400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Cambria"/>
            </a:endParaRPr>
          </a:p>
        </p:txBody>
      </p:sp>
      <p:sp>
        <p:nvSpPr>
          <p:cNvPr id="7" name="Google Shape;449;p15">
            <a:extLst>
              <a:ext uri="{FF2B5EF4-FFF2-40B4-BE49-F238E27FC236}">
                <a16:creationId xmlns:a16="http://schemas.microsoft.com/office/drawing/2014/main" id="{9A8E772F-C7D5-4D53-AF33-4E3711BCDFCD}"/>
              </a:ext>
            </a:extLst>
          </p:cNvPr>
          <p:cNvSpPr/>
          <p:nvPr/>
        </p:nvSpPr>
        <p:spPr>
          <a:xfrm>
            <a:off x="6482862" y="2282563"/>
            <a:ext cx="521677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2060"/>
              </a:buClr>
              <a:buSzPts val="1800"/>
            </a:pPr>
            <a:r>
              <a:rPr lang="pt-BR" sz="18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Cambria"/>
              </a:rPr>
              <a:t>Outros canais:</a:t>
            </a:r>
          </a:p>
          <a:p>
            <a:pPr algn="ctr">
              <a:buClr>
                <a:srgbClr val="002060"/>
              </a:buClr>
              <a:buSzPts val="1800"/>
            </a:pPr>
            <a:endParaRPr lang="pt-BR" sz="1800" dirty="0">
              <a:solidFill>
                <a:schemeClr val="bg1"/>
              </a:solidFill>
              <a:latin typeface="Open Sans"/>
              <a:ea typeface="Open Sans"/>
              <a:cs typeface="Open Sans"/>
              <a:sym typeface="Cambria"/>
            </a:endParaRPr>
          </a:p>
          <a:p>
            <a:pPr algn="ctr">
              <a:buClr>
                <a:srgbClr val="002060"/>
              </a:buClr>
              <a:buSzPts val="1800"/>
            </a:pPr>
            <a:r>
              <a:rPr lang="pt-BR" sz="18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Cambria"/>
              </a:rPr>
              <a:t>website: aps.saude.gov.br</a:t>
            </a:r>
          </a:p>
          <a:p>
            <a:pPr algn="ctr">
              <a:buClr>
                <a:srgbClr val="002060"/>
              </a:buClr>
              <a:buSzPts val="1800"/>
            </a:pPr>
            <a:endParaRPr lang="pt-BR" sz="1800" dirty="0">
              <a:solidFill>
                <a:schemeClr val="bg1"/>
              </a:solidFill>
              <a:latin typeface="Open Sans"/>
              <a:ea typeface="Open Sans"/>
              <a:cs typeface="Open Sans"/>
              <a:sym typeface="Cambria"/>
            </a:endParaRPr>
          </a:p>
          <a:p>
            <a:pPr algn="ctr">
              <a:buClr>
                <a:srgbClr val="002060"/>
              </a:buClr>
              <a:buSzPts val="1800"/>
            </a:pPr>
            <a:r>
              <a:rPr lang="pt-BR" sz="18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Cambria"/>
              </a:rPr>
              <a:t>e-mail: previnebrasil@saude.gov.br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221" y="395271"/>
            <a:ext cx="3208590" cy="58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1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6F271912-7605-469D-8C67-89757AACDA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249807"/>
              </p:ext>
            </p:extLst>
          </p:nvPr>
        </p:nvGraphicFramePr>
        <p:xfrm>
          <a:off x="352196" y="1765774"/>
          <a:ext cx="11305741" cy="4400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38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B3298ED-DB0C-4887-BB69-2F5E10732999}"/>
              </a:ext>
            </a:extLst>
          </p:cNvPr>
          <p:cNvSpPr>
            <a:spLocks noGrp="1"/>
          </p:cNvSpPr>
          <p:nvPr/>
        </p:nvSpPr>
        <p:spPr>
          <a:xfrm>
            <a:off x="810350" y="2890344"/>
            <a:ext cx="10183090" cy="3205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2"/>
              </a:buClr>
              <a:buSzPts val="2160"/>
              <a:buFont typeface="Open Sans Light"/>
              <a:buNone/>
            </a:pPr>
            <a:endParaRPr lang="pt-BR" sz="1600" b="1" u="sng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76200" y="1057888"/>
            <a:ext cx="9543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chemeClr val="bg1"/>
                </a:solidFill>
              </a:rPr>
              <a:t>Situação da capitação em setembro/2021, por UF</a:t>
            </a:r>
          </a:p>
          <a:p>
            <a:pPr algn="ctr"/>
            <a:endParaRPr lang="pt-BR" sz="2000" b="1" i="1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698847" y="358100"/>
            <a:ext cx="68547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2060"/>
              </a:buClr>
              <a:buSzPts val="2800"/>
              <a:buFont typeface="Cambria"/>
              <a:buNone/>
            </a:pPr>
            <a:r>
              <a:rPr lang="pt-BR" sz="3200" b="1" dirty="0">
                <a:solidFill>
                  <a:schemeClr val="bg1"/>
                </a:solidFill>
                <a:latin typeface="+mj-lt"/>
                <a:sym typeface="Cambria"/>
              </a:rPr>
              <a:t>Debate</a:t>
            </a:r>
          </a:p>
        </p:txBody>
      </p:sp>
      <p:sp>
        <p:nvSpPr>
          <p:cNvPr id="6" name="Retângulo 5"/>
          <p:cNvSpPr/>
          <p:nvPr/>
        </p:nvSpPr>
        <p:spPr>
          <a:xfrm>
            <a:off x="5833617" y="5814546"/>
            <a:ext cx="342900" cy="31652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7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9" grpId="0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39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698847" y="358100"/>
            <a:ext cx="68547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2060"/>
              </a:buClr>
              <a:buSzPts val="2800"/>
              <a:buFont typeface="Cambria"/>
              <a:buNone/>
            </a:pPr>
            <a:r>
              <a:rPr lang="pt-BR" sz="3200" b="1" dirty="0">
                <a:solidFill>
                  <a:schemeClr val="bg1"/>
                </a:solidFill>
                <a:latin typeface="+mj-lt"/>
                <a:sym typeface="Cambria"/>
              </a:rPr>
              <a:t>Debate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04909" y="1403300"/>
            <a:ext cx="105821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Quais os principais desafios e estratégias para a implantação/homologação de novas equipes? 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Quais estratégias estão sendo desenvolvidas para ampliação do cadastro?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Como fortalecer a Atenção Primária como porta de entrada do SUS?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Quais estratégias têm sido desenvolvidas para o fortalecimento do vínculo e ampliação do acesso da população à APS?</a:t>
            </a:r>
          </a:p>
        </p:txBody>
      </p:sp>
    </p:spTree>
    <p:extLst>
      <p:ext uri="{BB962C8B-B14F-4D97-AF65-F5344CB8AC3E}">
        <p14:creationId xmlns:p14="http://schemas.microsoft.com/office/powerpoint/2010/main" val="246149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pic>
        <p:nvPicPr>
          <p:cNvPr id="248" name="Google Shape;24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3"/>
          <p:cNvCxnSpPr>
            <a:cxnSpLocks/>
            <a:stCxn id="247" idx="3"/>
            <a:endCxn id="247" idx="3"/>
          </p:cNvCxnSpPr>
          <p:nvPr/>
        </p:nvCxnSpPr>
        <p:spPr>
          <a:xfrm>
            <a:off x="11517452" y="6479510"/>
            <a:ext cx="0" cy="0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0" name="Google Shape;250;p3"/>
          <p:cNvSpPr/>
          <p:nvPr/>
        </p:nvSpPr>
        <p:spPr>
          <a:xfrm>
            <a:off x="653124" y="552370"/>
            <a:ext cx="930491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Marcos do </a:t>
            </a:r>
            <a:r>
              <a:rPr lang="pt-BR" sz="2800" b="1" dirty="0">
                <a:solidFill>
                  <a:schemeClr val="bg1"/>
                </a:solidFill>
              </a:rPr>
              <a:t>Fortalecimento </a:t>
            </a:r>
            <a:r>
              <a:rPr lang="pt-BR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da Atenção Primária à Saúde no Brasil</a:t>
            </a:r>
            <a:endParaRPr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877768" y="3668751"/>
            <a:ext cx="10376935" cy="5575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129073" y="2072928"/>
            <a:ext cx="2364377" cy="1935886"/>
            <a:chOff x="1628077" y="2072928"/>
            <a:chExt cx="2364377" cy="1935886"/>
          </a:xfrm>
        </p:grpSpPr>
        <p:sp>
          <p:nvSpPr>
            <p:cNvPr id="5" name="Elipse 4"/>
            <p:cNvSpPr/>
            <p:nvPr/>
          </p:nvSpPr>
          <p:spPr>
            <a:xfrm>
              <a:off x="1628077" y="3378814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15" name="Seta para a Direita 14"/>
            <p:cNvSpPr/>
            <p:nvPr/>
          </p:nvSpPr>
          <p:spPr>
            <a:xfrm rot="5400000" flipV="1">
              <a:off x="1223825" y="2781671"/>
              <a:ext cx="1438504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965937" y="2072928"/>
              <a:ext cx="2026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rgbClr val="FFFF00"/>
                  </a:solidFill>
                </a:rPr>
                <a:t>- Criação da SAPS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- Programa Saúde na Hora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1675214" y="3474132"/>
              <a:ext cx="53572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MAIO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2019</a:t>
              </a: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2279358" y="3375099"/>
            <a:ext cx="1895070" cy="1454723"/>
            <a:chOff x="2138278" y="3375099"/>
            <a:chExt cx="1895070" cy="1454723"/>
          </a:xfrm>
        </p:grpSpPr>
        <p:grpSp>
          <p:nvGrpSpPr>
            <p:cNvPr id="8" name="Agrupar 7"/>
            <p:cNvGrpSpPr/>
            <p:nvPr/>
          </p:nvGrpSpPr>
          <p:grpSpPr>
            <a:xfrm>
              <a:off x="2138278" y="3375099"/>
              <a:ext cx="630000" cy="1321808"/>
              <a:chOff x="2138278" y="3375099"/>
              <a:chExt cx="630000" cy="1321808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2138278" y="3375099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24" name="Seta para a Direita 23"/>
              <p:cNvSpPr/>
              <p:nvPr/>
            </p:nvSpPr>
            <p:spPr>
              <a:xfrm rot="16200000">
                <a:off x="1960705" y="4188006"/>
                <a:ext cx="972083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2210263" y="3470417"/>
                <a:ext cx="48603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JUL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2019</a:t>
                </a:r>
              </a:p>
            </p:txBody>
          </p:sp>
        </p:grpSp>
        <p:sp>
          <p:nvSpPr>
            <p:cNvPr id="27" name="CaixaDeTexto 26"/>
            <p:cNvSpPr txBox="1"/>
            <p:nvPr/>
          </p:nvSpPr>
          <p:spPr>
            <a:xfrm>
              <a:off x="2476512" y="4368157"/>
              <a:ext cx="1556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Desburocratização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do Credenciamento</a:t>
              </a:r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3506907" y="2366687"/>
            <a:ext cx="2692088" cy="1643294"/>
            <a:chOff x="3182945" y="2366687"/>
            <a:chExt cx="2692088" cy="1643294"/>
          </a:xfrm>
        </p:grpSpPr>
        <p:sp>
          <p:nvSpPr>
            <p:cNvPr id="32" name="Elipse 31"/>
            <p:cNvSpPr/>
            <p:nvPr/>
          </p:nvSpPr>
          <p:spPr>
            <a:xfrm>
              <a:off x="3182945" y="3379981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grpSp>
          <p:nvGrpSpPr>
            <p:cNvPr id="16" name="Agrupar 15"/>
            <p:cNvGrpSpPr/>
            <p:nvPr/>
          </p:nvGrpSpPr>
          <p:grpSpPr>
            <a:xfrm>
              <a:off x="3254930" y="2366687"/>
              <a:ext cx="2620103" cy="1524110"/>
              <a:chOff x="3254930" y="2366687"/>
              <a:chExt cx="2620103" cy="1524110"/>
            </a:xfrm>
          </p:grpSpPr>
          <p:sp>
            <p:nvSpPr>
              <p:cNvPr id="33" name="Seta para a Direita 32"/>
              <p:cNvSpPr/>
              <p:nvPr/>
            </p:nvSpPr>
            <p:spPr>
              <a:xfrm rot="5400000" flipV="1">
                <a:off x="3049610" y="3147931"/>
                <a:ext cx="850952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3254930" y="3475299"/>
                <a:ext cx="48603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NOV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2019</a:t>
                </a:r>
              </a:p>
            </p:txBody>
          </p:sp>
          <p:sp>
            <p:nvSpPr>
              <p:cNvPr id="35" name="CaixaDeTexto 34"/>
              <p:cNvSpPr txBox="1"/>
              <p:nvPr/>
            </p:nvSpPr>
            <p:spPr>
              <a:xfrm>
                <a:off x="3529519" y="2366687"/>
                <a:ext cx="234551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>
                    <a:solidFill>
                      <a:schemeClr val="bg1"/>
                    </a:solidFill>
                  </a:rPr>
                  <a:t>- Seminário Internacional sobre</a:t>
                </a:r>
              </a:p>
              <a:p>
                <a:r>
                  <a:rPr lang="pt-BR" sz="1200" dirty="0">
                    <a:solidFill>
                      <a:schemeClr val="bg1"/>
                    </a:solidFill>
                  </a:rPr>
                  <a:t>Financiamento da APS</a:t>
                </a:r>
              </a:p>
              <a:p>
                <a:r>
                  <a:rPr lang="pt-BR" sz="1200" dirty="0">
                    <a:solidFill>
                      <a:schemeClr val="bg1"/>
                    </a:solidFill>
                  </a:rPr>
                  <a:t>- Programa Informatiza APS</a:t>
                </a:r>
              </a:p>
              <a:p>
                <a:r>
                  <a:rPr lang="pt-BR" sz="1200" dirty="0">
                    <a:solidFill>
                      <a:srgbClr val="FFFF00"/>
                    </a:solidFill>
                  </a:rPr>
                  <a:t>- Instituição do Programa</a:t>
                </a:r>
              </a:p>
              <a:p>
                <a:r>
                  <a:rPr lang="pt-BR" sz="1200" dirty="0">
                    <a:solidFill>
                      <a:srgbClr val="FFFF00"/>
                    </a:solidFill>
                  </a:rPr>
                  <a:t>Previne Brasil</a:t>
                </a:r>
              </a:p>
              <a:p>
                <a:pPr marL="171450" indent="-171450">
                  <a:buFontTx/>
                  <a:buChar char="-"/>
                </a:pPr>
                <a:endParaRPr lang="pt-BR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4" name="Agrupar 13"/>
          <p:cNvGrpSpPr/>
          <p:nvPr/>
        </p:nvGrpSpPr>
        <p:grpSpPr>
          <a:xfrm>
            <a:off x="4783595" y="3366056"/>
            <a:ext cx="2582454" cy="2751720"/>
            <a:chOff x="4248018" y="3366056"/>
            <a:chExt cx="2582454" cy="2751720"/>
          </a:xfrm>
        </p:grpSpPr>
        <p:sp>
          <p:nvSpPr>
            <p:cNvPr id="38" name="CaixaDeTexto 37"/>
            <p:cNvSpPr txBox="1"/>
            <p:nvPr/>
          </p:nvSpPr>
          <p:spPr>
            <a:xfrm>
              <a:off x="4574726" y="5286779"/>
              <a:ext cx="22557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Carteira de Serviços da APS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- Definição dos Indicadores do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Previne Brasil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4248018" y="3366056"/>
              <a:ext cx="630000" cy="2673129"/>
              <a:chOff x="4248018" y="3366056"/>
              <a:chExt cx="630000" cy="2673129"/>
            </a:xfrm>
          </p:grpSpPr>
          <p:sp>
            <p:nvSpPr>
              <p:cNvPr id="36" name="Elipse 35"/>
              <p:cNvSpPr/>
              <p:nvPr/>
            </p:nvSpPr>
            <p:spPr>
              <a:xfrm>
                <a:off x="4248018" y="3366056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37" name="Seta para a Direita 36"/>
              <p:cNvSpPr/>
              <p:nvPr/>
            </p:nvSpPr>
            <p:spPr>
              <a:xfrm rot="16200000" flipV="1">
                <a:off x="3525470" y="4941352"/>
                <a:ext cx="2124229" cy="71437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4317597" y="3461374"/>
                <a:ext cx="49084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DEZ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2019</a:t>
                </a:r>
              </a:p>
            </p:txBody>
          </p:sp>
        </p:grpSp>
      </p:grpSp>
      <p:grpSp>
        <p:nvGrpSpPr>
          <p:cNvPr id="6" name="Agrupar 5"/>
          <p:cNvGrpSpPr/>
          <p:nvPr/>
        </p:nvGrpSpPr>
        <p:grpSpPr>
          <a:xfrm>
            <a:off x="6109494" y="1433954"/>
            <a:ext cx="2532274" cy="2576027"/>
            <a:chOff x="5667971" y="1433954"/>
            <a:chExt cx="2532274" cy="2576027"/>
          </a:xfrm>
        </p:grpSpPr>
        <p:sp>
          <p:nvSpPr>
            <p:cNvPr id="45" name="Elipse 44"/>
            <p:cNvSpPr/>
            <p:nvPr/>
          </p:nvSpPr>
          <p:spPr>
            <a:xfrm>
              <a:off x="5667971" y="3379981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47" name="Seta para a Direita 46"/>
            <p:cNvSpPr/>
            <p:nvPr/>
          </p:nvSpPr>
          <p:spPr>
            <a:xfrm rot="5400000" flipV="1">
              <a:off x="4915198" y="2528493"/>
              <a:ext cx="2089830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5739956" y="3475299"/>
              <a:ext cx="48603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JAN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2020</a:t>
              </a: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5982971" y="1433954"/>
              <a:ext cx="22172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rgbClr val="FFFF00"/>
                  </a:solidFill>
                </a:rPr>
                <a:t>- Primeira competência 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Financeira de pagamento do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Programa Previne Brasil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Decretado ESPII pela OMS</a:t>
              </a:r>
            </a:p>
          </p:txBody>
        </p:sp>
      </p:grpSp>
      <p:grpSp>
        <p:nvGrpSpPr>
          <p:cNvPr id="50" name="Agrupar 49"/>
          <p:cNvGrpSpPr/>
          <p:nvPr/>
        </p:nvGrpSpPr>
        <p:grpSpPr>
          <a:xfrm>
            <a:off x="10008032" y="3325916"/>
            <a:ext cx="2191346" cy="2695663"/>
            <a:chOff x="4248018" y="3366056"/>
            <a:chExt cx="2191346" cy="2695663"/>
          </a:xfrm>
        </p:grpSpPr>
        <p:sp>
          <p:nvSpPr>
            <p:cNvPr id="51" name="CaixaDeTexto 50"/>
            <p:cNvSpPr txBox="1"/>
            <p:nvPr/>
          </p:nvSpPr>
          <p:spPr>
            <a:xfrm>
              <a:off x="4560323" y="4307393"/>
              <a:ext cx="1879041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rgbClr val="FFFF00"/>
                  </a:solidFill>
                </a:rPr>
                <a:t>- Prorrogação do prazo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de Capitação Ponderada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até Junho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Institui Incentivo de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Formação Profissional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Instruções para 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Programa Academia da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Saúde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52" name="Agrupar 51"/>
            <p:cNvGrpSpPr/>
            <p:nvPr/>
          </p:nvGrpSpPr>
          <p:grpSpPr>
            <a:xfrm>
              <a:off x="4248018" y="3366056"/>
              <a:ext cx="630000" cy="2408677"/>
              <a:chOff x="4248018" y="3366056"/>
              <a:chExt cx="630000" cy="2408677"/>
            </a:xfrm>
          </p:grpSpPr>
          <p:sp>
            <p:nvSpPr>
              <p:cNvPr id="53" name="Elipse 52"/>
              <p:cNvSpPr/>
              <p:nvPr/>
            </p:nvSpPr>
            <p:spPr>
              <a:xfrm>
                <a:off x="4248018" y="3366056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54" name="Seta para a Direita 53"/>
              <p:cNvSpPr/>
              <p:nvPr/>
            </p:nvSpPr>
            <p:spPr>
              <a:xfrm rot="16200000" flipV="1">
                <a:off x="3646306" y="4820516"/>
                <a:ext cx="1859777" cy="48658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5" name="CaixaDeTexto 54"/>
              <p:cNvSpPr txBox="1"/>
              <p:nvPr/>
            </p:nvSpPr>
            <p:spPr>
              <a:xfrm>
                <a:off x="4316796" y="3461374"/>
                <a:ext cx="49244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ABR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2020</a:t>
                </a:r>
              </a:p>
            </p:txBody>
          </p:sp>
        </p:grpSp>
      </p:grpSp>
      <p:grpSp>
        <p:nvGrpSpPr>
          <p:cNvPr id="4" name="Agrupar 3"/>
          <p:cNvGrpSpPr/>
          <p:nvPr/>
        </p:nvGrpSpPr>
        <p:grpSpPr>
          <a:xfrm>
            <a:off x="8736974" y="1526423"/>
            <a:ext cx="2519450" cy="2469633"/>
            <a:chOff x="10106455" y="1589805"/>
            <a:chExt cx="2519450" cy="2469633"/>
          </a:xfrm>
        </p:grpSpPr>
        <p:sp>
          <p:nvSpPr>
            <p:cNvPr id="40" name="Elipse 39"/>
            <p:cNvSpPr/>
            <p:nvPr/>
          </p:nvSpPr>
          <p:spPr>
            <a:xfrm>
              <a:off x="10106455" y="3429438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41" name="Seta para a Direita 40"/>
            <p:cNvSpPr/>
            <p:nvPr/>
          </p:nvSpPr>
          <p:spPr>
            <a:xfrm rot="5400000" flipV="1">
              <a:off x="9423013" y="2621155"/>
              <a:ext cx="2003421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10175233" y="3524756"/>
              <a:ext cx="49244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MAR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2020</a:t>
              </a: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10421455" y="1589805"/>
              <a:ext cx="220445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Declarado Pandemia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Pela OMS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Prorrogação do prazo de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Cadastro no CNES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Saúde na Hora Emergencial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Agrupar 45"/>
          <p:cNvGrpSpPr/>
          <p:nvPr/>
        </p:nvGrpSpPr>
        <p:grpSpPr>
          <a:xfrm>
            <a:off x="7418061" y="3375099"/>
            <a:ext cx="2398298" cy="1691140"/>
            <a:chOff x="4248018" y="3366056"/>
            <a:chExt cx="2398298" cy="1691140"/>
          </a:xfrm>
        </p:grpSpPr>
        <p:sp>
          <p:nvSpPr>
            <p:cNvPr id="56" name="CaixaDeTexto 55"/>
            <p:cNvSpPr txBox="1"/>
            <p:nvPr/>
          </p:nvSpPr>
          <p:spPr>
            <a:xfrm>
              <a:off x="4578121" y="4226199"/>
              <a:ext cx="20681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Declarada ESPIN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no Brasil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Redefinição do registro de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Equipes no CNES</a:t>
              </a:r>
            </a:p>
          </p:txBody>
        </p:sp>
        <p:grpSp>
          <p:nvGrpSpPr>
            <p:cNvPr id="57" name="Agrupar 56"/>
            <p:cNvGrpSpPr/>
            <p:nvPr/>
          </p:nvGrpSpPr>
          <p:grpSpPr>
            <a:xfrm>
              <a:off x="4248018" y="3366056"/>
              <a:ext cx="630000" cy="1631688"/>
              <a:chOff x="4248018" y="3366056"/>
              <a:chExt cx="630000" cy="1631688"/>
            </a:xfrm>
          </p:grpSpPr>
          <p:sp>
            <p:nvSpPr>
              <p:cNvPr id="58" name="Elipse 57"/>
              <p:cNvSpPr/>
              <p:nvPr/>
            </p:nvSpPr>
            <p:spPr>
              <a:xfrm>
                <a:off x="4248018" y="3366056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59" name="Seta para a Direita 58"/>
              <p:cNvSpPr/>
              <p:nvPr/>
            </p:nvSpPr>
            <p:spPr>
              <a:xfrm rot="16200000" flipV="1">
                <a:off x="4033331" y="4433490"/>
                <a:ext cx="1082788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" name="CaixaDeTexto 59"/>
              <p:cNvSpPr txBox="1"/>
              <p:nvPr/>
            </p:nvSpPr>
            <p:spPr>
              <a:xfrm>
                <a:off x="4316796" y="3461374"/>
                <a:ext cx="49244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FEV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064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sldNum" idx="12"/>
          </p:nvPr>
        </p:nvSpPr>
        <p:spPr>
          <a:xfrm>
            <a:off x="10819211" y="6305630"/>
            <a:ext cx="6982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pic>
        <p:nvPicPr>
          <p:cNvPr id="248" name="Google Shape;24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eta para a Direita 9"/>
          <p:cNvSpPr/>
          <p:nvPr/>
        </p:nvSpPr>
        <p:spPr>
          <a:xfrm>
            <a:off x="841192" y="3677434"/>
            <a:ext cx="10376936" cy="5575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092497" y="1585217"/>
            <a:ext cx="2875734" cy="2432280"/>
            <a:chOff x="1628077" y="1576534"/>
            <a:chExt cx="2875734" cy="2432280"/>
          </a:xfrm>
        </p:grpSpPr>
        <p:sp>
          <p:nvSpPr>
            <p:cNvPr id="5" name="Elipse 4"/>
            <p:cNvSpPr/>
            <p:nvPr/>
          </p:nvSpPr>
          <p:spPr>
            <a:xfrm>
              <a:off x="1628077" y="3378814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15" name="Seta para a Direita 14"/>
            <p:cNvSpPr/>
            <p:nvPr/>
          </p:nvSpPr>
          <p:spPr>
            <a:xfrm rot="5400000" flipV="1">
              <a:off x="1031132" y="2588977"/>
              <a:ext cx="1823892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965937" y="1576534"/>
              <a:ext cx="25378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Centros de Atendimento e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de Referência para Enfrentamento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da Covid-19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1675214" y="3474132"/>
              <a:ext cx="53572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MAIO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2020</a:t>
              </a: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2582416" y="3383782"/>
            <a:ext cx="2876108" cy="2378053"/>
            <a:chOff x="2138278" y="3375099"/>
            <a:chExt cx="2876108" cy="2378053"/>
          </a:xfrm>
        </p:grpSpPr>
        <p:grpSp>
          <p:nvGrpSpPr>
            <p:cNvPr id="8" name="Agrupar 7"/>
            <p:cNvGrpSpPr/>
            <p:nvPr/>
          </p:nvGrpSpPr>
          <p:grpSpPr>
            <a:xfrm>
              <a:off x="2138278" y="3375099"/>
              <a:ext cx="630000" cy="1911679"/>
              <a:chOff x="2138278" y="3375099"/>
              <a:chExt cx="630000" cy="1911679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2138278" y="3375099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24" name="Seta para a Direita 23"/>
              <p:cNvSpPr/>
              <p:nvPr/>
            </p:nvSpPr>
            <p:spPr>
              <a:xfrm rot="16200000">
                <a:off x="1679993" y="4468716"/>
                <a:ext cx="1561956" cy="74167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2210263" y="3470417"/>
                <a:ext cx="48603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JUN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2020</a:t>
                </a:r>
              </a:p>
            </p:txBody>
          </p:sp>
        </p:grpSp>
        <p:sp>
          <p:nvSpPr>
            <p:cNvPr id="27" name="CaixaDeTexto 26"/>
            <p:cNvSpPr txBox="1"/>
            <p:nvPr/>
          </p:nvSpPr>
          <p:spPr>
            <a:xfrm>
              <a:off x="2476512" y="4368157"/>
              <a:ext cx="253787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Expansão do Informatiza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APS para todo o Brasil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Manutenção do custeio dos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Centros de Atendimento e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de Referência para Enfrentamento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da Covid-19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3953662" y="2686124"/>
            <a:ext cx="2630058" cy="1332540"/>
            <a:chOff x="3182945" y="2677441"/>
            <a:chExt cx="2630057" cy="1332540"/>
          </a:xfrm>
        </p:grpSpPr>
        <p:sp>
          <p:nvSpPr>
            <p:cNvPr id="32" name="Elipse 31"/>
            <p:cNvSpPr/>
            <p:nvPr/>
          </p:nvSpPr>
          <p:spPr>
            <a:xfrm>
              <a:off x="3182945" y="3379981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grpSp>
          <p:nvGrpSpPr>
            <p:cNvPr id="16" name="Agrupar 15"/>
            <p:cNvGrpSpPr/>
            <p:nvPr/>
          </p:nvGrpSpPr>
          <p:grpSpPr>
            <a:xfrm>
              <a:off x="3254929" y="2677441"/>
              <a:ext cx="2558073" cy="1213356"/>
              <a:chOff x="3254929" y="2677441"/>
              <a:chExt cx="2558073" cy="1213356"/>
            </a:xfrm>
          </p:grpSpPr>
          <p:sp>
            <p:nvSpPr>
              <p:cNvPr id="33" name="Seta para a Direita 32"/>
              <p:cNvSpPr/>
              <p:nvPr/>
            </p:nvSpPr>
            <p:spPr>
              <a:xfrm rot="5400000" flipV="1">
                <a:off x="3049610" y="3147931"/>
                <a:ext cx="850952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3254929" y="3475299"/>
                <a:ext cx="48603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JUL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2020</a:t>
                </a:r>
              </a:p>
            </p:txBody>
          </p:sp>
          <p:sp>
            <p:nvSpPr>
              <p:cNvPr id="35" name="CaixaDeTexto 34"/>
              <p:cNvSpPr txBox="1"/>
              <p:nvPr/>
            </p:nvSpPr>
            <p:spPr>
              <a:xfrm>
                <a:off x="3497945" y="2677441"/>
                <a:ext cx="23150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>
                    <a:solidFill>
                      <a:srgbClr val="FFFF00"/>
                    </a:solidFill>
                  </a:rPr>
                  <a:t>- Prorrogação do Pagamento</a:t>
                </a:r>
              </a:p>
              <a:p>
                <a:r>
                  <a:rPr lang="pt-BR" sz="1200" dirty="0">
                    <a:solidFill>
                      <a:srgbClr val="FFFF00"/>
                    </a:solidFill>
                  </a:rPr>
                  <a:t>por Desempenho até Dez/2020</a:t>
                </a:r>
              </a:p>
            </p:txBody>
          </p:sp>
        </p:grpSp>
      </p:grpSp>
      <p:grpSp>
        <p:nvGrpSpPr>
          <p:cNvPr id="14" name="Agrupar 13"/>
          <p:cNvGrpSpPr/>
          <p:nvPr/>
        </p:nvGrpSpPr>
        <p:grpSpPr>
          <a:xfrm>
            <a:off x="5332241" y="3374739"/>
            <a:ext cx="3710968" cy="3305718"/>
            <a:chOff x="4248018" y="3366056"/>
            <a:chExt cx="3710968" cy="3305718"/>
          </a:xfrm>
        </p:grpSpPr>
        <p:sp>
          <p:nvSpPr>
            <p:cNvPr id="38" name="CaixaDeTexto 37"/>
            <p:cNvSpPr txBox="1"/>
            <p:nvPr/>
          </p:nvSpPr>
          <p:spPr>
            <a:xfrm>
              <a:off x="4574726" y="5286779"/>
              <a:ext cx="338426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Ampliação dos recursos de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equipes de Saúde Bucal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Recursos para apoio às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Escolas na contenção da Covid-19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Incentivo para rastreamento e monitoramento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Dos casos de Covid-19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Incentivo para Populações Específicas</a:t>
              </a:r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4248018" y="3366056"/>
              <a:ext cx="630000" cy="3151424"/>
              <a:chOff x="4248018" y="3366056"/>
              <a:chExt cx="630000" cy="3151424"/>
            </a:xfrm>
          </p:grpSpPr>
          <p:sp>
            <p:nvSpPr>
              <p:cNvPr id="36" name="Elipse 35"/>
              <p:cNvSpPr/>
              <p:nvPr/>
            </p:nvSpPr>
            <p:spPr>
              <a:xfrm>
                <a:off x="4248018" y="3366056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37" name="Seta para a Direita 36"/>
              <p:cNvSpPr/>
              <p:nvPr/>
            </p:nvSpPr>
            <p:spPr>
              <a:xfrm rot="16200000" flipV="1">
                <a:off x="3273461" y="5193357"/>
                <a:ext cx="2602526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4320001" y="3461374"/>
                <a:ext cx="48603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SET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2020</a:t>
                </a:r>
              </a:p>
            </p:txBody>
          </p:sp>
        </p:grpSp>
      </p:grpSp>
      <p:grpSp>
        <p:nvGrpSpPr>
          <p:cNvPr id="6" name="Agrupar 5"/>
          <p:cNvGrpSpPr/>
          <p:nvPr/>
        </p:nvGrpSpPr>
        <p:grpSpPr>
          <a:xfrm>
            <a:off x="6778320" y="1181377"/>
            <a:ext cx="3022794" cy="2837287"/>
            <a:chOff x="5667971" y="1172694"/>
            <a:chExt cx="3022793" cy="2837287"/>
          </a:xfrm>
        </p:grpSpPr>
        <p:sp>
          <p:nvSpPr>
            <p:cNvPr id="45" name="Elipse 44"/>
            <p:cNvSpPr/>
            <p:nvPr/>
          </p:nvSpPr>
          <p:spPr>
            <a:xfrm>
              <a:off x="5667971" y="3379981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47" name="Seta para a Direita 46"/>
            <p:cNvSpPr/>
            <p:nvPr/>
          </p:nvSpPr>
          <p:spPr>
            <a:xfrm rot="5400000" flipV="1">
              <a:off x="4775936" y="2389230"/>
              <a:ext cx="2368356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5739956" y="3475299"/>
              <a:ext cx="48603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OUT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2020</a:t>
              </a: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5982971" y="1172694"/>
              <a:ext cx="270779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Prorrogação do prazo de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Cadastro no CNES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Fixa o valor do Pagamento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por Desempenho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Informatização do processo de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Credenciamento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Credenciamento de primeiras </a:t>
              </a:r>
              <a:r>
                <a:rPr lang="pt-BR" sz="1200" dirty="0" err="1">
                  <a:solidFill>
                    <a:schemeClr val="bg1"/>
                  </a:solidFill>
                </a:rPr>
                <a:t>eSB</a:t>
              </a:r>
              <a:endParaRPr lang="pt-BR" sz="1200" dirty="0">
                <a:solidFill>
                  <a:schemeClr val="bg1"/>
                </a:solidFill>
              </a:endParaRPr>
            </a:p>
            <a:p>
              <a:r>
                <a:rPr lang="pt-BR" sz="1200" dirty="0">
                  <a:solidFill>
                    <a:schemeClr val="bg1"/>
                  </a:solidFill>
                </a:rPr>
                <a:t>com CH diferenciada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- Prorrogação do prazo da Capitação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ponderada</a:t>
              </a: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9849930" y="1835555"/>
            <a:ext cx="2090536" cy="2169184"/>
            <a:chOff x="10106455" y="1890254"/>
            <a:chExt cx="2090536" cy="2169184"/>
          </a:xfrm>
        </p:grpSpPr>
        <p:sp>
          <p:nvSpPr>
            <p:cNvPr id="40" name="Elipse 39"/>
            <p:cNvSpPr/>
            <p:nvPr/>
          </p:nvSpPr>
          <p:spPr>
            <a:xfrm>
              <a:off x="10106455" y="3429438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41" name="Seta para a Direita 40"/>
            <p:cNvSpPr/>
            <p:nvPr/>
          </p:nvSpPr>
          <p:spPr>
            <a:xfrm rot="5400000" flipV="1">
              <a:off x="9600195" y="2798337"/>
              <a:ext cx="1649056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10175233" y="3524756"/>
              <a:ext cx="49244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DEZ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2020</a:t>
              </a: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10421455" y="1890254"/>
              <a:ext cx="177553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Recursos para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Implementação do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Prontuário Eletrônico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- Recurso extra para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Municípios com bons resultados 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dos indicadores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de desempenho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Agrupar 45"/>
          <p:cNvGrpSpPr/>
          <p:nvPr/>
        </p:nvGrpSpPr>
        <p:grpSpPr>
          <a:xfrm>
            <a:off x="8374263" y="3383782"/>
            <a:ext cx="2867978" cy="2799135"/>
            <a:chOff x="4248018" y="3366056"/>
            <a:chExt cx="2867977" cy="2799135"/>
          </a:xfrm>
        </p:grpSpPr>
        <p:sp>
          <p:nvSpPr>
            <p:cNvPr id="56" name="CaixaDeTexto 55"/>
            <p:cNvSpPr txBox="1"/>
            <p:nvPr/>
          </p:nvSpPr>
          <p:spPr>
            <a:xfrm>
              <a:off x="4578121" y="4226199"/>
              <a:ext cx="2537874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Incentivo para cuidado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Às DCNT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Recursos para reorganização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de </a:t>
              </a:r>
              <a:r>
                <a:rPr lang="pt-BR" sz="1200" dirty="0" err="1">
                  <a:solidFill>
                    <a:schemeClr val="bg1"/>
                  </a:solidFill>
                </a:rPr>
                <a:t>eSB</a:t>
              </a:r>
              <a:r>
                <a:rPr lang="pt-BR" sz="1200" dirty="0">
                  <a:solidFill>
                    <a:schemeClr val="bg1"/>
                  </a:solidFill>
                </a:rPr>
                <a:t> e CEO frente à Covid-19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Prorrogação dos recursos dos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Centros de Atendimento e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de Referência para Enfrentamento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da Covid-19 até Dez/2020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57" name="Agrupar 56"/>
            <p:cNvGrpSpPr/>
            <p:nvPr/>
          </p:nvGrpSpPr>
          <p:grpSpPr>
            <a:xfrm>
              <a:off x="4248018" y="3366056"/>
              <a:ext cx="630000" cy="2385621"/>
              <a:chOff x="4248018" y="3366056"/>
              <a:chExt cx="630000" cy="2385621"/>
            </a:xfrm>
          </p:grpSpPr>
          <p:sp>
            <p:nvSpPr>
              <p:cNvPr id="58" name="Elipse 57"/>
              <p:cNvSpPr/>
              <p:nvPr/>
            </p:nvSpPr>
            <p:spPr>
              <a:xfrm>
                <a:off x="4248018" y="3366056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59" name="Seta para a Direita 58"/>
              <p:cNvSpPr/>
              <p:nvPr/>
            </p:nvSpPr>
            <p:spPr>
              <a:xfrm rot="16200000" flipV="1">
                <a:off x="3656365" y="4810457"/>
                <a:ext cx="1836720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" name="CaixaDeTexto 59"/>
              <p:cNvSpPr txBox="1"/>
              <p:nvPr/>
            </p:nvSpPr>
            <p:spPr>
              <a:xfrm>
                <a:off x="4316796" y="3461374"/>
                <a:ext cx="49244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NOV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2020</a:t>
                </a:r>
              </a:p>
            </p:txBody>
          </p:sp>
        </p:grpSp>
      </p:grpSp>
      <p:sp>
        <p:nvSpPr>
          <p:cNvPr id="50" name="Google Shape;250;p3"/>
          <p:cNvSpPr/>
          <p:nvPr/>
        </p:nvSpPr>
        <p:spPr>
          <a:xfrm>
            <a:off x="653124" y="552370"/>
            <a:ext cx="930491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Marcos do </a:t>
            </a:r>
            <a:r>
              <a:rPr lang="pt-BR" sz="2800" b="1" dirty="0">
                <a:solidFill>
                  <a:schemeClr val="bg1"/>
                </a:solidFill>
              </a:rPr>
              <a:t>Fortalecimento </a:t>
            </a:r>
            <a:r>
              <a:rPr lang="pt-BR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da Atenção Primária à Saúde no Brasil</a:t>
            </a:r>
            <a:endParaRPr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60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pic>
        <p:nvPicPr>
          <p:cNvPr id="248" name="Google Shape;24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3"/>
          <p:cNvCxnSpPr/>
          <p:nvPr/>
        </p:nvCxnSpPr>
        <p:spPr>
          <a:xfrm>
            <a:off x="11592487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Seta para a Direita 9"/>
          <p:cNvSpPr/>
          <p:nvPr/>
        </p:nvSpPr>
        <p:spPr>
          <a:xfrm>
            <a:off x="841192" y="3668751"/>
            <a:ext cx="10376935" cy="5575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092497" y="1576534"/>
            <a:ext cx="2356361" cy="2432280"/>
            <a:chOff x="1628077" y="1576534"/>
            <a:chExt cx="2356361" cy="2432280"/>
          </a:xfrm>
        </p:grpSpPr>
        <p:sp>
          <p:nvSpPr>
            <p:cNvPr id="5" name="Elipse 4"/>
            <p:cNvSpPr/>
            <p:nvPr/>
          </p:nvSpPr>
          <p:spPr>
            <a:xfrm>
              <a:off x="1628077" y="3378814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15" name="Seta para a Direita 14"/>
            <p:cNvSpPr/>
            <p:nvPr/>
          </p:nvSpPr>
          <p:spPr>
            <a:xfrm rot="5400000" flipV="1">
              <a:off x="1031132" y="2588977"/>
              <a:ext cx="1823892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965937" y="1576534"/>
              <a:ext cx="20185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rgbClr val="FFFF00"/>
                  </a:solidFill>
                </a:rPr>
                <a:t>- Qualificação do Painel de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Indicadores na APS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Prorrogação do prazo de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Cadastro no CNES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1700061" y="3474132"/>
              <a:ext cx="48603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JAN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2021</a:t>
              </a: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2582416" y="3375099"/>
            <a:ext cx="2457725" cy="2511721"/>
            <a:chOff x="2138278" y="3375099"/>
            <a:chExt cx="2457725" cy="2511721"/>
          </a:xfrm>
        </p:grpSpPr>
        <p:grpSp>
          <p:nvGrpSpPr>
            <p:cNvPr id="8" name="Agrupar 7"/>
            <p:cNvGrpSpPr/>
            <p:nvPr/>
          </p:nvGrpSpPr>
          <p:grpSpPr>
            <a:xfrm>
              <a:off x="2138278" y="3375099"/>
              <a:ext cx="630000" cy="2511721"/>
              <a:chOff x="2138278" y="3375099"/>
              <a:chExt cx="630000" cy="2511721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2138278" y="3375099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24" name="Seta para a Direita 23"/>
              <p:cNvSpPr/>
              <p:nvPr/>
            </p:nvSpPr>
            <p:spPr>
              <a:xfrm rot="16200000">
                <a:off x="1365748" y="4782961"/>
                <a:ext cx="2161999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2210262" y="3470417"/>
                <a:ext cx="48603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FEV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2021</a:t>
                </a:r>
              </a:p>
            </p:txBody>
          </p:sp>
        </p:grpSp>
        <p:sp>
          <p:nvSpPr>
            <p:cNvPr id="27" name="CaixaDeTexto 26"/>
            <p:cNvSpPr txBox="1"/>
            <p:nvPr/>
          </p:nvSpPr>
          <p:spPr>
            <a:xfrm>
              <a:off x="2476512" y="4368157"/>
              <a:ext cx="211949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rgbClr val="FFFF00"/>
                  </a:solidFill>
                </a:rPr>
                <a:t>- Novas </a:t>
              </a:r>
              <a:r>
                <a:rPr lang="pt-BR" sz="1200" dirty="0" err="1">
                  <a:solidFill>
                    <a:srgbClr val="FFFF00"/>
                  </a:solidFill>
                </a:rPr>
                <a:t>pactuações</a:t>
              </a:r>
              <a:r>
                <a:rPr lang="pt-BR" sz="1200" dirty="0">
                  <a:solidFill>
                    <a:srgbClr val="FFFF00"/>
                  </a:solidFill>
                </a:rPr>
                <a:t> do 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Previne Brasil para Q1-2021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Prorrogação do prazo para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Adesão ao Saúde na Hora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3953662" y="1867540"/>
            <a:ext cx="2921804" cy="2142441"/>
            <a:chOff x="3182945" y="1867540"/>
            <a:chExt cx="2921804" cy="2142441"/>
          </a:xfrm>
        </p:grpSpPr>
        <p:sp>
          <p:nvSpPr>
            <p:cNvPr id="32" name="Elipse 31"/>
            <p:cNvSpPr/>
            <p:nvPr/>
          </p:nvSpPr>
          <p:spPr>
            <a:xfrm>
              <a:off x="3182945" y="3379981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grpSp>
          <p:nvGrpSpPr>
            <p:cNvPr id="16" name="Agrupar 15"/>
            <p:cNvGrpSpPr/>
            <p:nvPr/>
          </p:nvGrpSpPr>
          <p:grpSpPr>
            <a:xfrm>
              <a:off x="3251723" y="1867540"/>
              <a:ext cx="2853026" cy="2023257"/>
              <a:chOff x="3251723" y="1867540"/>
              <a:chExt cx="2853026" cy="2023257"/>
            </a:xfrm>
          </p:grpSpPr>
          <p:sp>
            <p:nvSpPr>
              <p:cNvPr id="33" name="Seta para a Direita 32"/>
              <p:cNvSpPr/>
              <p:nvPr/>
            </p:nvSpPr>
            <p:spPr>
              <a:xfrm rot="5400000" flipV="1">
                <a:off x="2643597" y="2741918"/>
                <a:ext cx="1662979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3251723" y="3475299"/>
                <a:ext cx="492444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MAR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2021</a:t>
                </a:r>
              </a:p>
            </p:txBody>
          </p:sp>
          <p:sp>
            <p:nvSpPr>
              <p:cNvPr id="35" name="CaixaDeTexto 34"/>
              <p:cNvSpPr txBox="1"/>
              <p:nvPr/>
            </p:nvSpPr>
            <p:spPr>
              <a:xfrm>
                <a:off x="3497945" y="1867540"/>
                <a:ext cx="260680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>
                    <a:solidFill>
                      <a:schemeClr val="bg1"/>
                    </a:solidFill>
                  </a:rPr>
                  <a:t>- Prorrogação dos recursos dos</a:t>
                </a:r>
              </a:p>
              <a:p>
                <a:r>
                  <a:rPr lang="pt-BR" sz="1200" dirty="0">
                    <a:solidFill>
                      <a:schemeClr val="bg1"/>
                    </a:solidFill>
                  </a:rPr>
                  <a:t>Centros de Atendimento e </a:t>
                </a:r>
              </a:p>
              <a:p>
                <a:r>
                  <a:rPr lang="pt-BR" sz="1200" dirty="0">
                    <a:solidFill>
                      <a:schemeClr val="bg1"/>
                    </a:solidFill>
                  </a:rPr>
                  <a:t>de Referência para Enfrentamento</a:t>
                </a:r>
              </a:p>
              <a:p>
                <a:r>
                  <a:rPr lang="pt-BR" sz="1200" dirty="0">
                    <a:solidFill>
                      <a:schemeClr val="bg1"/>
                    </a:solidFill>
                  </a:rPr>
                  <a:t>da Covid-19 até 03/2021</a:t>
                </a:r>
              </a:p>
              <a:p>
                <a:r>
                  <a:rPr lang="pt-BR" sz="1200">
                    <a:solidFill>
                      <a:schemeClr val="bg1"/>
                    </a:solidFill>
                  </a:rPr>
                  <a:t>- Liberação </a:t>
                </a:r>
                <a:r>
                  <a:rPr lang="pt-BR" sz="1200" dirty="0">
                    <a:solidFill>
                      <a:schemeClr val="bg1"/>
                    </a:solidFill>
                  </a:rPr>
                  <a:t>de 1,7 bi para </a:t>
                </a:r>
              </a:p>
              <a:p>
                <a:r>
                  <a:rPr lang="pt-BR" sz="1200" dirty="0">
                    <a:solidFill>
                      <a:schemeClr val="bg1"/>
                    </a:solidFill>
                  </a:rPr>
                  <a:t>enfrentamento na Covid-19 na APS</a:t>
                </a:r>
              </a:p>
            </p:txBody>
          </p:sp>
        </p:grpSp>
      </p:grpSp>
      <p:grpSp>
        <p:nvGrpSpPr>
          <p:cNvPr id="14" name="Agrupar 13"/>
          <p:cNvGrpSpPr/>
          <p:nvPr/>
        </p:nvGrpSpPr>
        <p:grpSpPr>
          <a:xfrm>
            <a:off x="5332241" y="3366056"/>
            <a:ext cx="2976792" cy="2898981"/>
            <a:chOff x="4248018" y="3366056"/>
            <a:chExt cx="2976792" cy="2898981"/>
          </a:xfrm>
        </p:grpSpPr>
        <p:sp>
          <p:nvSpPr>
            <p:cNvPr id="38" name="CaixaDeTexto 37"/>
            <p:cNvSpPr txBox="1"/>
            <p:nvPr/>
          </p:nvSpPr>
          <p:spPr>
            <a:xfrm>
              <a:off x="4574726" y="5064708"/>
              <a:ext cx="26500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Prorrogação dos recursos dos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Centros de Atendimento e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de Referência para Enfrentamento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da Covid-19 até 06/2021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Recursos para apoio à Gestação e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Puerpério Saudáveis</a:t>
              </a:r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4248018" y="3366056"/>
              <a:ext cx="630000" cy="2792314"/>
              <a:chOff x="4248018" y="3366056"/>
              <a:chExt cx="630000" cy="2792314"/>
            </a:xfrm>
          </p:grpSpPr>
          <p:sp>
            <p:nvSpPr>
              <p:cNvPr id="36" name="Elipse 35"/>
              <p:cNvSpPr/>
              <p:nvPr/>
            </p:nvSpPr>
            <p:spPr>
              <a:xfrm>
                <a:off x="4248018" y="3366056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37" name="Seta para a Direita 36"/>
              <p:cNvSpPr/>
              <p:nvPr/>
            </p:nvSpPr>
            <p:spPr>
              <a:xfrm rot="16200000" flipV="1">
                <a:off x="3453016" y="5013802"/>
                <a:ext cx="2243416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4320001" y="3461374"/>
                <a:ext cx="48603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ABR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2021</a:t>
                </a:r>
              </a:p>
            </p:txBody>
          </p:sp>
        </p:grpSp>
      </p:grpSp>
      <p:grpSp>
        <p:nvGrpSpPr>
          <p:cNvPr id="6" name="Agrupar 5"/>
          <p:cNvGrpSpPr/>
          <p:nvPr/>
        </p:nvGrpSpPr>
        <p:grpSpPr>
          <a:xfrm>
            <a:off x="6778320" y="1172694"/>
            <a:ext cx="2835242" cy="2837287"/>
            <a:chOff x="5667971" y="1172694"/>
            <a:chExt cx="2835242" cy="2837287"/>
          </a:xfrm>
        </p:grpSpPr>
        <p:sp>
          <p:nvSpPr>
            <p:cNvPr id="45" name="Elipse 44"/>
            <p:cNvSpPr/>
            <p:nvPr/>
          </p:nvSpPr>
          <p:spPr>
            <a:xfrm>
              <a:off x="5667971" y="3379981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47" name="Seta para a Direita 46"/>
            <p:cNvSpPr/>
            <p:nvPr/>
          </p:nvSpPr>
          <p:spPr>
            <a:xfrm rot="5400000" flipV="1">
              <a:off x="4775936" y="2389230"/>
              <a:ext cx="2368356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5739956" y="3475299"/>
              <a:ext cx="48603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2021</a:t>
              </a: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5982971" y="1172694"/>
              <a:ext cx="252024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Flexibilização dos parâmetros de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CEO e LRPD em 2021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- Prorrogação dos prazos do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Previne Brasil até </a:t>
              </a:r>
              <a:r>
                <a:rPr lang="pt-BR" sz="1200" dirty="0" err="1">
                  <a:solidFill>
                    <a:srgbClr val="FFFF00"/>
                  </a:solidFill>
                </a:rPr>
                <a:t>Ago</a:t>
              </a:r>
              <a:r>
                <a:rPr lang="pt-BR" sz="1200" dirty="0">
                  <a:solidFill>
                    <a:srgbClr val="FFFF00"/>
                  </a:solidFill>
                </a:rPr>
                <a:t>/2021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Qualificação dos Critérios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de Credenciamento da APS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9849930" y="1121482"/>
            <a:ext cx="2359149" cy="2874574"/>
            <a:chOff x="10106455" y="1184864"/>
            <a:chExt cx="2359149" cy="2874574"/>
          </a:xfrm>
        </p:grpSpPr>
        <p:sp>
          <p:nvSpPr>
            <p:cNvPr id="40" name="Elipse 39"/>
            <p:cNvSpPr/>
            <p:nvPr/>
          </p:nvSpPr>
          <p:spPr>
            <a:xfrm>
              <a:off x="10106455" y="3429438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41" name="Seta para a Direita 40"/>
            <p:cNvSpPr/>
            <p:nvPr/>
          </p:nvSpPr>
          <p:spPr>
            <a:xfrm rot="5400000" flipV="1">
              <a:off x="9247509" y="2445650"/>
              <a:ext cx="2354430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10175233" y="3524756"/>
              <a:ext cx="49244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AGO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2021</a:t>
              </a: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10421455" y="1184864"/>
              <a:ext cx="2044149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Prorrogação dos recursos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Dos Centros de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Atendimento e de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Referência para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Enfrentamento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da Covid-19 até 08/2021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- 1 mi para saúde dos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Caminhoneiros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- Novas </a:t>
              </a:r>
              <a:r>
                <a:rPr lang="pt-BR" sz="1200" dirty="0" err="1">
                  <a:solidFill>
                    <a:srgbClr val="FFFF00"/>
                  </a:solidFill>
                </a:rPr>
                <a:t>pactuações</a:t>
              </a:r>
              <a:r>
                <a:rPr lang="pt-BR" sz="1200" dirty="0">
                  <a:solidFill>
                    <a:srgbClr val="FFFF00"/>
                  </a:solidFill>
                </a:rPr>
                <a:t> no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Previne Brasil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Agrupar 45"/>
          <p:cNvGrpSpPr/>
          <p:nvPr/>
        </p:nvGrpSpPr>
        <p:grpSpPr>
          <a:xfrm>
            <a:off x="8374263" y="3375099"/>
            <a:ext cx="2254028" cy="2385621"/>
            <a:chOff x="4248018" y="3366056"/>
            <a:chExt cx="2254028" cy="2385621"/>
          </a:xfrm>
        </p:grpSpPr>
        <p:sp>
          <p:nvSpPr>
            <p:cNvPr id="56" name="CaixaDeTexto 55"/>
            <p:cNvSpPr txBox="1"/>
            <p:nvPr/>
          </p:nvSpPr>
          <p:spPr>
            <a:xfrm>
              <a:off x="4578121" y="4226199"/>
              <a:ext cx="19239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Novos credenciamentos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na APS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57" name="Agrupar 56"/>
            <p:cNvGrpSpPr/>
            <p:nvPr/>
          </p:nvGrpSpPr>
          <p:grpSpPr>
            <a:xfrm>
              <a:off x="4248018" y="3366056"/>
              <a:ext cx="630000" cy="2385621"/>
              <a:chOff x="4248018" y="3366056"/>
              <a:chExt cx="630000" cy="2385621"/>
            </a:xfrm>
          </p:grpSpPr>
          <p:sp>
            <p:nvSpPr>
              <p:cNvPr id="58" name="Elipse 57"/>
              <p:cNvSpPr/>
              <p:nvPr/>
            </p:nvSpPr>
            <p:spPr>
              <a:xfrm>
                <a:off x="4248018" y="3366056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59" name="Seta para a Direita 58"/>
              <p:cNvSpPr/>
              <p:nvPr/>
            </p:nvSpPr>
            <p:spPr>
              <a:xfrm rot="16200000" flipV="1">
                <a:off x="3656365" y="4810457"/>
                <a:ext cx="1836720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" name="CaixaDeTexto 59"/>
              <p:cNvSpPr txBox="1"/>
              <p:nvPr/>
            </p:nvSpPr>
            <p:spPr>
              <a:xfrm>
                <a:off x="4320002" y="3461374"/>
                <a:ext cx="48603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JUL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2021</a:t>
                </a:r>
              </a:p>
            </p:txBody>
          </p:sp>
        </p:grpSp>
      </p:grpSp>
      <p:sp>
        <p:nvSpPr>
          <p:cNvPr id="50" name="Google Shape;250;p3"/>
          <p:cNvSpPr/>
          <p:nvPr/>
        </p:nvSpPr>
        <p:spPr>
          <a:xfrm>
            <a:off x="653124" y="552370"/>
            <a:ext cx="930491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Marcos do </a:t>
            </a:r>
            <a:r>
              <a:rPr lang="pt-BR" sz="2800" b="1" dirty="0">
                <a:solidFill>
                  <a:schemeClr val="bg1"/>
                </a:solidFill>
              </a:rPr>
              <a:t>Fortalecimento </a:t>
            </a:r>
            <a:r>
              <a:rPr lang="pt-BR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da Atenção Primária à Saúde no Brasil</a:t>
            </a:r>
            <a:endParaRPr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404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810190" y="6296773"/>
            <a:ext cx="707262" cy="365125"/>
          </a:xfrm>
        </p:spPr>
        <p:txBody>
          <a:bodyPr/>
          <a:lstStyle/>
          <a:p>
            <a:fld id="{2CAD3949-D325-4C02-B6F3-CA7E3C2E1BD9}" type="slidenum">
              <a:rPr lang="pt-BR" smtClean="0"/>
              <a:t>7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>
            <a:cxnSpLocks/>
          </p:cNvCxnSpPr>
          <p:nvPr/>
        </p:nvCxnSpPr>
        <p:spPr>
          <a:xfrm>
            <a:off x="11460805" y="6424439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1313350" y="1073031"/>
            <a:ext cx="3392544" cy="72705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latin typeface="+mn-lt"/>
                <a:ea typeface="Cambria"/>
                <a:cs typeface="Cambria"/>
                <a:sym typeface="Cambria"/>
              </a:rPr>
              <a:t>ANTES DO PREVINE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BBC05F4-1CA8-4432-B136-81FB813F3119}"/>
              </a:ext>
            </a:extLst>
          </p:cNvPr>
          <p:cNvSpPr txBox="1"/>
          <p:nvPr/>
        </p:nvSpPr>
        <p:spPr>
          <a:xfrm>
            <a:off x="7517836" y="1038735"/>
            <a:ext cx="3392544" cy="72705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latin typeface="+mn-lt"/>
                <a:ea typeface="Cambria"/>
                <a:cs typeface="Cambria"/>
                <a:sym typeface="Cambria"/>
              </a:rPr>
              <a:t>PREVINE BRASIL C/ NOVAS ATUALIZAÇÕES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51F8B57-F657-412D-9952-94E149F01BE8}"/>
              </a:ext>
            </a:extLst>
          </p:cNvPr>
          <p:cNvCxnSpPr>
            <a:cxnSpLocks/>
          </p:cNvCxnSpPr>
          <p:nvPr/>
        </p:nvCxnSpPr>
        <p:spPr>
          <a:xfrm flipH="1">
            <a:off x="5853140" y="1228556"/>
            <a:ext cx="15000" cy="4920734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8AB821AA-1247-453E-A2F9-E36FA1412C6E}"/>
              </a:ext>
            </a:extLst>
          </p:cNvPr>
          <p:cNvSpPr/>
          <p:nvPr/>
        </p:nvSpPr>
        <p:spPr>
          <a:xfrm>
            <a:off x="1067614" y="2588206"/>
            <a:ext cx="3888485" cy="788104"/>
          </a:xfrm>
          <a:prstGeom prst="rect">
            <a:avLst/>
          </a:prstGeom>
          <a:solidFill>
            <a:schemeClr val="accent4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PAB FIXO: per capita (pop IBGE), com valor variando de R$ 23,00 a R$ 28,00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F8B8927-BC4A-4D31-A606-31AB362DAD8A}"/>
              </a:ext>
            </a:extLst>
          </p:cNvPr>
          <p:cNvSpPr/>
          <p:nvPr/>
        </p:nvSpPr>
        <p:spPr>
          <a:xfrm>
            <a:off x="6229225" y="2075058"/>
            <a:ext cx="5710844" cy="855830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PER CAPITA POP IBGE: Incentivo financeiro com base em critério populacional, com valor definido anualmente. Ex.: R$ 5,95 em 2021</a:t>
            </a:r>
          </a:p>
        </p:txBody>
      </p:sp>
      <p:sp>
        <p:nvSpPr>
          <p:cNvPr id="16" name="Google Shape;250;p3"/>
          <p:cNvSpPr/>
          <p:nvPr/>
        </p:nvSpPr>
        <p:spPr>
          <a:xfrm>
            <a:off x="653124" y="269177"/>
            <a:ext cx="979597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Financiamento da Atenção Primária à Saúde no Brasil</a:t>
            </a:r>
            <a:endParaRPr sz="1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inal de Adição 21">
            <a:extLst>
              <a:ext uri="{FF2B5EF4-FFF2-40B4-BE49-F238E27FC236}">
                <a16:creationId xmlns:a16="http://schemas.microsoft.com/office/drawing/2014/main" id="{EEF8C075-9FB1-4B22-BF55-7A371233D0B5}"/>
              </a:ext>
            </a:extLst>
          </p:cNvPr>
          <p:cNvSpPr/>
          <p:nvPr/>
        </p:nvSpPr>
        <p:spPr>
          <a:xfrm>
            <a:off x="2814887" y="3508698"/>
            <a:ext cx="389470" cy="389470"/>
          </a:xfrm>
          <a:prstGeom prst="mathPlus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AB821AA-1247-453E-A2F9-E36FA1412C6E}"/>
              </a:ext>
            </a:extLst>
          </p:cNvPr>
          <p:cNvSpPr/>
          <p:nvPr/>
        </p:nvSpPr>
        <p:spPr>
          <a:xfrm>
            <a:off x="1012144" y="4067070"/>
            <a:ext cx="3888485" cy="788104"/>
          </a:xfrm>
          <a:prstGeom prst="rect">
            <a:avLst/>
          </a:prstGeom>
          <a:solidFill>
            <a:schemeClr val="accent4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PAB VARIÁVEL: incentivos financeiros</a:t>
            </a:r>
          </a:p>
        </p:txBody>
      </p:sp>
      <p:sp>
        <p:nvSpPr>
          <p:cNvPr id="24" name="Sinal de Adição 21">
            <a:extLst>
              <a:ext uri="{FF2B5EF4-FFF2-40B4-BE49-F238E27FC236}">
                <a16:creationId xmlns:a16="http://schemas.microsoft.com/office/drawing/2014/main" id="{EEF8C075-9FB1-4B22-BF55-7A371233D0B5}"/>
              </a:ext>
            </a:extLst>
          </p:cNvPr>
          <p:cNvSpPr/>
          <p:nvPr/>
        </p:nvSpPr>
        <p:spPr>
          <a:xfrm>
            <a:off x="8889912" y="3943702"/>
            <a:ext cx="389470" cy="389470"/>
          </a:xfrm>
          <a:prstGeom prst="mathPlus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/>
          </a:p>
        </p:txBody>
      </p:sp>
      <p:sp>
        <p:nvSpPr>
          <p:cNvPr id="25" name="Sinal de Adição 21">
            <a:extLst>
              <a:ext uri="{FF2B5EF4-FFF2-40B4-BE49-F238E27FC236}">
                <a16:creationId xmlns:a16="http://schemas.microsoft.com/office/drawing/2014/main" id="{EEF8C075-9FB1-4B22-BF55-7A371233D0B5}"/>
              </a:ext>
            </a:extLst>
          </p:cNvPr>
          <p:cNvSpPr/>
          <p:nvPr/>
        </p:nvSpPr>
        <p:spPr>
          <a:xfrm>
            <a:off x="8889912" y="5147857"/>
            <a:ext cx="389470" cy="389470"/>
          </a:xfrm>
          <a:prstGeom prst="mathPlus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D1F596E-AB65-4A19-BACE-D453B5E92E18}"/>
              </a:ext>
            </a:extLst>
          </p:cNvPr>
          <p:cNvSpPr/>
          <p:nvPr/>
        </p:nvSpPr>
        <p:spPr>
          <a:xfrm>
            <a:off x="6229225" y="4330368"/>
            <a:ext cx="5710844" cy="804282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PAGAMENTO POR DESEMPENHO: considera o resultado dos indicadores de desempenho da APS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4D1F596E-AB65-4A19-BACE-D453B5E92E18}"/>
              </a:ext>
            </a:extLst>
          </p:cNvPr>
          <p:cNvSpPr/>
          <p:nvPr/>
        </p:nvSpPr>
        <p:spPr>
          <a:xfrm>
            <a:off x="6229225" y="5536074"/>
            <a:ext cx="5710844" cy="603030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AÇÕES ESTRATÉGICAS: incentivos financeiros</a:t>
            </a:r>
          </a:p>
        </p:txBody>
      </p:sp>
      <p:sp>
        <p:nvSpPr>
          <p:cNvPr id="28" name="Sinal de Adição 21">
            <a:extLst>
              <a:ext uri="{FF2B5EF4-FFF2-40B4-BE49-F238E27FC236}">
                <a16:creationId xmlns:a16="http://schemas.microsoft.com/office/drawing/2014/main" id="{EEF8C075-9FB1-4B22-BF55-7A371233D0B5}"/>
              </a:ext>
            </a:extLst>
          </p:cNvPr>
          <p:cNvSpPr/>
          <p:nvPr/>
        </p:nvSpPr>
        <p:spPr>
          <a:xfrm>
            <a:off x="8889912" y="2947519"/>
            <a:ext cx="389470" cy="389470"/>
          </a:xfrm>
          <a:prstGeom prst="mathPlus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D1F596E-AB65-4A19-BACE-D453B5E92E18}"/>
              </a:ext>
            </a:extLst>
          </p:cNvPr>
          <p:cNvSpPr/>
          <p:nvPr/>
        </p:nvSpPr>
        <p:spPr>
          <a:xfrm>
            <a:off x="6229225" y="3333269"/>
            <a:ext cx="5710844" cy="60303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CAPITAÇÃO PONDERADA: pagamento por Pessoa cadastrada, com valor de R$ 50,50 a R$ 131,30</a:t>
            </a:r>
          </a:p>
        </p:txBody>
      </p:sp>
      <p:sp>
        <p:nvSpPr>
          <p:cNvPr id="21" name="Espaço Reservado para Texto 9"/>
          <p:cNvSpPr txBox="1">
            <a:spLocks/>
          </p:cNvSpPr>
          <p:nvPr/>
        </p:nvSpPr>
        <p:spPr>
          <a:xfrm>
            <a:off x="614657" y="6246242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PRC 6/2017</a:t>
            </a:r>
            <a:r>
              <a:rPr lang="pt-BR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)</a:t>
            </a:r>
            <a:endParaRPr lang="pt-BR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8" grpId="0" animBg="1"/>
      <p:bldP spid="20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28FBCFF-8291-47DF-B5F3-3535D9C4AE4A}"/>
              </a:ext>
            </a:extLst>
          </p:cNvPr>
          <p:cNvGraphicFramePr>
            <a:graphicFrameLocks/>
          </p:cNvGraphicFramePr>
          <p:nvPr/>
        </p:nvGraphicFramePr>
        <p:xfrm>
          <a:off x="579822" y="1585951"/>
          <a:ext cx="10937630" cy="450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8</a:t>
            </a:fld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2977621" y="300076"/>
            <a:ext cx="5676900" cy="1285875"/>
          </a:xfrm>
        </p:spPr>
        <p:txBody>
          <a:bodyPr/>
          <a:lstStyle/>
          <a:p>
            <a:r>
              <a:rPr lang="pt-BR" sz="3200" dirty="0">
                <a:solidFill>
                  <a:schemeClr val="bg1"/>
                </a:solidFill>
                <a:latin typeface="Arial"/>
              </a:rPr>
              <a:t>Evolução dos Cadastros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239716" y="1113908"/>
            <a:ext cx="9768254" cy="576113"/>
          </a:xfrm>
        </p:spPr>
        <p:txBody>
          <a:bodyPr/>
          <a:lstStyle/>
          <a:p>
            <a:r>
              <a:rPr lang="pt-BR" sz="1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Considerando todas as equipes homologadas, aumento de mais de </a:t>
            </a:r>
            <a:r>
              <a:rPr lang="pt-BR" sz="14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 </a:t>
            </a:r>
            <a:r>
              <a:rPr lang="pt-BR" sz="1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milhões de pessoas cadastradas entre dez/2019 e </a:t>
            </a:r>
            <a:r>
              <a:rPr lang="pt-BR" sz="14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out/2021</a:t>
            </a:r>
            <a:endParaRPr lang="pt-BR" sz="14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Espaço Reservado para Texto 9"/>
          <p:cNvSpPr txBox="1">
            <a:spLocks/>
          </p:cNvSpPr>
          <p:nvPr/>
        </p:nvSpPr>
        <p:spPr>
          <a:xfrm>
            <a:off x="885931" y="6224305"/>
            <a:ext cx="6857999" cy="3563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e-</a:t>
            </a:r>
            <a:r>
              <a:rPr lang="pt-BR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GestorAB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/Painéis de Indicadores da APS. https://sisaps.saude.gov.br/painelsaps/cadastropop_pub </a:t>
            </a:r>
          </a:p>
        </p:txBody>
      </p:sp>
      <p:cxnSp>
        <p:nvCxnSpPr>
          <p:cNvPr id="7" name="Conector reto 6"/>
          <p:cNvCxnSpPr>
            <a:cxnSpLocks/>
          </p:cNvCxnSpPr>
          <p:nvPr/>
        </p:nvCxnSpPr>
        <p:spPr>
          <a:xfrm>
            <a:off x="6501924" y="2058130"/>
            <a:ext cx="0" cy="355849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98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9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483327" y="594590"/>
            <a:ext cx="10705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Financiamento e evolução das equipes pagas nos últimos anos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103930" y="2037376"/>
            <a:ext cx="3676428" cy="1323439"/>
          </a:xfrm>
          <a:prstGeom prst="rect">
            <a:avLst/>
          </a:prstGeom>
          <a:solidFill>
            <a:schemeClr val="accent6">
              <a:lumMod val="50000"/>
              <a:alpha val="2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Falso ou Verdadeiro:</a:t>
            </a:r>
          </a:p>
          <a:p>
            <a:endParaRPr lang="pt-BR" dirty="0"/>
          </a:p>
          <a:p>
            <a:r>
              <a:rPr lang="pt-BR" dirty="0"/>
              <a:t>Com o Programa Previne Brasil não há mais recursos para implantação de novas equipes?</a:t>
            </a:r>
          </a:p>
        </p:txBody>
      </p:sp>
      <p:sp>
        <p:nvSpPr>
          <p:cNvPr id="13" name="CaixaDeTexto 12"/>
          <p:cNvSpPr txBox="1"/>
          <p:nvPr/>
        </p:nvSpPr>
        <p:spPr>
          <a:xfrm rot="20262029">
            <a:off x="1241927" y="3533445"/>
            <a:ext cx="30540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59F4B31C-D5E2-4ECF-9BDD-56EA51CEAE90}"/>
              </a:ext>
            </a:extLst>
          </p:cNvPr>
          <p:cNvGraphicFramePr>
            <a:graphicFrameLocks/>
          </p:cNvGraphicFramePr>
          <p:nvPr/>
        </p:nvGraphicFramePr>
        <p:xfrm>
          <a:off x="5392740" y="1719262"/>
          <a:ext cx="5600700" cy="296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359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Graphic spid="15" grpId="0">
        <p:bldAsOne/>
      </p:bldGraphic>
    </p:bldLst>
  </p:timing>
</p:sld>
</file>

<file path=ppt/theme/theme1.xml><?xml version="1.0" encoding="utf-8"?>
<a:theme xmlns:a="http://schemas.openxmlformats.org/drawingml/2006/main" name="Lâmina de Aber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âminas com backgrounds ESCURO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11474</TotalTime>
  <Words>3432</Words>
  <Application>Microsoft Office PowerPoint</Application>
  <PresentationFormat>Widescreen</PresentationFormat>
  <Paragraphs>587</Paragraphs>
  <Slides>39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39</vt:i4>
      </vt:variant>
    </vt:vector>
  </HeadingPairs>
  <TitlesOfParts>
    <vt:vector size="55" baseType="lpstr">
      <vt:lpstr>Arial</vt:lpstr>
      <vt:lpstr>Calibri</vt:lpstr>
      <vt:lpstr>Calibri Light</vt:lpstr>
      <vt:lpstr>Cambria</vt:lpstr>
      <vt:lpstr>Corbel</vt:lpstr>
      <vt:lpstr>Lato Light</vt:lpstr>
      <vt:lpstr>Montserrat</vt:lpstr>
      <vt:lpstr>Open Sans</vt:lpstr>
      <vt:lpstr>Open Sans Light</vt:lpstr>
      <vt:lpstr>Roboto</vt:lpstr>
      <vt:lpstr>Segoe UI</vt:lpstr>
      <vt:lpstr>Times New Roman</vt:lpstr>
      <vt:lpstr>Tw Cen MT</vt:lpstr>
      <vt:lpstr>Wingdings</vt:lpstr>
      <vt:lpstr>Lâmina de Abertura</vt:lpstr>
      <vt:lpstr>Lâminas com backgrounds ESCUROS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Aliadne</dc:creator>
  <cp:lastModifiedBy>Gregory dos Passos Carvalho</cp:lastModifiedBy>
  <cp:revision>56</cp:revision>
  <dcterms:modified xsi:type="dcterms:W3CDTF">2021-12-03T18:19:23Z</dcterms:modified>
</cp:coreProperties>
</file>