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36"/>
  </p:notesMasterIdLst>
  <p:sldIdLst>
    <p:sldId id="263" r:id="rId4"/>
    <p:sldId id="1572" r:id="rId5"/>
    <p:sldId id="1564" r:id="rId6"/>
    <p:sldId id="1568" r:id="rId7"/>
    <p:sldId id="1577" r:id="rId8"/>
    <p:sldId id="279" r:id="rId9"/>
    <p:sldId id="1579" r:id="rId10"/>
    <p:sldId id="1571" r:id="rId11"/>
    <p:sldId id="627" r:id="rId12"/>
    <p:sldId id="276" r:id="rId13"/>
    <p:sldId id="280" r:id="rId14"/>
    <p:sldId id="621" r:id="rId15"/>
    <p:sldId id="1578" r:id="rId16"/>
    <p:sldId id="289" r:id="rId17"/>
    <p:sldId id="1580" r:id="rId18"/>
    <p:sldId id="1570" r:id="rId19"/>
    <p:sldId id="288" r:id="rId20"/>
    <p:sldId id="1581" r:id="rId21"/>
    <p:sldId id="1582" r:id="rId22"/>
    <p:sldId id="290" r:id="rId23"/>
    <p:sldId id="292" r:id="rId24"/>
    <p:sldId id="1583" r:id="rId25"/>
    <p:sldId id="260" r:id="rId26"/>
    <p:sldId id="261" r:id="rId27"/>
    <p:sldId id="1585" r:id="rId28"/>
    <p:sldId id="632" r:id="rId29"/>
    <p:sldId id="613" r:id="rId30"/>
    <p:sldId id="1584" r:id="rId31"/>
    <p:sldId id="1586" r:id="rId32"/>
    <p:sldId id="1589" r:id="rId33"/>
    <p:sldId id="1591" r:id="rId34"/>
    <p:sldId id="1592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35"/>
    <a:srgbClr val="91A090"/>
    <a:srgbClr val="CAE8AA"/>
    <a:srgbClr val="FFFF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732" y="-600"/>
      </p:cViewPr>
      <p:guideLst>
        <p:guide orient="horz" pos="3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2017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17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D2-4FC5-A565-8690084362C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óbitos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2017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D2-4FC5-A565-869008436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4306176"/>
        <c:axId val="92576000"/>
      </c:barChart>
      <c:catAx>
        <c:axId val="10430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2576000"/>
        <c:crosses val="autoZero"/>
        <c:auto val="1"/>
        <c:lblAlgn val="ctr"/>
        <c:lblOffset val="100"/>
        <c:noMultiLvlLbl val="0"/>
      </c:catAx>
      <c:valAx>
        <c:axId val="9257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430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9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965E4-0882-4805-8364-149105772669}" type="doc">
      <dgm:prSet loTypeId="urn:microsoft.com/office/officeart/2005/8/layout/cycle4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4834E3FA-4AF5-4EB3-A2EA-46AD93A58EEE}">
      <dgm:prSet phldrT="[Texto]"/>
      <dgm:spPr/>
      <dgm:t>
        <a:bodyPr/>
        <a:lstStyle/>
        <a:p>
          <a:r>
            <a:rPr lang="pt-BR" dirty="0"/>
            <a:t>Febre amarela</a:t>
          </a:r>
        </a:p>
      </dgm:t>
    </dgm:pt>
    <dgm:pt modelId="{529971FD-7FE2-41C8-9AFB-D9F43FE50021}" type="parTrans" cxnId="{5111535B-FF66-411F-BEAE-D6920787AA0E}">
      <dgm:prSet/>
      <dgm:spPr/>
      <dgm:t>
        <a:bodyPr/>
        <a:lstStyle/>
        <a:p>
          <a:endParaRPr lang="pt-BR"/>
        </a:p>
      </dgm:t>
    </dgm:pt>
    <dgm:pt modelId="{ABEFAF05-1F4D-4B21-99A8-44E41C5887D4}" type="sibTrans" cxnId="{5111535B-FF66-411F-BEAE-D6920787AA0E}">
      <dgm:prSet/>
      <dgm:spPr/>
      <dgm:t>
        <a:bodyPr/>
        <a:lstStyle/>
        <a:p>
          <a:endParaRPr lang="pt-BR"/>
        </a:p>
      </dgm:t>
    </dgm:pt>
    <dgm:pt modelId="{8ADD2E60-D019-4CE0-A03E-3A283646582D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Manejo complexo</a:t>
          </a:r>
        </a:p>
      </dgm:t>
    </dgm:pt>
    <dgm:pt modelId="{D7550183-63DF-4BC6-AFC8-929BE1D7D940}" type="parTrans" cxnId="{4CADF2DE-3802-4E11-9F16-CF8650ED7767}">
      <dgm:prSet/>
      <dgm:spPr/>
      <dgm:t>
        <a:bodyPr/>
        <a:lstStyle/>
        <a:p>
          <a:endParaRPr lang="pt-BR"/>
        </a:p>
      </dgm:t>
    </dgm:pt>
    <dgm:pt modelId="{AB45E685-BF40-42F8-87FA-2E6119F1A4BF}" type="sibTrans" cxnId="{4CADF2DE-3802-4E11-9F16-CF8650ED7767}">
      <dgm:prSet/>
      <dgm:spPr/>
      <dgm:t>
        <a:bodyPr/>
        <a:lstStyle/>
        <a:p>
          <a:endParaRPr lang="pt-BR"/>
        </a:p>
      </dgm:t>
    </dgm:pt>
    <dgm:pt modelId="{6C21FD72-A711-44A1-8BAD-76C7754C90BE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Manejo hospitalar</a:t>
          </a:r>
        </a:p>
      </dgm:t>
    </dgm:pt>
    <dgm:pt modelId="{DAE57379-851B-4C56-B18F-18A13EF5C93D}" type="parTrans" cxnId="{B40287AC-F528-4415-83AA-8455FD99DA82}">
      <dgm:prSet/>
      <dgm:spPr/>
      <dgm:t>
        <a:bodyPr/>
        <a:lstStyle/>
        <a:p>
          <a:endParaRPr lang="pt-BR"/>
        </a:p>
      </dgm:t>
    </dgm:pt>
    <dgm:pt modelId="{BED84772-7029-462F-B3D9-010C20AF7352}" type="sibTrans" cxnId="{B40287AC-F528-4415-83AA-8455FD99DA82}">
      <dgm:prSet/>
      <dgm:spPr/>
      <dgm:t>
        <a:bodyPr/>
        <a:lstStyle/>
        <a:p>
          <a:endParaRPr lang="pt-BR"/>
        </a:p>
      </dgm:t>
    </dgm:pt>
    <dgm:pt modelId="{CF028A12-A4BA-451F-8BE0-444740AA7322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Doença grave</a:t>
          </a:r>
        </a:p>
      </dgm:t>
    </dgm:pt>
    <dgm:pt modelId="{D73BA311-1205-4556-B0FF-10E646DA52DA}" type="parTrans" cxnId="{F57CF4FB-6AA1-4933-928B-11370FA9407F}">
      <dgm:prSet/>
      <dgm:spPr/>
      <dgm:t>
        <a:bodyPr/>
        <a:lstStyle/>
        <a:p>
          <a:endParaRPr lang="pt-BR"/>
        </a:p>
      </dgm:t>
    </dgm:pt>
    <dgm:pt modelId="{86BB7371-FA03-4C4E-B69F-9C7C0AC50110}" type="sibTrans" cxnId="{F57CF4FB-6AA1-4933-928B-11370FA9407F}">
      <dgm:prSet/>
      <dgm:spPr/>
      <dgm:t>
        <a:bodyPr/>
        <a:lstStyle/>
        <a:p>
          <a:endParaRPr lang="pt-BR"/>
        </a:p>
      </dgm:t>
    </dgm:pt>
    <dgm:pt modelId="{989074F2-B292-4FB7-AE20-8E4E8F6936E1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Doença dinâmica</a:t>
          </a:r>
        </a:p>
      </dgm:t>
    </dgm:pt>
    <dgm:pt modelId="{8507DA40-EC41-4B86-98A7-2C296D8453A5}" type="parTrans" cxnId="{E6976B8B-B958-40F5-AF17-A3EE21E9A5CD}">
      <dgm:prSet/>
      <dgm:spPr/>
      <dgm:t>
        <a:bodyPr/>
        <a:lstStyle/>
        <a:p>
          <a:endParaRPr lang="pt-BR"/>
        </a:p>
      </dgm:t>
    </dgm:pt>
    <dgm:pt modelId="{83152582-4D9B-469B-9CA8-4088AE714CB0}" type="sibTrans" cxnId="{E6976B8B-B958-40F5-AF17-A3EE21E9A5CD}">
      <dgm:prSet/>
      <dgm:spPr/>
      <dgm:t>
        <a:bodyPr/>
        <a:lstStyle/>
        <a:p>
          <a:endParaRPr lang="pt-BR"/>
        </a:p>
      </dgm:t>
    </dgm:pt>
    <dgm:pt modelId="{DE6A1974-4D89-4A4B-9499-11539D9B6A14}" type="pres">
      <dgm:prSet presAssocID="{249965E4-0882-4805-8364-14910577266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653089D-8315-46B3-9ED7-C3054B89C490}" type="pres">
      <dgm:prSet presAssocID="{249965E4-0882-4805-8364-149105772669}" presName="children" presStyleCnt="0"/>
      <dgm:spPr/>
    </dgm:pt>
    <dgm:pt modelId="{E2A42939-3764-4948-9D1A-4827F22BDD6A}" type="pres">
      <dgm:prSet presAssocID="{249965E4-0882-4805-8364-149105772669}" presName="child1group" presStyleCnt="0"/>
      <dgm:spPr/>
    </dgm:pt>
    <dgm:pt modelId="{54FB3B1D-9D3C-41B5-A57C-1EADF2D20C44}" type="pres">
      <dgm:prSet presAssocID="{249965E4-0882-4805-8364-149105772669}" presName="child1" presStyleLbl="bgAcc1" presStyleIdx="0" presStyleCnt="1" custScaleX="154166" custScaleY="179826" custLinFactNeighborX="-39487" custLinFactNeighborY="82767"/>
      <dgm:spPr/>
      <dgm:t>
        <a:bodyPr/>
        <a:lstStyle/>
        <a:p>
          <a:endParaRPr lang="pt-BR"/>
        </a:p>
      </dgm:t>
    </dgm:pt>
    <dgm:pt modelId="{A04A5A3B-C5DE-4E12-A59D-A74EEF664F72}" type="pres">
      <dgm:prSet presAssocID="{249965E4-0882-4805-8364-149105772669}" presName="child1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935926-2EB8-4991-8797-E5888FE69702}" type="pres">
      <dgm:prSet presAssocID="{249965E4-0882-4805-8364-149105772669}" presName="childPlaceholder" presStyleCnt="0"/>
      <dgm:spPr/>
    </dgm:pt>
    <dgm:pt modelId="{E69B11CE-98CA-46FB-B635-B44136440806}" type="pres">
      <dgm:prSet presAssocID="{249965E4-0882-4805-8364-149105772669}" presName="circle" presStyleCnt="0"/>
      <dgm:spPr/>
    </dgm:pt>
    <dgm:pt modelId="{58A3EF94-E626-4343-99DF-3BF2ED774212}" type="pres">
      <dgm:prSet presAssocID="{249965E4-0882-4805-8364-149105772669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DC273A-A1E2-4CA8-9C89-A52E8251054D}" type="pres">
      <dgm:prSet presAssocID="{249965E4-0882-4805-8364-14910577266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C0C65BF3-FBEE-4F4E-A1D2-E5B6FFAF3190}" type="pres">
      <dgm:prSet presAssocID="{249965E4-0882-4805-8364-14910577266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016999A-EC1A-4A69-9350-CC99C5C55CDC}" type="pres">
      <dgm:prSet presAssocID="{249965E4-0882-4805-8364-14910577266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775422-CCBF-422A-94D0-AA05FC307486}" type="pres">
      <dgm:prSet presAssocID="{249965E4-0882-4805-8364-149105772669}" presName="quadrantPlaceholder" presStyleCnt="0"/>
      <dgm:spPr/>
    </dgm:pt>
    <dgm:pt modelId="{84A70D48-EA8C-4A64-A00E-A476D2AF31E4}" type="pres">
      <dgm:prSet presAssocID="{249965E4-0882-4805-8364-149105772669}" presName="center1" presStyleLbl="fgShp" presStyleIdx="0" presStyleCnt="2"/>
      <dgm:spPr/>
    </dgm:pt>
    <dgm:pt modelId="{52062C47-9964-46B9-831C-D224C20B4FCE}" type="pres">
      <dgm:prSet presAssocID="{249965E4-0882-4805-8364-149105772669}" presName="center2" presStyleLbl="fgShp" presStyleIdx="1" presStyleCnt="2"/>
      <dgm:spPr/>
    </dgm:pt>
  </dgm:ptLst>
  <dgm:cxnLst>
    <dgm:cxn modelId="{E5AE7C08-75C9-452D-859E-7DD866A0E1D3}" type="presOf" srcId="{989074F2-B292-4FB7-AE20-8E4E8F6936E1}" destId="{A04A5A3B-C5DE-4E12-A59D-A74EEF664F72}" srcOrd="1" destOrd="0" presId="urn:microsoft.com/office/officeart/2005/8/layout/cycle4"/>
    <dgm:cxn modelId="{FF24550A-D9D2-4D38-8150-B87EAD848745}" type="presOf" srcId="{8ADD2E60-D019-4CE0-A03E-3A283646582D}" destId="{A04A5A3B-C5DE-4E12-A59D-A74EEF664F72}" srcOrd="1" destOrd="1" presId="urn:microsoft.com/office/officeart/2005/8/layout/cycle4"/>
    <dgm:cxn modelId="{5C9377B6-E6FF-48E0-900B-EAF5B91E10BF}" type="presOf" srcId="{4834E3FA-4AF5-4EB3-A2EA-46AD93A58EEE}" destId="{58A3EF94-E626-4343-99DF-3BF2ED774212}" srcOrd="0" destOrd="0" presId="urn:microsoft.com/office/officeart/2005/8/layout/cycle4"/>
    <dgm:cxn modelId="{E90371F1-89F9-45C0-8D79-519AFF74C847}" type="presOf" srcId="{6C21FD72-A711-44A1-8BAD-76C7754C90BE}" destId="{54FB3B1D-9D3C-41B5-A57C-1EADF2D20C44}" srcOrd="0" destOrd="2" presId="urn:microsoft.com/office/officeart/2005/8/layout/cycle4"/>
    <dgm:cxn modelId="{B40287AC-F528-4415-83AA-8455FD99DA82}" srcId="{4834E3FA-4AF5-4EB3-A2EA-46AD93A58EEE}" destId="{6C21FD72-A711-44A1-8BAD-76C7754C90BE}" srcOrd="2" destOrd="0" parTransId="{DAE57379-851B-4C56-B18F-18A13EF5C93D}" sibTransId="{BED84772-7029-462F-B3D9-010C20AF7352}"/>
    <dgm:cxn modelId="{F57CF4FB-6AA1-4933-928B-11370FA9407F}" srcId="{4834E3FA-4AF5-4EB3-A2EA-46AD93A58EEE}" destId="{CF028A12-A4BA-451F-8BE0-444740AA7322}" srcOrd="3" destOrd="0" parTransId="{D73BA311-1205-4556-B0FF-10E646DA52DA}" sibTransId="{86BB7371-FA03-4C4E-B69F-9C7C0AC50110}"/>
    <dgm:cxn modelId="{E6976B8B-B958-40F5-AF17-A3EE21E9A5CD}" srcId="{4834E3FA-4AF5-4EB3-A2EA-46AD93A58EEE}" destId="{989074F2-B292-4FB7-AE20-8E4E8F6936E1}" srcOrd="0" destOrd="0" parTransId="{8507DA40-EC41-4B86-98A7-2C296D8453A5}" sibTransId="{83152582-4D9B-469B-9CA8-4088AE714CB0}"/>
    <dgm:cxn modelId="{BA280C01-F755-4245-BAE0-E44DDDA8ADB1}" type="presOf" srcId="{249965E4-0882-4805-8364-149105772669}" destId="{DE6A1974-4D89-4A4B-9499-11539D9B6A14}" srcOrd="0" destOrd="0" presId="urn:microsoft.com/office/officeart/2005/8/layout/cycle4"/>
    <dgm:cxn modelId="{5111535B-FF66-411F-BEAE-D6920787AA0E}" srcId="{249965E4-0882-4805-8364-149105772669}" destId="{4834E3FA-4AF5-4EB3-A2EA-46AD93A58EEE}" srcOrd="0" destOrd="0" parTransId="{529971FD-7FE2-41C8-9AFB-D9F43FE50021}" sibTransId="{ABEFAF05-1F4D-4B21-99A8-44E41C5887D4}"/>
    <dgm:cxn modelId="{044342E9-52A5-42DE-AF30-46FBF507CBD2}" type="presOf" srcId="{6C21FD72-A711-44A1-8BAD-76C7754C90BE}" destId="{A04A5A3B-C5DE-4E12-A59D-A74EEF664F72}" srcOrd="1" destOrd="2" presId="urn:microsoft.com/office/officeart/2005/8/layout/cycle4"/>
    <dgm:cxn modelId="{3812A3B4-B7BB-43AD-867E-6CA7E623D9FE}" type="presOf" srcId="{CF028A12-A4BA-451F-8BE0-444740AA7322}" destId="{54FB3B1D-9D3C-41B5-A57C-1EADF2D20C44}" srcOrd="0" destOrd="3" presId="urn:microsoft.com/office/officeart/2005/8/layout/cycle4"/>
    <dgm:cxn modelId="{5723964C-105E-4903-B20C-0CFB275D42BB}" type="presOf" srcId="{8ADD2E60-D019-4CE0-A03E-3A283646582D}" destId="{54FB3B1D-9D3C-41B5-A57C-1EADF2D20C44}" srcOrd="0" destOrd="1" presId="urn:microsoft.com/office/officeart/2005/8/layout/cycle4"/>
    <dgm:cxn modelId="{4CADF2DE-3802-4E11-9F16-CF8650ED7767}" srcId="{4834E3FA-4AF5-4EB3-A2EA-46AD93A58EEE}" destId="{8ADD2E60-D019-4CE0-A03E-3A283646582D}" srcOrd="1" destOrd="0" parTransId="{D7550183-63DF-4BC6-AFC8-929BE1D7D940}" sibTransId="{AB45E685-BF40-42F8-87FA-2E6119F1A4BF}"/>
    <dgm:cxn modelId="{D72E21DD-415C-412B-BDD5-A4C399DDBCE9}" type="presOf" srcId="{989074F2-B292-4FB7-AE20-8E4E8F6936E1}" destId="{54FB3B1D-9D3C-41B5-A57C-1EADF2D20C44}" srcOrd="0" destOrd="0" presId="urn:microsoft.com/office/officeart/2005/8/layout/cycle4"/>
    <dgm:cxn modelId="{44E7048D-4EE3-4EA5-AADE-E93C14C00640}" type="presOf" srcId="{CF028A12-A4BA-451F-8BE0-444740AA7322}" destId="{A04A5A3B-C5DE-4E12-A59D-A74EEF664F72}" srcOrd="1" destOrd="3" presId="urn:microsoft.com/office/officeart/2005/8/layout/cycle4"/>
    <dgm:cxn modelId="{7B81711B-3BDB-4ABE-AFED-DC2D26D82FCE}" type="presParOf" srcId="{DE6A1974-4D89-4A4B-9499-11539D9B6A14}" destId="{A653089D-8315-46B3-9ED7-C3054B89C490}" srcOrd="0" destOrd="0" presId="urn:microsoft.com/office/officeart/2005/8/layout/cycle4"/>
    <dgm:cxn modelId="{7285ACAA-90EC-436B-A709-5609DC3C1BA6}" type="presParOf" srcId="{A653089D-8315-46B3-9ED7-C3054B89C490}" destId="{E2A42939-3764-4948-9D1A-4827F22BDD6A}" srcOrd="0" destOrd="0" presId="urn:microsoft.com/office/officeart/2005/8/layout/cycle4"/>
    <dgm:cxn modelId="{E6780D10-CC50-4706-8978-EFF076C950D8}" type="presParOf" srcId="{E2A42939-3764-4948-9D1A-4827F22BDD6A}" destId="{54FB3B1D-9D3C-41B5-A57C-1EADF2D20C44}" srcOrd="0" destOrd="0" presId="urn:microsoft.com/office/officeart/2005/8/layout/cycle4"/>
    <dgm:cxn modelId="{695FA363-F845-4F05-844A-7B36C918CD3F}" type="presParOf" srcId="{E2A42939-3764-4948-9D1A-4827F22BDD6A}" destId="{A04A5A3B-C5DE-4E12-A59D-A74EEF664F72}" srcOrd="1" destOrd="0" presId="urn:microsoft.com/office/officeart/2005/8/layout/cycle4"/>
    <dgm:cxn modelId="{5D02D0E9-86EF-4A61-A943-4C74BC4848E3}" type="presParOf" srcId="{A653089D-8315-46B3-9ED7-C3054B89C490}" destId="{AF935926-2EB8-4991-8797-E5888FE69702}" srcOrd="1" destOrd="0" presId="urn:microsoft.com/office/officeart/2005/8/layout/cycle4"/>
    <dgm:cxn modelId="{05656B5E-722C-4275-A5CA-429BA76C400B}" type="presParOf" srcId="{DE6A1974-4D89-4A4B-9499-11539D9B6A14}" destId="{E69B11CE-98CA-46FB-B635-B44136440806}" srcOrd="1" destOrd="0" presId="urn:microsoft.com/office/officeart/2005/8/layout/cycle4"/>
    <dgm:cxn modelId="{A05BD1E0-A26F-4B03-9F14-3B42104390A9}" type="presParOf" srcId="{E69B11CE-98CA-46FB-B635-B44136440806}" destId="{58A3EF94-E626-4343-99DF-3BF2ED774212}" srcOrd="0" destOrd="0" presId="urn:microsoft.com/office/officeart/2005/8/layout/cycle4"/>
    <dgm:cxn modelId="{382B7125-EF52-43FD-B566-AB41B3567623}" type="presParOf" srcId="{E69B11CE-98CA-46FB-B635-B44136440806}" destId="{62DC273A-A1E2-4CA8-9C89-A52E8251054D}" srcOrd="1" destOrd="0" presId="urn:microsoft.com/office/officeart/2005/8/layout/cycle4"/>
    <dgm:cxn modelId="{339322C4-AA2C-491D-8485-C8831AE793DB}" type="presParOf" srcId="{E69B11CE-98CA-46FB-B635-B44136440806}" destId="{C0C65BF3-FBEE-4F4E-A1D2-E5B6FFAF3190}" srcOrd="2" destOrd="0" presId="urn:microsoft.com/office/officeart/2005/8/layout/cycle4"/>
    <dgm:cxn modelId="{36DCC52D-C2D7-4FD6-8BB6-8996E64EFB4B}" type="presParOf" srcId="{E69B11CE-98CA-46FB-B635-B44136440806}" destId="{7016999A-EC1A-4A69-9350-CC99C5C55CDC}" srcOrd="3" destOrd="0" presId="urn:microsoft.com/office/officeart/2005/8/layout/cycle4"/>
    <dgm:cxn modelId="{F3409A7C-CA66-4791-A28A-F61A3924F523}" type="presParOf" srcId="{E69B11CE-98CA-46FB-B635-B44136440806}" destId="{D5775422-CCBF-422A-94D0-AA05FC307486}" srcOrd="4" destOrd="0" presId="urn:microsoft.com/office/officeart/2005/8/layout/cycle4"/>
    <dgm:cxn modelId="{DC46B08B-E8C2-4846-A6E5-A3D341FCD2C8}" type="presParOf" srcId="{DE6A1974-4D89-4A4B-9499-11539D9B6A14}" destId="{84A70D48-EA8C-4A64-A00E-A476D2AF31E4}" srcOrd="2" destOrd="0" presId="urn:microsoft.com/office/officeart/2005/8/layout/cycle4"/>
    <dgm:cxn modelId="{51AACAE4-ADED-4D18-9B19-3949BA48ACB3}" type="presParOf" srcId="{DE6A1974-4D89-4A4B-9499-11539D9B6A14}" destId="{52062C47-9964-46B9-831C-D224C20B4FC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E91F24-1E7D-44F2-89A5-6314EE36761A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C0F9B3DF-F6FB-4300-B66F-D455DC0FB794}">
      <dgm:prSet phldrT="[Texto]"/>
      <dgm:spPr>
        <a:solidFill>
          <a:schemeClr val="bg1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Casos de Covid no Brasil*</a:t>
          </a:r>
        </a:p>
        <a:p>
          <a:r>
            <a:rPr lang="pt-BR" dirty="0">
              <a:solidFill>
                <a:schemeClr val="tx1"/>
              </a:solidFill>
            </a:rPr>
            <a:t>13.516.838</a:t>
          </a:r>
        </a:p>
      </dgm:t>
    </dgm:pt>
    <dgm:pt modelId="{15C9BF57-C76D-4877-8412-B0DFAEB4483A}" type="parTrans" cxnId="{75A20224-F7FB-4DB6-B851-1AA8F4FC100C}">
      <dgm:prSet/>
      <dgm:spPr/>
      <dgm:t>
        <a:bodyPr/>
        <a:lstStyle/>
        <a:p>
          <a:endParaRPr lang="pt-BR"/>
        </a:p>
      </dgm:t>
    </dgm:pt>
    <dgm:pt modelId="{4450970E-26EE-4EF3-8023-2899CD9645C3}" type="sibTrans" cxnId="{75A20224-F7FB-4DB6-B851-1AA8F4FC100C}">
      <dgm:prSet/>
      <dgm:spPr/>
      <dgm:t>
        <a:bodyPr/>
        <a:lstStyle/>
        <a:p>
          <a:endParaRPr lang="pt-BR"/>
        </a:p>
      </dgm:t>
    </dgm:pt>
    <dgm:pt modelId="{239BB9A4-A513-4D22-ABAA-30DFA1CC98B9}">
      <dgm:prSet phldrT="[Texto]"/>
      <dgm:spPr>
        <a:solidFill>
          <a:schemeClr val="bg1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Número de óbitos</a:t>
          </a:r>
        </a:p>
        <a:p>
          <a:r>
            <a:rPr lang="pt-BR" dirty="0">
              <a:solidFill>
                <a:schemeClr val="tx1"/>
              </a:solidFill>
            </a:rPr>
            <a:t>353.950</a:t>
          </a:r>
        </a:p>
      </dgm:t>
    </dgm:pt>
    <dgm:pt modelId="{5F3A24B2-D0F0-48E0-9309-A6AE44D0608B}" type="parTrans" cxnId="{DE416737-3EFD-4293-819A-E580BEE99D3C}">
      <dgm:prSet/>
      <dgm:spPr/>
      <dgm:t>
        <a:bodyPr/>
        <a:lstStyle/>
        <a:p>
          <a:endParaRPr lang="pt-BR"/>
        </a:p>
      </dgm:t>
    </dgm:pt>
    <dgm:pt modelId="{AD278320-AEF4-4A06-9983-D87BBD886497}" type="sibTrans" cxnId="{DE416737-3EFD-4293-819A-E580BEE99D3C}">
      <dgm:prSet/>
      <dgm:spPr/>
      <dgm:t>
        <a:bodyPr/>
        <a:lstStyle/>
        <a:p>
          <a:endParaRPr lang="pt-BR"/>
        </a:p>
      </dgm:t>
    </dgm:pt>
    <dgm:pt modelId="{7FBD5ABB-0FA0-45D3-9D75-E9876790EF04}">
      <dgm:prSet phldrT="[Texto]"/>
      <dgm:spPr>
        <a:solidFill>
          <a:schemeClr val="bg1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Letalidade</a:t>
          </a:r>
        </a:p>
        <a:p>
          <a:r>
            <a:rPr lang="pt-BR" dirty="0">
              <a:solidFill>
                <a:schemeClr val="tx1"/>
              </a:solidFill>
            </a:rPr>
            <a:t>2,6%</a:t>
          </a:r>
        </a:p>
      </dgm:t>
    </dgm:pt>
    <dgm:pt modelId="{3AD508DE-DA84-47E3-8666-13514E8C8CF2}" type="parTrans" cxnId="{62BD9988-4BD0-45C6-B3EC-22217232DC6A}">
      <dgm:prSet/>
      <dgm:spPr/>
      <dgm:t>
        <a:bodyPr/>
        <a:lstStyle/>
        <a:p>
          <a:endParaRPr lang="pt-BR"/>
        </a:p>
      </dgm:t>
    </dgm:pt>
    <dgm:pt modelId="{D1557325-3506-4A39-A05A-908A3A7A3BE1}" type="sibTrans" cxnId="{62BD9988-4BD0-45C6-B3EC-22217232DC6A}">
      <dgm:prSet/>
      <dgm:spPr/>
      <dgm:t>
        <a:bodyPr/>
        <a:lstStyle/>
        <a:p>
          <a:endParaRPr lang="pt-BR"/>
        </a:p>
      </dgm:t>
    </dgm:pt>
    <dgm:pt modelId="{118B624A-47D8-490D-810C-DDD423ACEC1A}" type="pres">
      <dgm:prSet presAssocID="{78E91F24-1E7D-44F2-89A5-6314EE36761A}" presName="Name0" presStyleCnt="0">
        <dgm:presLayoutVars>
          <dgm:dir/>
          <dgm:resizeHandles val="exact"/>
        </dgm:presLayoutVars>
      </dgm:prSet>
      <dgm:spPr/>
    </dgm:pt>
    <dgm:pt modelId="{9A33B869-E9C8-48A6-A4CE-0D060BA9A4D9}" type="pres">
      <dgm:prSet presAssocID="{78E91F24-1E7D-44F2-89A5-6314EE36761A}" presName="vNodes" presStyleCnt="0"/>
      <dgm:spPr/>
    </dgm:pt>
    <dgm:pt modelId="{47567E50-4DB8-473C-9079-BF71C8713A79}" type="pres">
      <dgm:prSet presAssocID="{C0F9B3DF-F6FB-4300-B66F-D455DC0FB7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4E5278-DE57-4B36-ADF0-48010C2EE811}" type="pres">
      <dgm:prSet presAssocID="{4450970E-26EE-4EF3-8023-2899CD9645C3}" presName="spacerT" presStyleCnt="0"/>
      <dgm:spPr/>
    </dgm:pt>
    <dgm:pt modelId="{2DD4E8AD-38E2-4F3A-8709-D9B823F66F9E}" type="pres">
      <dgm:prSet presAssocID="{4450970E-26EE-4EF3-8023-2899CD9645C3}" presName="sibTrans" presStyleLbl="sibTrans2D1" presStyleIdx="0" presStyleCnt="2" custScaleX="74928" custScaleY="63270"/>
      <dgm:spPr>
        <a:prstGeom prst="downArrow">
          <a:avLst/>
        </a:prstGeom>
      </dgm:spPr>
      <dgm:t>
        <a:bodyPr/>
        <a:lstStyle/>
        <a:p>
          <a:endParaRPr lang="pt-BR"/>
        </a:p>
      </dgm:t>
    </dgm:pt>
    <dgm:pt modelId="{C63F201A-8487-420B-9DB1-F278920CAFFB}" type="pres">
      <dgm:prSet presAssocID="{4450970E-26EE-4EF3-8023-2899CD9645C3}" presName="spacerB" presStyleCnt="0"/>
      <dgm:spPr/>
    </dgm:pt>
    <dgm:pt modelId="{A0DA40AC-156A-42CE-A228-D71D157E7B5E}" type="pres">
      <dgm:prSet presAssocID="{239BB9A4-A513-4D22-ABAA-30DFA1CC98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D741D7-65BA-40E3-AEAA-2253603F1D85}" type="pres">
      <dgm:prSet presAssocID="{78E91F24-1E7D-44F2-89A5-6314EE36761A}" presName="sibTransLast" presStyleLbl="sibTrans2D1" presStyleIdx="1" presStyleCnt="2"/>
      <dgm:spPr/>
      <dgm:t>
        <a:bodyPr/>
        <a:lstStyle/>
        <a:p>
          <a:endParaRPr lang="pt-BR"/>
        </a:p>
      </dgm:t>
    </dgm:pt>
    <dgm:pt modelId="{9885ED87-87CC-4BC7-BFC0-E84A2A965617}" type="pres">
      <dgm:prSet presAssocID="{78E91F24-1E7D-44F2-89A5-6314EE36761A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B7B0EE99-C1EA-4E1E-93DD-3255CA735D34}" type="pres">
      <dgm:prSet presAssocID="{78E91F24-1E7D-44F2-89A5-6314EE36761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5A20224-F7FB-4DB6-B851-1AA8F4FC100C}" srcId="{78E91F24-1E7D-44F2-89A5-6314EE36761A}" destId="{C0F9B3DF-F6FB-4300-B66F-D455DC0FB794}" srcOrd="0" destOrd="0" parTransId="{15C9BF57-C76D-4877-8412-B0DFAEB4483A}" sibTransId="{4450970E-26EE-4EF3-8023-2899CD9645C3}"/>
    <dgm:cxn modelId="{DCF3D815-50E9-496F-A9F0-C6A7804C12F9}" type="presOf" srcId="{239BB9A4-A513-4D22-ABAA-30DFA1CC98B9}" destId="{A0DA40AC-156A-42CE-A228-D71D157E7B5E}" srcOrd="0" destOrd="0" presId="urn:microsoft.com/office/officeart/2005/8/layout/equation2"/>
    <dgm:cxn modelId="{960A965C-3902-41DE-9E44-BC8523374B7C}" type="presOf" srcId="{C0F9B3DF-F6FB-4300-B66F-D455DC0FB794}" destId="{47567E50-4DB8-473C-9079-BF71C8713A79}" srcOrd="0" destOrd="0" presId="urn:microsoft.com/office/officeart/2005/8/layout/equation2"/>
    <dgm:cxn modelId="{DE416737-3EFD-4293-819A-E580BEE99D3C}" srcId="{78E91F24-1E7D-44F2-89A5-6314EE36761A}" destId="{239BB9A4-A513-4D22-ABAA-30DFA1CC98B9}" srcOrd="1" destOrd="0" parTransId="{5F3A24B2-D0F0-48E0-9309-A6AE44D0608B}" sibTransId="{AD278320-AEF4-4A06-9983-D87BBD886497}"/>
    <dgm:cxn modelId="{A8EDC0BC-F851-4C99-994E-20D6D057CE60}" type="presOf" srcId="{AD278320-AEF4-4A06-9983-D87BBD886497}" destId="{9885ED87-87CC-4BC7-BFC0-E84A2A965617}" srcOrd="1" destOrd="0" presId="urn:microsoft.com/office/officeart/2005/8/layout/equation2"/>
    <dgm:cxn modelId="{62BD9988-4BD0-45C6-B3EC-22217232DC6A}" srcId="{78E91F24-1E7D-44F2-89A5-6314EE36761A}" destId="{7FBD5ABB-0FA0-45D3-9D75-E9876790EF04}" srcOrd="2" destOrd="0" parTransId="{3AD508DE-DA84-47E3-8666-13514E8C8CF2}" sibTransId="{D1557325-3506-4A39-A05A-908A3A7A3BE1}"/>
    <dgm:cxn modelId="{CAB7B61B-4B5F-4B80-8425-D71482BA8E3B}" type="presOf" srcId="{4450970E-26EE-4EF3-8023-2899CD9645C3}" destId="{2DD4E8AD-38E2-4F3A-8709-D9B823F66F9E}" srcOrd="0" destOrd="0" presId="urn:microsoft.com/office/officeart/2005/8/layout/equation2"/>
    <dgm:cxn modelId="{9A4E44BA-C0EB-4833-9621-822C1D6D1153}" type="presOf" srcId="{AD278320-AEF4-4A06-9983-D87BBD886497}" destId="{66D741D7-65BA-40E3-AEAA-2253603F1D85}" srcOrd="0" destOrd="0" presId="urn:microsoft.com/office/officeart/2005/8/layout/equation2"/>
    <dgm:cxn modelId="{C91B80A2-7BC6-45D4-B577-3BD63DCF8F37}" type="presOf" srcId="{78E91F24-1E7D-44F2-89A5-6314EE36761A}" destId="{118B624A-47D8-490D-810C-DDD423ACEC1A}" srcOrd="0" destOrd="0" presId="urn:microsoft.com/office/officeart/2005/8/layout/equation2"/>
    <dgm:cxn modelId="{FCB0054A-3B9C-42C0-92FA-3B22FD68BFA0}" type="presOf" srcId="{7FBD5ABB-0FA0-45D3-9D75-E9876790EF04}" destId="{B7B0EE99-C1EA-4E1E-93DD-3255CA735D34}" srcOrd="0" destOrd="0" presId="urn:microsoft.com/office/officeart/2005/8/layout/equation2"/>
    <dgm:cxn modelId="{D1DD739C-B83A-4990-861E-17FDDC030AB6}" type="presParOf" srcId="{118B624A-47D8-490D-810C-DDD423ACEC1A}" destId="{9A33B869-E9C8-48A6-A4CE-0D060BA9A4D9}" srcOrd="0" destOrd="0" presId="urn:microsoft.com/office/officeart/2005/8/layout/equation2"/>
    <dgm:cxn modelId="{6553A55D-CF6C-4224-B461-9B4AEE851B63}" type="presParOf" srcId="{9A33B869-E9C8-48A6-A4CE-0D060BA9A4D9}" destId="{47567E50-4DB8-473C-9079-BF71C8713A79}" srcOrd="0" destOrd="0" presId="urn:microsoft.com/office/officeart/2005/8/layout/equation2"/>
    <dgm:cxn modelId="{18EBE700-DCAE-4277-AA1D-7AE9D646A262}" type="presParOf" srcId="{9A33B869-E9C8-48A6-A4CE-0D060BA9A4D9}" destId="{4F4E5278-DE57-4B36-ADF0-48010C2EE811}" srcOrd="1" destOrd="0" presId="urn:microsoft.com/office/officeart/2005/8/layout/equation2"/>
    <dgm:cxn modelId="{4D9ABCD4-A9D2-417D-A9A1-B897F31C76EA}" type="presParOf" srcId="{9A33B869-E9C8-48A6-A4CE-0D060BA9A4D9}" destId="{2DD4E8AD-38E2-4F3A-8709-D9B823F66F9E}" srcOrd="2" destOrd="0" presId="urn:microsoft.com/office/officeart/2005/8/layout/equation2"/>
    <dgm:cxn modelId="{2F1F7C77-75B2-42A8-8EEE-5F68510BE75B}" type="presParOf" srcId="{9A33B869-E9C8-48A6-A4CE-0D060BA9A4D9}" destId="{C63F201A-8487-420B-9DB1-F278920CAFFB}" srcOrd="3" destOrd="0" presId="urn:microsoft.com/office/officeart/2005/8/layout/equation2"/>
    <dgm:cxn modelId="{266C2BD4-AFB5-4C14-8227-C6499AF15533}" type="presParOf" srcId="{9A33B869-E9C8-48A6-A4CE-0D060BA9A4D9}" destId="{A0DA40AC-156A-42CE-A228-D71D157E7B5E}" srcOrd="4" destOrd="0" presId="urn:microsoft.com/office/officeart/2005/8/layout/equation2"/>
    <dgm:cxn modelId="{40E57925-5795-4102-92A4-5BD6CDFD8F22}" type="presParOf" srcId="{118B624A-47D8-490D-810C-DDD423ACEC1A}" destId="{66D741D7-65BA-40E3-AEAA-2253603F1D85}" srcOrd="1" destOrd="0" presId="urn:microsoft.com/office/officeart/2005/8/layout/equation2"/>
    <dgm:cxn modelId="{5B935DE1-D93D-4DF2-B352-8702DE492764}" type="presParOf" srcId="{66D741D7-65BA-40E3-AEAA-2253603F1D85}" destId="{9885ED87-87CC-4BC7-BFC0-E84A2A965617}" srcOrd="0" destOrd="0" presId="urn:microsoft.com/office/officeart/2005/8/layout/equation2"/>
    <dgm:cxn modelId="{D8791A70-CF54-4F2A-9ACB-935979B8DCCB}" type="presParOf" srcId="{118B624A-47D8-490D-810C-DDD423ACEC1A}" destId="{B7B0EE99-C1EA-4E1E-93DD-3255CA735D34}" srcOrd="2" destOrd="0" presId="urn:microsoft.com/office/officeart/2005/8/layout/equation2"/>
  </dgm:cxnLst>
  <dgm:bg>
    <a:solidFill>
      <a:schemeClr val="accent6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8114C7-7083-46F4-85A5-A34C721EEF0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2292F34-762D-44D1-9D29-4F375C0C3009}">
      <dgm:prSet phldrT="[Texto]" custT="1"/>
      <dgm:spPr/>
      <dgm:t>
        <a:bodyPr/>
        <a:lstStyle/>
        <a:p>
          <a:r>
            <a:rPr lang="pt-BR" sz="2400" dirty="0"/>
            <a:t>Piora clínica súbita </a:t>
          </a:r>
        </a:p>
        <a:p>
          <a:r>
            <a:rPr lang="pt-BR" sz="2400" dirty="0"/>
            <a:t>remissão discreta ou ausente dos sintomas</a:t>
          </a:r>
        </a:p>
        <a:p>
          <a:r>
            <a:rPr lang="pt-BR" sz="2400" dirty="0"/>
            <a:t>↑TGO e TGP &gt; 5 vezes</a:t>
          </a:r>
        </a:p>
        <a:p>
          <a:r>
            <a:rPr lang="pt-BR" sz="2400" dirty="0"/>
            <a:t>↑</a:t>
          </a:r>
          <a:r>
            <a:rPr lang="pt-BR" sz="2400" dirty="0" err="1"/>
            <a:t>Brb</a:t>
          </a:r>
          <a:endParaRPr lang="pt-BR" sz="2400" dirty="0"/>
        </a:p>
        <a:p>
          <a:r>
            <a:rPr lang="pt-BR" sz="2400" dirty="0"/>
            <a:t>↓Atividade de </a:t>
          </a:r>
          <a:r>
            <a:rPr lang="pt-BR" sz="2400" dirty="0" err="1"/>
            <a:t>protrombina</a:t>
          </a:r>
          <a:endParaRPr lang="pt-BR" sz="2400" dirty="0"/>
        </a:p>
        <a:p>
          <a:r>
            <a:rPr lang="pt-BR" sz="2400" dirty="0"/>
            <a:t>Leucopenia/trombocitopenia</a:t>
          </a:r>
        </a:p>
        <a:p>
          <a:r>
            <a:rPr lang="pt-BR" sz="2400" dirty="0"/>
            <a:t>PCR baixa</a:t>
          </a:r>
        </a:p>
        <a:p>
          <a:endParaRPr lang="pt-BR" sz="2400" dirty="0"/>
        </a:p>
      </dgm:t>
    </dgm:pt>
    <dgm:pt modelId="{E01454E2-39C6-4280-994A-6CABEA781481}" type="parTrans" cxnId="{CD8ED292-2BF2-4816-AB19-F3E3ADAA975D}">
      <dgm:prSet/>
      <dgm:spPr/>
      <dgm:t>
        <a:bodyPr/>
        <a:lstStyle/>
        <a:p>
          <a:endParaRPr lang="pt-BR"/>
        </a:p>
      </dgm:t>
    </dgm:pt>
    <dgm:pt modelId="{B73400AE-FA22-4E29-8A4A-DA6A3E37A74D}" type="sibTrans" cxnId="{CD8ED292-2BF2-4816-AB19-F3E3ADAA975D}">
      <dgm:prSet/>
      <dgm:spPr/>
      <dgm:t>
        <a:bodyPr/>
        <a:lstStyle/>
        <a:p>
          <a:endParaRPr lang="pt-BR"/>
        </a:p>
      </dgm:t>
    </dgm:pt>
    <dgm:pt modelId="{D332D2A4-92C6-42A3-A0C3-6522069379C6}" type="pres">
      <dgm:prSet presAssocID="{088114C7-7083-46F4-85A5-A34C721EEF05}" presName="arrowDiagram" presStyleCnt="0">
        <dgm:presLayoutVars>
          <dgm:chMax val="5"/>
          <dgm:dir/>
          <dgm:resizeHandles val="exact"/>
        </dgm:presLayoutVars>
      </dgm:prSet>
      <dgm:spPr/>
    </dgm:pt>
    <dgm:pt modelId="{3000A5E6-B295-4F91-8798-DA7E21AC02B6}" type="pres">
      <dgm:prSet presAssocID="{088114C7-7083-46F4-85A5-A34C721EEF05}" presName="arrow" presStyleLbl="bgShp" presStyleIdx="0" presStyleCnt="1" custLinFactNeighborY="-12216"/>
      <dgm:spPr>
        <a:gradFill flip="none" rotWithShape="0">
          <a:gsLst>
            <a:gs pos="46000">
              <a:schemeClr val="accent2">
                <a:lumMod val="60000"/>
                <a:lumOff val="40000"/>
              </a:schemeClr>
            </a:gs>
            <a:gs pos="58000">
              <a:srgbClr val="FFC000"/>
            </a:gs>
            <a:gs pos="92000">
              <a:srgbClr val="FFFF00"/>
            </a:gs>
          </a:gsLst>
          <a:lin ang="2700000" scaled="1"/>
          <a:tileRect/>
        </a:gradFill>
      </dgm:spPr>
    </dgm:pt>
    <dgm:pt modelId="{C0345875-E5DD-4E9E-95F5-9C0F9D1E3235}" type="pres">
      <dgm:prSet presAssocID="{088114C7-7083-46F4-85A5-A34C721EEF05}" presName="arrowDiagram1" presStyleCnt="0">
        <dgm:presLayoutVars>
          <dgm:bulletEnabled val="1"/>
        </dgm:presLayoutVars>
      </dgm:prSet>
      <dgm:spPr/>
    </dgm:pt>
    <dgm:pt modelId="{9159AD9C-942F-4F53-A3C6-4EBEEFBC4414}" type="pres">
      <dgm:prSet presAssocID="{C2292F34-762D-44D1-9D29-4F375C0C3009}" presName="bullet1" presStyleLbl="node1" presStyleIdx="0" presStyleCnt="1" custScaleX="195795" custScaleY="193194" custLinFactNeighborX="-39844" custLinFactNeighborY="-99199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</dgm:pt>
    <dgm:pt modelId="{9016B9DB-C72B-4A26-8007-35A2D7884A47}" type="pres">
      <dgm:prSet presAssocID="{C2292F34-762D-44D1-9D29-4F375C0C3009}" presName="textBox1" presStyleLbl="revTx" presStyleIdx="0" presStyleCnt="1" custScaleX="184546" custScaleY="111135" custLinFactNeighborX="-22910" custLinFactNeighborY="307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D8ED292-2BF2-4816-AB19-F3E3ADAA975D}" srcId="{088114C7-7083-46F4-85A5-A34C721EEF05}" destId="{C2292F34-762D-44D1-9D29-4F375C0C3009}" srcOrd="0" destOrd="0" parTransId="{E01454E2-39C6-4280-994A-6CABEA781481}" sibTransId="{B73400AE-FA22-4E29-8A4A-DA6A3E37A74D}"/>
    <dgm:cxn modelId="{0C8FC6D2-EF3F-4FAB-A4CB-920288E9FE78}" type="presOf" srcId="{C2292F34-762D-44D1-9D29-4F375C0C3009}" destId="{9016B9DB-C72B-4A26-8007-35A2D7884A47}" srcOrd="0" destOrd="0" presId="urn:microsoft.com/office/officeart/2005/8/layout/arrow2"/>
    <dgm:cxn modelId="{BB779626-2C55-4593-ABD7-A92E3C3EA48E}" type="presOf" srcId="{088114C7-7083-46F4-85A5-A34C721EEF05}" destId="{D332D2A4-92C6-42A3-A0C3-6522069379C6}" srcOrd="0" destOrd="0" presId="urn:microsoft.com/office/officeart/2005/8/layout/arrow2"/>
    <dgm:cxn modelId="{835B7535-1D0B-4800-AB82-86AD3EF17864}" type="presParOf" srcId="{D332D2A4-92C6-42A3-A0C3-6522069379C6}" destId="{3000A5E6-B295-4F91-8798-DA7E21AC02B6}" srcOrd="0" destOrd="0" presId="urn:microsoft.com/office/officeart/2005/8/layout/arrow2"/>
    <dgm:cxn modelId="{D82B1FAA-7B26-4B88-9272-9FE6284B3410}" type="presParOf" srcId="{D332D2A4-92C6-42A3-A0C3-6522069379C6}" destId="{C0345875-E5DD-4E9E-95F5-9C0F9D1E3235}" srcOrd="1" destOrd="0" presId="urn:microsoft.com/office/officeart/2005/8/layout/arrow2"/>
    <dgm:cxn modelId="{231B6243-DD18-4787-AB9C-AFD0069FA81D}" type="presParOf" srcId="{C0345875-E5DD-4E9E-95F5-9C0F9D1E3235}" destId="{9159AD9C-942F-4F53-A3C6-4EBEEFBC4414}" srcOrd="0" destOrd="0" presId="urn:microsoft.com/office/officeart/2005/8/layout/arrow2"/>
    <dgm:cxn modelId="{D2F5D27E-CBCD-43E1-82C2-01A194D2C019}" type="presParOf" srcId="{C0345875-E5DD-4E9E-95F5-9C0F9D1E3235}" destId="{9016B9DB-C72B-4A26-8007-35A2D7884A47}" srcOrd="1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F78BFD-B982-4A1F-B75A-0871D8DD9D04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066B7B32-7A57-4CFE-A6B8-2C079028AA83}">
      <dgm:prSet phldrT="[Texto]"/>
      <dgm:spPr/>
      <dgm:t>
        <a:bodyPr/>
        <a:lstStyle/>
        <a:p>
          <a:r>
            <a:rPr lang="pt-BR" dirty="0"/>
            <a:t>Observação clínica</a:t>
          </a:r>
        </a:p>
      </dgm:t>
    </dgm:pt>
    <dgm:pt modelId="{30D522F4-7E13-4462-9D33-87B3EB23D3FA}" type="parTrans" cxnId="{6783D37B-3D55-418A-8246-5DD3FDF4EE83}">
      <dgm:prSet/>
      <dgm:spPr/>
      <dgm:t>
        <a:bodyPr/>
        <a:lstStyle/>
        <a:p>
          <a:endParaRPr lang="pt-BR"/>
        </a:p>
      </dgm:t>
    </dgm:pt>
    <dgm:pt modelId="{96F4E8C5-2B94-43F2-993B-907A0F8895D4}" type="sibTrans" cxnId="{6783D37B-3D55-418A-8246-5DD3FDF4EE83}">
      <dgm:prSet/>
      <dgm:spPr/>
      <dgm:t>
        <a:bodyPr/>
        <a:lstStyle/>
        <a:p>
          <a:endParaRPr lang="pt-BR"/>
        </a:p>
      </dgm:t>
    </dgm:pt>
    <dgm:pt modelId="{7081DEC8-5EE6-4836-83B4-F3AD4CE8458F}">
      <dgm:prSet phldrT="[Texto]"/>
      <dgm:spPr/>
      <dgm:t>
        <a:bodyPr/>
        <a:lstStyle/>
        <a:p>
          <a:r>
            <a:rPr lang="pt-BR" dirty="0"/>
            <a:t>Internação de todos os casos</a:t>
          </a:r>
        </a:p>
      </dgm:t>
    </dgm:pt>
    <dgm:pt modelId="{338EE337-8495-47BF-9582-39E379D34AC9}" type="parTrans" cxnId="{670D2B46-5EE2-4F9C-A70D-059B75EFE530}">
      <dgm:prSet/>
      <dgm:spPr/>
      <dgm:t>
        <a:bodyPr/>
        <a:lstStyle/>
        <a:p>
          <a:endParaRPr lang="pt-BR"/>
        </a:p>
      </dgm:t>
    </dgm:pt>
    <dgm:pt modelId="{8A154F08-CF42-4110-B197-B955C4B37BB2}" type="sibTrans" cxnId="{670D2B46-5EE2-4F9C-A70D-059B75EFE530}">
      <dgm:prSet/>
      <dgm:spPr/>
      <dgm:t>
        <a:bodyPr/>
        <a:lstStyle/>
        <a:p>
          <a:endParaRPr lang="pt-BR"/>
        </a:p>
      </dgm:t>
    </dgm:pt>
    <dgm:pt modelId="{6B6B777E-23D4-41AC-B4CC-647D0FA40F85}">
      <dgm:prSet phldrT="[Texto]"/>
      <dgm:spPr/>
      <dgm:t>
        <a:bodyPr/>
        <a:lstStyle/>
        <a:p>
          <a:r>
            <a:rPr lang="pt-BR" dirty="0"/>
            <a:t>Início da </a:t>
          </a:r>
          <a:r>
            <a:rPr lang="pt-BR" dirty="0" err="1"/>
            <a:t>plasmaferese</a:t>
          </a:r>
          <a:r>
            <a:rPr lang="pt-BR" dirty="0"/>
            <a:t> em tempo oportuno</a:t>
          </a:r>
        </a:p>
      </dgm:t>
    </dgm:pt>
    <dgm:pt modelId="{A33A7F51-1617-46C5-89BB-0879244C6889}" type="parTrans" cxnId="{A7C33C43-80A2-4C75-B332-2B36FDD7A31B}">
      <dgm:prSet/>
      <dgm:spPr/>
      <dgm:t>
        <a:bodyPr/>
        <a:lstStyle/>
        <a:p>
          <a:endParaRPr lang="pt-BR"/>
        </a:p>
      </dgm:t>
    </dgm:pt>
    <dgm:pt modelId="{8347D1C1-5BDA-4F4E-AEDE-29F6D64BC99C}" type="sibTrans" cxnId="{A7C33C43-80A2-4C75-B332-2B36FDD7A31B}">
      <dgm:prSet/>
      <dgm:spPr/>
      <dgm:t>
        <a:bodyPr/>
        <a:lstStyle/>
        <a:p>
          <a:endParaRPr lang="pt-BR"/>
        </a:p>
      </dgm:t>
    </dgm:pt>
    <dgm:pt modelId="{60FCBDAF-B7F2-4818-B27E-3495C4297BA6}" type="pres">
      <dgm:prSet presAssocID="{D0F78BFD-B982-4A1F-B75A-0871D8DD9D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E895522-F824-465B-8143-7FE8D559F8C6}" type="pres">
      <dgm:prSet presAssocID="{066B7B32-7A57-4CFE-A6B8-2C079028AA83}" presName="parentLin" presStyleCnt="0"/>
      <dgm:spPr/>
    </dgm:pt>
    <dgm:pt modelId="{BDFD75BB-7D0B-42FD-A693-1A0C078B70A8}" type="pres">
      <dgm:prSet presAssocID="{066B7B32-7A57-4CFE-A6B8-2C079028AA83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1DD4BDEA-32DF-4567-B646-BBAFCB4C9FB0}" type="pres">
      <dgm:prSet presAssocID="{066B7B32-7A57-4CFE-A6B8-2C079028AA83}" presName="parentText" presStyleLbl="node1" presStyleIdx="0" presStyleCnt="3" custLinFactNeighborX="3814" custLinFactNeighborY="165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1267A3-8D65-41A7-9698-352764A0A4A7}" type="pres">
      <dgm:prSet presAssocID="{066B7B32-7A57-4CFE-A6B8-2C079028AA83}" presName="negativeSpace" presStyleCnt="0"/>
      <dgm:spPr/>
    </dgm:pt>
    <dgm:pt modelId="{8F5E7AF5-33C0-439A-A815-725045DE6D56}" type="pres">
      <dgm:prSet presAssocID="{066B7B32-7A57-4CFE-A6B8-2C079028AA83}" presName="childText" presStyleLbl="conFgAcc1" presStyleIdx="0" presStyleCnt="3">
        <dgm:presLayoutVars>
          <dgm:bulletEnabled val="1"/>
        </dgm:presLayoutVars>
      </dgm:prSet>
      <dgm:spPr/>
    </dgm:pt>
    <dgm:pt modelId="{269CB8BA-485A-4FCE-8870-9537F13791ED}" type="pres">
      <dgm:prSet presAssocID="{96F4E8C5-2B94-43F2-993B-907A0F8895D4}" presName="spaceBetweenRectangles" presStyleCnt="0"/>
      <dgm:spPr/>
    </dgm:pt>
    <dgm:pt modelId="{04681F0C-5A33-4007-A54C-EB6FF8B22C75}" type="pres">
      <dgm:prSet presAssocID="{7081DEC8-5EE6-4836-83B4-F3AD4CE8458F}" presName="parentLin" presStyleCnt="0"/>
      <dgm:spPr/>
    </dgm:pt>
    <dgm:pt modelId="{5BC45996-8FF8-4094-B97C-2AB43A3519B6}" type="pres">
      <dgm:prSet presAssocID="{7081DEC8-5EE6-4836-83B4-F3AD4CE8458F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96FCDA0B-93FA-4FB7-92F1-56375864EC3C}" type="pres">
      <dgm:prSet presAssocID="{7081DEC8-5EE6-4836-83B4-F3AD4CE8458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89876A-18AB-47AE-8FE1-9A76CD87E8DE}" type="pres">
      <dgm:prSet presAssocID="{7081DEC8-5EE6-4836-83B4-F3AD4CE8458F}" presName="negativeSpace" presStyleCnt="0"/>
      <dgm:spPr/>
    </dgm:pt>
    <dgm:pt modelId="{349B96BE-833C-4232-AE35-10545472F7A5}" type="pres">
      <dgm:prSet presAssocID="{7081DEC8-5EE6-4836-83B4-F3AD4CE8458F}" presName="childText" presStyleLbl="conFgAcc1" presStyleIdx="1" presStyleCnt="3">
        <dgm:presLayoutVars>
          <dgm:bulletEnabled val="1"/>
        </dgm:presLayoutVars>
      </dgm:prSet>
      <dgm:spPr/>
    </dgm:pt>
    <dgm:pt modelId="{A13AF7A6-7851-4BA0-ADBB-851803383115}" type="pres">
      <dgm:prSet presAssocID="{8A154F08-CF42-4110-B197-B955C4B37BB2}" presName="spaceBetweenRectangles" presStyleCnt="0"/>
      <dgm:spPr/>
    </dgm:pt>
    <dgm:pt modelId="{571C66D7-D8CF-4815-8B3A-96D94B03CE3C}" type="pres">
      <dgm:prSet presAssocID="{6B6B777E-23D4-41AC-B4CC-647D0FA40F85}" presName="parentLin" presStyleCnt="0"/>
      <dgm:spPr/>
    </dgm:pt>
    <dgm:pt modelId="{F526FC84-DD8F-47A2-9359-1138E50ED396}" type="pres">
      <dgm:prSet presAssocID="{6B6B777E-23D4-41AC-B4CC-647D0FA40F85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9E3C6AF6-DFE8-49CD-9AF4-2DFA56D59BDE}" type="pres">
      <dgm:prSet presAssocID="{6B6B777E-23D4-41AC-B4CC-647D0FA40F8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640761-E090-412D-AE4F-8035CD2F9FC1}" type="pres">
      <dgm:prSet presAssocID="{6B6B777E-23D4-41AC-B4CC-647D0FA40F85}" presName="negativeSpace" presStyleCnt="0"/>
      <dgm:spPr/>
    </dgm:pt>
    <dgm:pt modelId="{41A39C1D-2161-4146-8B58-87B0E2A7FFA7}" type="pres">
      <dgm:prSet presAssocID="{6B6B777E-23D4-41AC-B4CC-647D0FA40F8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051E6AD-B12E-4519-83A6-3F420A030A2D}" type="presOf" srcId="{6B6B777E-23D4-41AC-B4CC-647D0FA40F85}" destId="{9E3C6AF6-DFE8-49CD-9AF4-2DFA56D59BDE}" srcOrd="1" destOrd="0" presId="urn:microsoft.com/office/officeart/2005/8/layout/list1"/>
    <dgm:cxn modelId="{6783D37B-3D55-418A-8246-5DD3FDF4EE83}" srcId="{D0F78BFD-B982-4A1F-B75A-0871D8DD9D04}" destId="{066B7B32-7A57-4CFE-A6B8-2C079028AA83}" srcOrd="0" destOrd="0" parTransId="{30D522F4-7E13-4462-9D33-87B3EB23D3FA}" sibTransId="{96F4E8C5-2B94-43F2-993B-907A0F8895D4}"/>
    <dgm:cxn modelId="{F1ADAD2C-4C67-41C6-809E-CD4384699FCE}" type="presOf" srcId="{066B7B32-7A57-4CFE-A6B8-2C079028AA83}" destId="{BDFD75BB-7D0B-42FD-A693-1A0C078B70A8}" srcOrd="0" destOrd="0" presId="urn:microsoft.com/office/officeart/2005/8/layout/list1"/>
    <dgm:cxn modelId="{5F726208-24DF-4756-9663-B55358AF90D7}" type="presOf" srcId="{6B6B777E-23D4-41AC-B4CC-647D0FA40F85}" destId="{F526FC84-DD8F-47A2-9359-1138E50ED396}" srcOrd="0" destOrd="0" presId="urn:microsoft.com/office/officeart/2005/8/layout/list1"/>
    <dgm:cxn modelId="{670D2B46-5EE2-4F9C-A70D-059B75EFE530}" srcId="{D0F78BFD-B982-4A1F-B75A-0871D8DD9D04}" destId="{7081DEC8-5EE6-4836-83B4-F3AD4CE8458F}" srcOrd="1" destOrd="0" parTransId="{338EE337-8495-47BF-9582-39E379D34AC9}" sibTransId="{8A154F08-CF42-4110-B197-B955C4B37BB2}"/>
    <dgm:cxn modelId="{72326AB4-B24C-4DFD-9649-F8DE23623F90}" type="presOf" srcId="{066B7B32-7A57-4CFE-A6B8-2C079028AA83}" destId="{1DD4BDEA-32DF-4567-B646-BBAFCB4C9FB0}" srcOrd="1" destOrd="0" presId="urn:microsoft.com/office/officeart/2005/8/layout/list1"/>
    <dgm:cxn modelId="{92E0D6AE-C940-4AE1-A80B-B885135958B8}" type="presOf" srcId="{7081DEC8-5EE6-4836-83B4-F3AD4CE8458F}" destId="{5BC45996-8FF8-4094-B97C-2AB43A3519B6}" srcOrd="0" destOrd="0" presId="urn:microsoft.com/office/officeart/2005/8/layout/list1"/>
    <dgm:cxn modelId="{A7C33C43-80A2-4C75-B332-2B36FDD7A31B}" srcId="{D0F78BFD-B982-4A1F-B75A-0871D8DD9D04}" destId="{6B6B777E-23D4-41AC-B4CC-647D0FA40F85}" srcOrd="2" destOrd="0" parTransId="{A33A7F51-1617-46C5-89BB-0879244C6889}" sibTransId="{8347D1C1-5BDA-4F4E-AEDE-29F6D64BC99C}"/>
    <dgm:cxn modelId="{2FC0C0F6-7D21-479F-9607-26CA16FF7981}" type="presOf" srcId="{D0F78BFD-B982-4A1F-B75A-0871D8DD9D04}" destId="{60FCBDAF-B7F2-4818-B27E-3495C4297BA6}" srcOrd="0" destOrd="0" presId="urn:microsoft.com/office/officeart/2005/8/layout/list1"/>
    <dgm:cxn modelId="{652D0420-DC97-4808-A93B-9B7661EA8BFC}" type="presOf" srcId="{7081DEC8-5EE6-4836-83B4-F3AD4CE8458F}" destId="{96FCDA0B-93FA-4FB7-92F1-56375864EC3C}" srcOrd="1" destOrd="0" presId="urn:microsoft.com/office/officeart/2005/8/layout/list1"/>
    <dgm:cxn modelId="{0608BA17-90AD-4153-8E7B-E4803B4D48C9}" type="presParOf" srcId="{60FCBDAF-B7F2-4818-B27E-3495C4297BA6}" destId="{2E895522-F824-465B-8143-7FE8D559F8C6}" srcOrd="0" destOrd="0" presId="urn:microsoft.com/office/officeart/2005/8/layout/list1"/>
    <dgm:cxn modelId="{1A5EEA7F-35C0-4783-AD3F-03B6FD581BF2}" type="presParOf" srcId="{2E895522-F824-465B-8143-7FE8D559F8C6}" destId="{BDFD75BB-7D0B-42FD-A693-1A0C078B70A8}" srcOrd="0" destOrd="0" presId="urn:microsoft.com/office/officeart/2005/8/layout/list1"/>
    <dgm:cxn modelId="{12CAA01B-DC72-4156-AA55-FA76C9F0C004}" type="presParOf" srcId="{2E895522-F824-465B-8143-7FE8D559F8C6}" destId="{1DD4BDEA-32DF-4567-B646-BBAFCB4C9FB0}" srcOrd="1" destOrd="0" presId="urn:microsoft.com/office/officeart/2005/8/layout/list1"/>
    <dgm:cxn modelId="{15D8220C-79F4-44B1-A678-427F56BCBEC9}" type="presParOf" srcId="{60FCBDAF-B7F2-4818-B27E-3495C4297BA6}" destId="{CC1267A3-8D65-41A7-9698-352764A0A4A7}" srcOrd="1" destOrd="0" presId="urn:microsoft.com/office/officeart/2005/8/layout/list1"/>
    <dgm:cxn modelId="{3535DD49-98FB-4D5C-AC92-3706017DF7A3}" type="presParOf" srcId="{60FCBDAF-B7F2-4818-B27E-3495C4297BA6}" destId="{8F5E7AF5-33C0-439A-A815-725045DE6D56}" srcOrd="2" destOrd="0" presId="urn:microsoft.com/office/officeart/2005/8/layout/list1"/>
    <dgm:cxn modelId="{F628A723-FC66-4913-B415-11E5CD636010}" type="presParOf" srcId="{60FCBDAF-B7F2-4818-B27E-3495C4297BA6}" destId="{269CB8BA-485A-4FCE-8870-9537F13791ED}" srcOrd="3" destOrd="0" presId="urn:microsoft.com/office/officeart/2005/8/layout/list1"/>
    <dgm:cxn modelId="{BD2732C8-7B80-491B-8394-D230FD353BBC}" type="presParOf" srcId="{60FCBDAF-B7F2-4818-B27E-3495C4297BA6}" destId="{04681F0C-5A33-4007-A54C-EB6FF8B22C75}" srcOrd="4" destOrd="0" presId="urn:microsoft.com/office/officeart/2005/8/layout/list1"/>
    <dgm:cxn modelId="{62AFAB00-D14E-4473-9485-8A887EBF5018}" type="presParOf" srcId="{04681F0C-5A33-4007-A54C-EB6FF8B22C75}" destId="{5BC45996-8FF8-4094-B97C-2AB43A3519B6}" srcOrd="0" destOrd="0" presId="urn:microsoft.com/office/officeart/2005/8/layout/list1"/>
    <dgm:cxn modelId="{A2DA78B4-1A6D-49B4-B2CA-D31E7DCA0787}" type="presParOf" srcId="{04681F0C-5A33-4007-A54C-EB6FF8B22C75}" destId="{96FCDA0B-93FA-4FB7-92F1-56375864EC3C}" srcOrd="1" destOrd="0" presId="urn:microsoft.com/office/officeart/2005/8/layout/list1"/>
    <dgm:cxn modelId="{530333CD-C43C-41DE-91F1-E11C628B935B}" type="presParOf" srcId="{60FCBDAF-B7F2-4818-B27E-3495C4297BA6}" destId="{AD89876A-18AB-47AE-8FE1-9A76CD87E8DE}" srcOrd="5" destOrd="0" presId="urn:microsoft.com/office/officeart/2005/8/layout/list1"/>
    <dgm:cxn modelId="{9917B40F-7CF1-4AE1-8950-E60C8F51BA24}" type="presParOf" srcId="{60FCBDAF-B7F2-4818-B27E-3495C4297BA6}" destId="{349B96BE-833C-4232-AE35-10545472F7A5}" srcOrd="6" destOrd="0" presId="urn:microsoft.com/office/officeart/2005/8/layout/list1"/>
    <dgm:cxn modelId="{B035447D-2209-4B9B-874D-300018377D43}" type="presParOf" srcId="{60FCBDAF-B7F2-4818-B27E-3495C4297BA6}" destId="{A13AF7A6-7851-4BA0-ADBB-851803383115}" srcOrd="7" destOrd="0" presId="urn:microsoft.com/office/officeart/2005/8/layout/list1"/>
    <dgm:cxn modelId="{1FC0CA84-0A35-438B-98B4-AFE58903010C}" type="presParOf" srcId="{60FCBDAF-B7F2-4818-B27E-3495C4297BA6}" destId="{571C66D7-D8CF-4815-8B3A-96D94B03CE3C}" srcOrd="8" destOrd="0" presId="urn:microsoft.com/office/officeart/2005/8/layout/list1"/>
    <dgm:cxn modelId="{BCC15227-F54A-4B4A-9EBF-D9A4DAF623D6}" type="presParOf" srcId="{571C66D7-D8CF-4815-8B3A-96D94B03CE3C}" destId="{F526FC84-DD8F-47A2-9359-1138E50ED396}" srcOrd="0" destOrd="0" presId="urn:microsoft.com/office/officeart/2005/8/layout/list1"/>
    <dgm:cxn modelId="{F4A88180-A80C-43FC-9D38-A419F9B1D728}" type="presParOf" srcId="{571C66D7-D8CF-4815-8B3A-96D94B03CE3C}" destId="{9E3C6AF6-DFE8-49CD-9AF4-2DFA56D59BDE}" srcOrd="1" destOrd="0" presId="urn:microsoft.com/office/officeart/2005/8/layout/list1"/>
    <dgm:cxn modelId="{FCACCC6B-8E80-4EEF-9A4C-F077B054F67B}" type="presParOf" srcId="{60FCBDAF-B7F2-4818-B27E-3495C4297BA6}" destId="{7A640761-E090-412D-AE4F-8035CD2F9FC1}" srcOrd="9" destOrd="0" presId="urn:microsoft.com/office/officeart/2005/8/layout/list1"/>
    <dgm:cxn modelId="{1B1A9E9F-1BE2-4078-B920-95CF7C5DE83A}" type="presParOf" srcId="{60FCBDAF-B7F2-4818-B27E-3495C4297BA6}" destId="{41A39C1D-2161-4146-8B58-87B0E2A7FFA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B3B1D-9D3C-41B5-A57C-1EADF2D20C44}">
      <dsp:nvSpPr>
        <dsp:cNvPr id="0" name=""/>
        <dsp:cNvSpPr/>
      </dsp:nvSpPr>
      <dsp:spPr>
        <a:xfrm>
          <a:off x="261746" y="1224009"/>
          <a:ext cx="4002082" cy="3023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Doença dinâmica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Manejo complexo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Manejo hospitalar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Doença grave</a:t>
          </a:r>
        </a:p>
      </dsp:txBody>
      <dsp:txXfrm>
        <a:off x="328172" y="1290435"/>
        <a:ext cx="2668605" cy="2135101"/>
      </dsp:txXfrm>
    </dsp:sp>
    <dsp:sp modelId="{58A3EF94-E626-4343-99DF-3BF2ED774212}">
      <dsp:nvSpPr>
        <dsp:cNvPr id="0" name=""/>
        <dsp:cNvSpPr/>
      </dsp:nvSpPr>
      <dsp:spPr>
        <a:xfrm>
          <a:off x="2726123" y="467326"/>
          <a:ext cx="2275403" cy="2275403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Febre amarela</a:t>
          </a:r>
        </a:p>
      </dsp:txBody>
      <dsp:txXfrm>
        <a:off x="3392573" y="1133776"/>
        <a:ext cx="1608953" cy="1608953"/>
      </dsp:txXfrm>
    </dsp:sp>
    <dsp:sp modelId="{62DC273A-A1E2-4CA8-9C89-A52E8251054D}">
      <dsp:nvSpPr>
        <dsp:cNvPr id="0" name=""/>
        <dsp:cNvSpPr/>
      </dsp:nvSpPr>
      <dsp:spPr>
        <a:xfrm rot="5400000">
          <a:off x="5106626" y="467326"/>
          <a:ext cx="2275403" cy="2275403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C65BF3-FBEE-4F4E-A1D2-E5B6FFAF3190}">
      <dsp:nvSpPr>
        <dsp:cNvPr id="0" name=""/>
        <dsp:cNvSpPr/>
      </dsp:nvSpPr>
      <dsp:spPr>
        <a:xfrm rot="10800000">
          <a:off x="5106626" y="2847829"/>
          <a:ext cx="2275403" cy="2275403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6999A-EC1A-4A69-9350-CC99C5C55CDC}">
      <dsp:nvSpPr>
        <dsp:cNvPr id="0" name=""/>
        <dsp:cNvSpPr/>
      </dsp:nvSpPr>
      <dsp:spPr>
        <a:xfrm rot="16200000">
          <a:off x="2726123" y="2847829"/>
          <a:ext cx="2275403" cy="2275403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70D48-EA8C-4A64-A00E-A476D2AF31E4}">
      <dsp:nvSpPr>
        <dsp:cNvPr id="0" name=""/>
        <dsp:cNvSpPr/>
      </dsp:nvSpPr>
      <dsp:spPr>
        <a:xfrm>
          <a:off x="4661267" y="2322332"/>
          <a:ext cx="785618" cy="68314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062C47-9964-46B9-831C-D224C20B4FCE}">
      <dsp:nvSpPr>
        <dsp:cNvPr id="0" name=""/>
        <dsp:cNvSpPr/>
      </dsp:nvSpPr>
      <dsp:spPr>
        <a:xfrm rot="10800000">
          <a:off x="4661267" y="2585081"/>
          <a:ext cx="785618" cy="68314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67E50-4DB8-473C-9079-BF71C8713A79}">
      <dsp:nvSpPr>
        <dsp:cNvPr id="0" name=""/>
        <dsp:cNvSpPr/>
      </dsp:nvSpPr>
      <dsp:spPr>
        <a:xfrm>
          <a:off x="3875" y="280884"/>
          <a:ext cx="1375677" cy="137567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>
              <a:solidFill>
                <a:schemeClr val="tx1"/>
              </a:solidFill>
            </a:rPr>
            <a:t>Casos de Covid no Brasil*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>
              <a:solidFill>
                <a:schemeClr val="tx1"/>
              </a:solidFill>
            </a:rPr>
            <a:t>13.516.838</a:t>
          </a:r>
        </a:p>
      </dsp:txBody>
      <dsp:txXfrm>
        <a:off x="205338" y="482347"/>
        <a:ext cx="972751" cy="972751"/>
      </dsp:txXfrm>
    </dsp:sp>
    <dsp:sp modelId="{2DD4E8AD-38E2-4F3A-8709-D9B823F66F9E}">
      <dsp:nvSpPr>
        <dsp:cNvPr id="0" name=""/>
        <dsp:cNvSpPr/>
      </dsp:nvSpPr>
      <dsp:spPr>
        <a:xfrm>
          <a:off x="392791" y="1768266"/>
          <a:ext cx="597845" cy="50482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542252" y="1768266"/>
        <a:ext cx="298923" cy="378620"/>
      </dsp:txXfrm>
    </dsp:sp>
    <dsp:sp modelId="{A0DA40AC-156A-42CE-A228-D71D157E7B5E}">
      <dsp:nvSpPr>
        <dsp:cNvPr id="0" name=""/>
        <dsp:cNvSpPr/>
      </dsp:nvSpPr>
      <dsp:spPr>
        <a:xfrm>
          <a:off x="3875" y="2384797"/>
          <a:ext cx="1375677" cy="137567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>
              <a:solidFill>
                <a:schemeClr val="tx1"/>
              </a:solidFill>
            </a:rPr>
            <a:t>Número de óbitos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>
              <a:solidFill>
                <a:schemeClr val="tx1"/>
              </a:solidFill>
            </a:rPr>
            <a:t>353.950</a:t>
          </a:r>
        </a:p>
      </dsp:txBody>
      <dsp:txXfrm>
        <a:off x="205338" y="2586260"/>
        <a:ext cx="972751" cy="972751"/>
      </dsp:txXfrm>
    </dsp:sp>
    <dsp:sp modelId="{66D741D7-65BA-40E3-AEAA-2253603F1D85}">
      <dsp:nvSpPr>
        <dsp:cNvPr id="0" name=""/>
        <dsp:cNvSpPr/>
      </dsp:nvSpPr>
      <dsp:spPr>
        <a:xfrm>
          <a:off x="1585903" y="1764803"/>
          <a:ext cx="437465" cy="5117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1585903" y="1867153"/>
        <a:ext cx="306226" cy="307051"/>
      </dsp:txXfrm>
    </dsp:sp>
    <dsp:sp modelId="{B7B0EE99-C1EA-4E1E-93DD-3255CA735D34}">
      <dsp:nvSpPr>
        <dsp:cNvPr id="0" name=""/>
        <dsp:cNvSpPr/>
      </dsp:nvSpPr>
      <dsp:spPr>
        <a:xfrm>
          <a:off x="2204958" y="645002"/>
          <a:ext cx="2751354" cy="2751354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solidFill>
                <a:schemeClr val="tx1"/>
              </a:solidFill>
            </a:rPr>
            <a:t>Letalidade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solidFill>
                <a:schemeClr val="tx1"/>
              </a:solidFill>
            </a:rPr>
            <a:t>2,6%</a:t>
          </a:r>
        </a:p>
      </dsp:txBody>
      <dsp:txXfrm>
        <a:off x="2607884" y="1047928"/>
        <a:ext cx="1945502" cy="1945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0D651-5ACA-4949-B31F-92431A281072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E4655-384E-430F-B429-7C42C8855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71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BB844E-C2C1-42E5-BCE7-3048D9F71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6501B03-2168-47BC-AFBD-F6A52BEE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0B01C4F-D8A7-4666-9688-BEDDE406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DBC0AC5-D53F-4BD7-981F-22E08CBB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F3AD9EB-C534-4DEE-A237-AFDE301E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97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2594C8-49A8-4420-80BA-BA7E2C48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A84F83E-1239-4A1D-B64B-2AAF2644E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2BC9508-E68B-48EF-8751-3250914C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B2B1395-BCC0-48E3-A17C-D36301F2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2A1BBB0-B95F-49AD-890B-01CF25E8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51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7CE38E9-0043-4133-85C4-041728DC3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E74B0CC-D6AC-47F6-A520-D78980E1F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4271FF6-291F-486D-B3E4-AAC118A5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6293EA0-E34F-424B-825A-55FCC24B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688F990-F65E-4B9F-8DD1-24953BA7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46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61262F-47A0-4C23-97DB-AE6C1427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87B07-DBC1-47C5-AED8-6BE95FBE33E7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4EF146A-9B79-4732-8EC8-3BAC1478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945F047-1C43-4EB5-9A4D-928B922E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B3DAE-D3E6-4FD7-A1A8-97C672D0FC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795149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D367F42-26A8-4CDA-B33F-C450B55E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9B7E4-46EF-4C1A-A4D2-3C1B1D855986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CB7923B-0965-40D0-B91F-93F2C892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BC97F63-3DE0-411F-9CC3-780FFF06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83B3D-3355-4B25-971F-6317601BADB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226368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00579A7-8D30-4CED-A994-8F7053519D8B}"/>
              </a:ext>
            </a:extLst>
          </p:cNvPr>
          <p:cNvSpPr/>
          <p:nvPr userDrawn="1"/>
        </p:nvSpPr>
        <p:spPr>
          <a:xfrm>
            <a:off x="0" y="6046098"/>
            <a:ext cx="12192000" cy="835902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87D1A10-6353-4D6A-A10C-31C1500273F4}"/>
              </a:ext>
            </a:extLst>
          </p:cNvPr>
          <p:cNvSpPr/>
          <p:nvPr userDrawn="1"/>
        </p:nvSpPr>
        <p:spPr>
          <a:xfrm>
            <a:off x="1" y="514916"/>
            <a:ext cx="122830" cy="467723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2AF90F46-7808-4E8C-8351-E3922C7D9F82}"/>
              </a:ext>
            </a:extLst>
          </p:cNvPr>
          <p:cNvCxnSpPr/>
          <p:nvPr userDrawn="1"/>
        </p:nvCxnSpPr>
        <p:spPr>
          <a:xfrm>
            <a:off x="11482388" y="6281738"/>
            <a:ext cx="0" cy="365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9D8DC4E2-B798-4C71-90A4-4C34B06818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6161088"/>
            <a:ext cx="2378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xmlns="" id="{D01EE38B-8F80-447E-95F6-268DF4C2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E4E4E-91A2-4331-84B9-B0AB47E2C39B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xmlns="" id="{017DEC89-6326-41D9-A1D2-B98FBB91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xmlns="" id="{3F31F799-4BA3-45DD-8329-2D417922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B1743-8BF6-4448-B3EA-F4232A76B5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4838532"/>
      </p:ext>
    </p:extLst>
  </p:cSld>
  <p:clrMapOvr>
    <a:masterClrMapping/>
  </p:clrMapOvr>
  <p:transition spd="med"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DC31C0A-4814-43AB-8E02-33F47AE2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0471877-7406-4D35-A23B-877657DC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286FF6A-5C74-49A7-8A21-FB340235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FAF6-3B3B-40E5-AB96-E7DCFFB7670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9579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A99AB9F4-63C5-4A27-837D-EC652FD5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3F15F11B-CDD3-4EC7-BEB2-F28DA33D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F84EB02-6D5A-4ABE-8527-E465DBF6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14B2B-88AC-441E-AD50-689EB8EE6C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0323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xmlns="" id="{721AE0B0-8D7D-4285-ACF9-CD2B4F96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F6DE4-87CC-4D8F-8C30-AF047874DA25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xmlns="" id="{E532BFFB-AAD8-400D-9300-F6C64EFD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xmlns="" id="{08A2FABD-9479-44FA-BF56-85E36A16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1818C-538B-40E9-A305-D8BD501418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99203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xmlns="" id="{84490909-4D31-4DE3-930D-63371262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71E86-18F5-42F9-9FF1-72782828E9F0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xmlns="" id="{A2F69510-B914-44E5-A481-2277942B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25BB2520-2A60-41F7-B96D-3F2E238D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C8994-F62A-4CEB-80BB-315C84F83C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64018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F9C9A34-A3CB-4C09-9DF7-6FFC479A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CC6C8EC-18CD-44A6-A5DD-2836C0E1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557D364-2779-47B1-A4EF-D3590B76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06640-C440-405E-885E-177E7DD738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20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3BA43D-FA1D-4E6E-8D70-A26828C4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09C7B75-BD5C-498E-B3A2-9B7BB34B2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F5A0AD8-9CC6-4907-8525-5725D1CA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B89EB1E-5BCB-407B-982C-D3E2FD45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A7934F0-D452-478E-B652-CC5BBEAF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365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6270CBA-E99B-445E-8F18-8BEAE9F5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45BCCD8-0410-4173-8E56-01E56BA1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9C889D8-FD82-457A-8273-AFFB5095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8D51B-AB76-4442-82F2-4178484609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0008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AF48FC-8FC2-4BB4-AD0A-6420491C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969B-05F8-45EA-ACE7-4C9EEDD76A7D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60395C4-A6B7-4EDF-94F3-E6A3280C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81167F1-364D-4017-B823-7759C7D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98C40-DD97-4B3F-95A5-7352376748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089754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1C41E1A-6386-4DD1-8478-20810FCD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82241-14BC-4764-B3E0-63EB193C9C43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0B69374-A129-41AC-A5E0-D4A5E288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54F2D19-EDB3-4982-8AF8-7B876D1B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4F2F1-A762-4647-99C4-8F809F169F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907114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>
            <a:extLst>
              <a:ext uri="{FF2B5EF4-FFF2-40B4-BE49-F238E27FC236}">
                <a16:creationId xmlns:a16="http://schemas.microsoft.com/office/drawing/2014/main" xmlns="" id="{D9B1E260-AD57-46E2-AF2E-E3D336553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5672138"/>
            <a:ext cx="33194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Título 1"/>
          <p:cNvSpPr>
            <a:spLocks noGrp="1"/>
          </p:cNvSpPr>
          <p:nvPr>
            <p:ph type="title"/>
          </p:nvPr>
        </p:nvSpPr>
        <p:spPr>
          <a:xfrm>
            <a:off x="718280" y="2628639"/>
            <a:ext cx="10515600" cy="1325563"/>
          </a:xfrm>
          <a:prstGeom prst="rect">
            <a:avLst/>
          </a:prstGeom>
        </p:spPr>
        <p:txBody>
          <a:bodyPr rtlCol="0">
            <a:noAutofit/>
          </a:bodyPr>
          <a:lstStyle>
            <a:lvl1pPr indent="0">
              <a:lnSpc>
                <a:spcPts val="5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45629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32A1EED-4827-44A6-8D21-E5D1D4CCEDDB}"/>
              </a:ext>
            </a:extLst>
          </p:cNvPr>
          <p:cNvSpPr/>
          <p:nvPr userDrawn="1"/>
        </p:nvSpPr>
        <p:spPr>
          <a:xfrm>
            <a:off x="0" y="6046098"/>
            <a:ext cx="12192000" cy="835902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CBE081F8-C341-4D8E-99EB-62CD90CC2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6173788"/>
            <a:ext cx="23574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35623F6A-56DC-4724-978C-45927D2C5C5C}"/>
              </a:ext>
            </a:extLst>
          </p:cNvPr>
          <p:cNvCxnSpPr/>
          <p:nvPr userDrawn="1"/>
        </p:nvCxnSpPr>
        <p:spPr>
          <a:xfrm>
            <a:off x="11482388" y="6281738"/>
            <a:ext cx="0" cy="365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6339C7A-F1FA-4D40-B7C5-BCC8CDBD701D}"/>
              </a:ext>
            </a:extLst>
          </p:cNvPr>
          <p:cNvSpPr/>
          <p:nvPr userDrawn="1"/>
        </p:nvSpPr>
        <p:spPr>
          <a:xfrm>
            <a:off x="1" y="514916"/>
            <a:ext cx="122830" cy="467723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409375" y="514916"/>
            <a:ext cx="7255239" cy="586553"/>
          </a:xfrm>
        </p:spPr>
        <p:txBody>
          <a:bodyPr anchor="b">
            <a:noAutofit/>
          </a:bodyPr>
          <a:lstStyle>
            <a:lvl1pPr indent="0" algn="l">
              <a:lnSpc>
                <a:spcPts val="4300"/>
              </a:lnSpc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409375" y="1401719"/>
            <a:ext cx="5577443" cy="724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06357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C6D98A3-07AC-430D-B83A-A993115970B2}"/>
              </a:ext>
            </a:extLst>
          </p:cNvPr>
          <p:cNvSpPr/>
          <p:nvPr userDrawn="1"/>
        </p:nvSpPr>
        <p:spPr>
          <a:xfrm>
            <a:off x="0" y="6046098"/>
            <a:ext cx="12192000" cy="835902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5DAA337-AD56-4DAD-8920-0047C50C48B2}"/>
              </a:ext>
            </a:extLst>
          </p:cNvPr>
          <p:cNvSpPr/>
          <p:nvPr userDrawn="1"/>
        </p:nvSpPr>
        <p:spPr>
          <a:xfrm>
            <a:off x="1" y="514916"/>
            <a:ext cx="122830" cy="467723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F8231E63-6EBF-4DE7-9F70-5EA9769AF7D0}"/>
              </a:ext>
            </a:extLst>
          </p:cNvPr>
          <p:cNvCxnSpPr/>
          <p:nvPr userDrawn="1"/>
        </p:nvCxnSpPr>
        <p:spPr>
          <a:xfrm>
            <a:off x="11482388" y="6281738"/>
            <a:ext cx="0" cy="365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5EB57426-B9A2-4104-B12C-19B77241E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6161088"/>
            <a:ext cx="2378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409375" y="514916"/>
            <a:ext cx="7255239" cy="586553"/>
          </a:xfrm>
        </p:spPr>
        <p:txBody>
          <a:bodyPr anchor="b">
            <a:noAutofit/>
          </a:bodyPr>
          <a:lstStyle>
            <a:lvl1pPr indent="0" algn="l">
              <a:lnSpc>
                <a:spcPts val="4300"/>
              </a:lnSpc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409375" y="1401719"/>
            <a:ext cx="5577443" cy="724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xmlns="" id="{DC5F87A0-4DB1-4B7D-B36E-CA802D700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82400" y="6281738"/>
            <a:ext cx="693738" cy="482600"/>
          </a:xfrm>
        </p:spPr>
        <p:txBody>
          <a:bodyPr anchor="t"/>
          <a:lstStyle>
            <a:lvl1pPr eaLnBrk="1" hangingPunct="1">
              <a:defRPr sz="2000" b="1">
                <a:solidFill>
                  <a:schemeClr val="bg1"/>
                </a:solidFill>
              </a:defRPr>
            </a:lvl1pPr>
          </a:lstStyle>
          <a:p>
            <a:fld id="{E6A51A53-740B-4ADE-A523-01E1C40B05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1142828"/>
      </p:ext>
    </p:extLst>
  </p:cSld>
  <p:clrMapOvr>
    <a:masterClrMapping/>
  </p:clrMapOvr>
  <p:transition spd="med">
    <p:fade/>
  </p:transition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367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45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907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81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98267C-59EB-43E6-901F-7B8AFDA88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0E0F885-9D56-452C-A569-EA9AFABAA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F42A293-8CE0-4D93-A246-4E9DFC29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8C27971-2BE3-4D91-941E-998879F0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9120EFD-D382-46B6-91D5-F8BDC134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301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606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930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104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643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363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209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17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F5D476-4FE2-4797-9CEB-8051BE55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F9D918D-234F-4146-9E5F-C3CE83AF0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7E10B9D-B95C-4A6A-B6B2-BF16BF0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1B397A9-E82B-46C8-97D1-C724D9A6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F6DFB8E-7406-42A6-96B2-9009C791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67068BC-CFBF-4DB1-BA4D-4CFF0F90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98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30C148-4CA2-4A43-BD8A-99D964DD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A13E2AB-AFA1-4133-A114-306305EB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AB747E1-3A68-433B-9979-302A8791B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AED47FDE-5CF2-4C37-8A9F-F83DBD506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63F8FA08-E926-4C9F-B97A-EC7E5F95B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7430C1DA-22C7-49A3-A0F4-5B248A0F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68B078D4-AD3D-44D2-8230-F2374E47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3E2B656E-DBC2-4047-AB40-DE0759FF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08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08CC06-5C67-4933-8E11-9228785A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7A3FFD7-FD89-4051-99F8-517A73785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EF16120-7626-480C-8A8E-ACDC5508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7458F5FB-D7D1-4CD7-A5AC-D68703A8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26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908A9F1C-1B07-43EA-9CA1-790B14CA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FABE2176-5313-46AB-A647-F207CB51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531A41C-9D02-4332-B069-7AD2D0F5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92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8A50FD-7A4A-494B-861F-E1FE9514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D26EA18-7E20-43E8-ACC7-34C34140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0105FA8-3C98-4637-9828-A89914A5F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BF3D087-3AAE-4FAD-9775-4AA1AB5D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1B7CF94-F2C4-4704-B011-54084825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EC0C01B-E7BC-4599-8CA8-17CA57C0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19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3754F6-5442-400C-A999-17202558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12FD4594-11D6-4B8E-AC0A-C485F72BC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0EAAA5D-0645-4AE1-B79E-002A13C8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72D7CE4-307C-48B1-9E30-64779E5C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E2DE6AE-A45F-4CC7-8553-7B3FF482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59B8A75-E8C5-4149-9509-FA69A147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19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65D4A330-80B4-4A07-A87C-60055005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6FE991A-5838-4C1E-A556-58D378298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7C7EC19-F5F4-4CD6-A122-A08DBFD76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8EF81-F103-4111-A5C8-852E6F1A7D4D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9463DAB-98DF-4025-A1F2-2DAA22588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267A431-DD24-42B7-823E-8169CBDF7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60EAC-7656-4AF8-BB2E-280B7BD225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0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xmlns="" id="{812B08DA-267E-478A-AD5B-CE7A20237D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xmlns="" id="{7199063D-413B-41CF-81DB-6E0D98E47F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FDB33FC-3F48-42CE-B329-BBEECB38B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3CC90A-DC14-4B00-85A6-0577855719D2}" type="datetimeFigureOut">
              <a:rPr lang="pt-BR"/>
              <a:pPr>
                <a:defRPr/>
              </a:pPr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4E95D25-EDBF-4FC1-A718-8D9E3B755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27FDE87-9C13-4D3F-9C0F-5141A32D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32A2177-9EBE-4390-AC89-64166C1AFB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383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E63FB-4EF3-4E34-966C-8F68D0B7084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75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17" Type="http://schemas.openxmlformats.org/officeDocument/2006/relationships/image" Target="../media/image40.pn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9.svg"/><Relationship Id="rId1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package" Target="../embeddings/Microsoft_Word_Document2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emf"/><Relationship Id="rId4" Type="http://schemas.openxmlformats.org/officeDocument/2006/relationships/package" Target="../embeddings/Microsoft_Word_Document3.docx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21" Type="http://schemas.openxmlformats.org/officeDocument/2006/relationships/image" Target="../media/image27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cbi.nlm.nih.gov/pubmed/24980556/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A1BCE9-A6B6-43D1-97A4-3BE419630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665" y="1400709"/>
            <a:ext cx="9420224" cy="2214291"/>
          </a:xfrm>
        </p:spPr>
        <p:txBody>
          <a:bodyPr/>
          <a:lstStyle/>
          <a:p>
            <a:r>
              <a:rPr lang="pt-BR" sz="4800" b="1" dirty="0"/>
              <a:t>Suspeição e manejo dos casos de febre amarela em meio à pandemia de Covid-19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612071-FADB-407E-B632-4792BC3F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4088" y="3805426"/>
            <a:ext cx="9144000" cy="1655762"/>
          </a:xfrm>
        </p:spPr>
        <p:txBody>
          <a:bodyPr>
            <a:noAutofit/>
          </a:bodyPr>
          <a:lstStyle/>
          <a:p>
            <a:endParaRPr lang="pt-BR" dirty="0"/>
          </a:p>
          <a:p>
            <a:r>
              <a:rPr lang="pt-BR" dirty="0"/>
              <a:t>Diretoria de Vigilância Epidemiológica de Santa Catarina</a:t>
            </a:r>
          </a:p>
          <a:p>
            <a:r>
              <a:rPr lang="pt-BR" dirty="0"/>
              <a:t>13/04/2021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F9C303F-9649-41BD-BF11-56D8C587E5F3}"/>
              </a:ext>
            </a:extLst>
          </p:cNvPr>
          <p:cNvSpPr txBox="1"/>
          <p:nvPr/>
        </p:nvSpPr>
        <p:spPr>
          <a:xfrm>
            <a:off x="5254973" y="5785226"/>
            <a:ext cx="302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Dra. Marise S. Mattos</a:t>
            </a:r>
          </a:p>
          <a:p>
            <a:pPr algn="ctr"/>
            <a:r>
              <a:rPr lang="pt-BR" dirty="0"/>
              <a:t>Médica Infectologista - GEZOO</a:t>
            </a:r>
          </a:p>
        </p:txBody>
      </p:sp>
    </p:spTree>
    <p:extLst>
      <p:ext uri="{BB962C8B-B14F-4D97-AF65-F5344CB8AC3E}">
        <p14:creationId xmlns:p14="http://schemas.microsoft.com/office/powerpoint/2010/main" val="34671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456113" y="1108075"/>
            <a:ext cx="7735887" cy="8588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b="0" dirty="0"/>
              <a:t>Fases da doença humana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584CF52C-98B5-4699-BB67-79C995D1BC08}"/>
              </a:ext>
            </a:extLst>
          </p:cNvPr>
          <p:cNvGrpSpPr/>
          <p:nvPr/>
        </p:nvGrpSpPr>
        <p:grpSpPr>
          <a:xfrm>
            <a:off x="674027" y="3301499"/>
            <a:ext cx="11517973" cy="1284793"/>
            <a:chOff x="687520" y="2614412"/>
            <a:chExt cx="11777006" cy="1287253"/>
          </a:xfrm>
        </p:grpSpPr>
        <p:sp>
          <p:nvSpPr>
            <p:cNvPr id="8" name="Fluxograma: Conector 7"/>
            <p:cNvSpPr/>
            <p:nvPr/>
          </p:nvSpPr>
          <p:spPr>
            <a:xfrm>
              <a:off x="6539529" y="2614412"/>
              <a:ext cx="1298933" cy="12465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Remissão dos sintomas</a:t>
              </a:r>
            </a:p>
          </p:txBody>
        </p:sp>
        <p:sp>
          <p:nvSpPr>
            <p:cNvPr id="7" name="Fluxograma: Conector 6"/>
            <p:cNvSpPr/>
            <p:nvPr/>
          </p:nvSpPr>
          <p:spPr>
            <a:xfrm>
              <a:off x="3730105" y="2614412"/>
              <a:ext cx="1293786" cy="1287253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Quadro febril agudo</a:t>
              </a:r>
            </a:p>
          </p:txBody>
        </p:sp>
        <p:sp>
          <p:nvSpPr>
            <p:cNvPr id="9" name="Fluxograma: Conector 8"/>
            <p:cNvSpPr/>
            <p:nvPr/>
          </p:nvSpPr>
          <p:spPr>
            <a:xfrm>
              <a:off x="8514054" y="2614413"/>
              <a:ext cx="1320898" cy="1272262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Piora clínica</a:t>
              </a:r>
            </a:p>
          </p:txBody>
        </p:sp>
        <p:sp>
          <p:nvSpPr>
            <p:cNvPr id="10" name="Fluxograma: Conector 9"/>
            <p:cNvSpPr/>
            <p:nvPr/>
          </p:nvSpPr>
          <p:spPr>
            <a:xfrm>
              <a:off x="11020425" y="2627285"/>
              <a:ext cx="1444101" cy="1272263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6000" rIns="0" bIns="3600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ÓBITO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Convalescença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680592" y="3026657"/>
              <a:ext cx="229649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Período de incubação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a 6 dias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(10 a 15)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958194" y="3026657"/>
              <a:ext cx="1684243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Período sintomático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a 3 dias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 a 5)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7745180" y="3026657"/>
              <a:ext cx="910230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6 a 48h</a:t>
              </a: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9534652" y="3057105"/>
              <a:ext cx="1681407" cy="524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Período “</a:t>
              </a:r>
              <a:r>
                <a:rPr kumimoji="0" lang="pt-B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toxêmico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a 7 dias</a:t>
              </a:r>
            </a:p>
          </p:txBody>
        </p:sp>
        <p:sp>
          <p:nvSpPr>
            <p:cNvPr id="6" name="Fluxograma: Conector 5"/>
            <p:cNvSpPr/>
            <p:nvPr/>
          </p:nvSpPr>
          <p:spPr>
            <a:xfrm>
              <a:off x="687520" y="2614412"/>
              <a:ext cx="1265298" cy="1285137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EXPOSIÇÃO</a:t>
              </a:r>
            </a:p>
          </p:txBody>
        </p:sp>
      </p:grp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xmlns="" id="{AE56739A-EACF-4404-AF2D-B5B323B06AAE}"/>
              </a:ext>
            </a:extLst>
          </p:cNvPr>
          <p:cNvCxnSpPr>
            <a:cxnSpLocks/>
          </p:cNvCxnSpPr>
          <p:nvPr/>
        </p:nvCxnSpPr>
        <p:spPr>
          <a:xfrm>
            <a:off x="3488267" y="4838095"/>
            <a:ext cx="8246533" cy="100622"/>
          </a:xfrm>
          <a:prstGeom prst="bentConnector3">
            <a:avLst>
              <a:gd name="adj1" fmla="val -44"/>
            </a:avLst>
          </a:prstGeom>
          <a:ln w="28575">
            <a:solidFill>
              <a:srgbClr val="E27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D49EAA17-2B12-450F-844D-5D0381A31E37}"/>
              </a:ext>
            </a:extLst>
          </p:cNvPr>
          <p:cNvSpPr txBox="1"/>
          <p:nvPr/>
        </p:nvSpPr>
        <p:spPr>
          <a:xfrm>
            <a:off x="5602514" y="4959194"/>
            <a:ext cx="440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 dia antes até 10 dias do início dos sintomas</a:t>
            </a:r>
          </a:p>
        </p:txBody>
      </p:sp>
    </p:spTree>
    <p:extLst>
      <p:ext uri="{BB962C8B-B14F-4D97-AF65-F5344CB8AC3E}">
        <p14:creationId xmlns:p14="http://schemas.microsoft.com/office/powerpoint/2010/main" val="34874836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3" y="2818662"/>
            <a:ext cx="1024612" cy="156211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44319" y="4535316"/>
            <a:ext cx="2491323" cy="2031325"/>
          </a:xfrm>
          <a:prstGeom prst="rect">
            <a:avLst/>
          </a:prstGeom>
          <a:gradFill flip="none" rotWithShape="1">
            <a:gsLst>
              <a:gs pos="38000">
                <a:schemeClr val="accent2"/>
              </a:gs>
              <a:gs pos="82000">
                <a:srgbClr val="E05C0A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Febre alta 39°C/40°C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Cefaleia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holocraniana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Mialgia generalizada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Sensação de fraqueza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 lombar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Náusea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Vômito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213342" y="2610683"/>
            <a:ext cx="3665650" cy="4247317"/>
          </a:xfrm>
          <a:prstGeom prst="rect">
            <a:avLst/>
          </a:prstGeom>
          <a:gradFill flip="none" rotWithShape="1">
            <a:gsLst>
              <a:gs pos="40000">
                <a:schemeClr val="accent2"/>
              </a:gs>
              <a:gs pos="94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Febre alta 39°C/40°C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Bradicardia relativa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Hiperemia conjuntival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Icterícia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Cefaleia /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alteração mental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Mialgia generalizada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Sensação de fraqueza /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Prostração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 lombar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Náusea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Vômitos,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hematêmese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 abdominal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Diarreia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Oliguria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Sangramentos –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epistaxe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gengivorragia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petéquias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1144420608"/>
              </p:ext>
            </p:extLst>
          </p:nvPr>
        </p:nvGraphicFramePr>
        <p:xfrm>
          <a:off x="2052385" y="-449705"/>
          <a:ext cx="6100997" cy="7090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aixaDeTexto 19"/>
          <p:cNvSpPr txBox="1"/>
          <p:nvPr/>
        </p:nvSpPr>
        <p:spPr>
          <a:xfrm>
            <a:off x="141864" y="645558"/>
            <a:ext cx="558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EVOLUÇÃO DA FEBRE AMARELA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24287"/>
          <a:stretch/>
        </p:blipFill>
        <p:spPr>
          <a:xfrm>
            <a:off x="8332630" y="1"/>
            <a:ext cx="3348507" cy="25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3916"/>
      </p:ext>
    </p:extLst>
  </p:cSld>
  <p:clrMapOvr>
    <a:masterClrMapping/>
  </p:clrMapOvr>
  <p:transition spd="slow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E9B7A8-F82B-4D0C-863A-966416E2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663" y="322262"/>
            <a:ext cx="9122763" cy="1221725"/>
          </a:xfrm>
        </p:spPr>
        <p:txBody>
          <a:bodyPr/>
          <a:lstStyle/>
          <a:p>
            <a:pPr algn="ctr"/>
            <a:r>
              <a:rPr lang="pt-BR" sz="4400" dirty="0"/>
              <a:t>A</a:t>
            </a:r>
            <a:r>
              <a:rPr lang="pt-BR" sz="4400" b="1" dirty="0"/>
              <a:t>spectos importantes para composição do  diagnóstico diferencial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8422567-7B14-4598-BAAE-B8A6420BD7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19663" y="1610610"/>
            <a:ext cx="10515600" cy="4464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Vínculo epidemiológico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Velocidade de instalação e evolução do quadro clínico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Configuração do quadro sindrômico 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Alterações laboratoriais</a:t>
            </a:r>
          </a:p>
        </p:txBody>
      </p:sp>
    </p:spTree>
    <p:extLst>
      <p:ext uri="{BB962C8B-B14F-4D97-AF65-F5344CB8AC3E}">
        <p14:creationId xmlns:p14="http://schemas.microsoft.com/office/powerpoint/2010/main" val="26985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1680F514-005D-4DCA-B9F7-9F7ECA185B43}"/>
              </a:ext>
            </a:extLst>
          </p:cNvPr>
          <p:cNvGrpSpPr/>
          <p:nvPr/>
        </p:nvGrpSpPr>
        <p:grpSpPr>
          <a:xfrm>
            <a:off x="3455787" y="1130622"/>
            <a:ext cx="3271441" cy="5276790"/>
            <a:chOff x="2511245" y="1130622"/>
            <a:chExt cx="3271441" cy="5276790"/>
          </a:xfrm>
        </p:grpSpPr>
        <p:pic>
          <p:nvPicPr>
            <p:cNvPr id="59" name="Gráfico 58" descr="Pulmões com vírus estrutura de tópicos">
              <a:extLst>
                <a:ext uri="{FF2B5EF4-FFF2-40B4-BE49-F238E27FC236}">
                  <a16:creationId xmlns:a16="http://schemas.microsoft.com/office/drawing/2014/main" xmlns="" id="{D7A7167A-DB7C-4FA9-AC73-0EF5A8F7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49957" y="1143213"/>
              <a:ext cx="914400" cy="914400"/>
            </a:xfrm>
            <a:prstGeom prst="rect">
              <a:avLst/>
            </a:prstGeom>
          </p:spPr>
        </p:pic>
        <p:pic>
          <p:nvPicPr>
            <p:cNvPr id="69" name="Gráfico 68" descr="Febre com preenchimento sólido">
              <a:extLst>
                <a:ext uri="{FF2B5EF4-FFF2-40B4-BE49-F238E27FC236}">
                  <a16:creationId xmlns:a16="http://schemas.microsoft.com/office/drawing/2014/main" xmlns="" id="{130E00CF-71B5-4939-876A-F3F25F16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511245" y="1130622"/>
              <a:ext cx="914400" cy="914400"/>
            </a:xfrm>
            <a:prstGeom prst="rect">
              <a:avLst/>
            </a:prstGeom>
          </p:spPr>
        </p:pic>
        <p:pic>
          <p:nvPicPr>
            <p:cNvPr id="75" name="Gráfico 74" descr="Tosse com preenchimento sólido">
              <a:extLst>
                <a:ext uri="{FF2B5EF4-FFF2-40B4-BE49-F238E27FC236}">
                  <a16:creationId xmlns:a16="http://schemas.microsoft.com/office/drawing/2014/main" xmlns="" id="{95A2D836-4546-48EA-A666-84FFD5CDB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564003" y="1137051"/>
              <a:ext cx="914399" cy="914400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xmlns="" id="{F53BEA46-DB79-46C0-80DD-942B5690B5E7}"/>
                </a:ext>
              </a:extLst>
            </p:cNvPr>
            <p:cNvSpPr txBox="1"/>
            <p:nvPr/>
          </p:nvSpPr>
          <p:spPr>
            <a:xfrm>
              <a:off x="2756035" y="2140618"/>
              <a:ext cx="246843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Febre , tosse, falta de ar,</a:t>
              </a:r>
            </a:p>
            <a:p>
              <a:endParaRPr lang="pt-BR" dirty="0"/>
            </a:p>
            <a:p>
              <a:r>
                <a:rPr lang="pt-BR" dirty="0"/>
                <a:t>Dor de garganta</a:t>
              </a:r>
            </a:p>
            <a:p>
              <a:r>
                <a:rPr lang="pt-BR" dirty="0"/>
                <a:t>Dor de cabeça</a:t>
              </a:r>
            </a:p>
            <a:p>
              <a:r>
                <a:rPr lang="pt-BR" dirty="0"/>
                <a:t>Diarreia </a:t>
              </a:r>
            </a:p>
            <a:p>
              <a:r>
                <a:rPr lang="pt-BR" dirty="0"/>
                <a:t>Náusea, vômito, fadiga</a:t>
              </a:r>
            </a:p>
          </p:txBody>
        </p:sp>
        <p:pic>
          <p:nvPicPr>
            <p:cNvPr id="30" name="Gráfico 29" descr="Dormir estrutura de tópicos">
              <a:extLst>
                <a:ext uri="{FF2B5EF4-FFF2-40B4-BE49-F238E27FC236}">
                  <a16:creationId xmlns:a16="http://schemas.microsoft.com/office/drawing/2014/main" xmlns="" id="{FA333863-028F-4807-93CB-C68F8A99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712253" y="5401572"/>
              <a:ext cx="1005840" cy="1005840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xmlns="" id="{EE51526A-B28E-48B3-83BE-E48CD4B81CB7}"/>
                </a:ext>
              </a:extLst>
            </p:cNvPr>
            <p:cNvSpPr txBox="1"/>
            <p:nvPr/>
          </p:nvSpPr>
          <p:spPr>
            <a:xfrm>
              <a:off x="3993927" y="4749481"/>
              <a:ext cx="178875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FF0000"/>
                  </a:solidFill>
                </a:rPr>
                <a:t>Tosse persistente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Dispneia</a:t>
              </a:r>
            </a:p>
            <a:p>
              <a:pPr marL="285750" indent="-285750">
                <a:buFont typeface="Wingdings" panose="05000000000000000000" pitchFamily="2" charset="2"/>
                <a:buChar char="â"/>
              </a:pPr>
              <a:r>
                <a:rPr lang="pt-BR" dirty="0">
                  <a:solidFill>
                    <a:srgbClr val="FF0000"/>
                  </a:solidFill>
                  <a:sym typeface="Wingdings" panose="05000000000000000000" pitchFamily="2" charset="2"/>
                </a:rPr>
                <a:t>SatO2</a:t>
              </a:r>
            </a:p>
            <a:p>
              <a:r>
                <a:rPr lang="pt-BR" dirty="0">
                  <a:sym typeface="Wingdings" panose="05000000000000000000" pitchFamily="2" charset="2"/>
                </a:rPr>
                <a:t>Pneumonia</a:t>
              </a:r>
            </a:p>
            <a:p>
              <a:r>
                <a:rPr lang="pt-BR" dirty="0">
                  <a:sym typeface="Wingdings" panose="05000000000000000000" pitchFamily="2" charset="2"/>
                </a:rPr>
                <a:t> LDH</a:t>
              </a:r>
            </a:p>
          </p:txBody>
        </p:sp>
        <p:pic>
          <p:nvPicPr>
            <p:cNvPr id="8" name="Imagem 7" descr="Desenho de um cachorro&#10;&#10;Descrição gerada automaticamente com confiança baixa">
              <a:extLst>
                <a:ext uri="{FF2B5EF4-FFF2-40B4-BE49-F238E27FC236}">
                  <a16:creationId xmlns:a16="http://schemas.microsoft.com/office/drawing/2014/main" xmlns="" id="{B952B4DD-FFDA-49EF-B5D6-6C9E70B39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9" t="19034" r="25830" b="19386"/>
            <a:stretch/>
          </p:blipFill>
          <p:spPr>
            <a:xfrm>
              <a:off x="2887809" y="4774100"/>
              <a:ext cx="780120" cy="100584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8E2F74ED-7BD2-4709-B5D2-63D3CAF4970C}"/>
                </a:ext>
              </a:extLst>
            </p:cNvPr>
            <p:cNvSpPr txBox="1"/>
            <p:nvPr/>
          </p:nvSpPr>
          <p:spPr>
            <a:xfrm>
              <a:off x="3218692" y="529196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O2</a:t>
              </a:r>
            </a:p>
          </p:txBody>
        </p:sp>
        <p:sp>
          <p:nvSpPr>
            <p:cNvPr id="35" name="Fluxograma: Armazenamento Interno 34">
              <a:extLst>
                <a:ext uri="{FF2B5EF4-FFF2-40B4-BE49-F238E27FC236}">
                  <a16:creationId xmlns:a16="http://schemas.microsoft.com/office/drawing/2014/main" xmlns="" id="{65A2A3EE-64F2-46A1-9368-C804A831D07F}"/>
                </a:ext>
              </a:extLst>
            </p:cNvPr>
            <p:cNvSpPr/>
            <p:nvPr/>
          </p:nvSpPr>
          <p:spPr>
            <a:xfrm>
              <a:off x="2870619" y="4150767"/>
              <a:ext cx="793146" cy="470624"/>
            </a:xfrm>
            <a:prstGeom prst="flowChartInternalStorag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Dia 7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062F561-8208-4E24-95B4-C0D065711EA8}"/>
              </a:ext>
            </a:extLst>
          </p:cNvPr>
          <p:cNvSpPr txBox="1"/>
          <p:nvPr/>
        </p:nvSpPr>
        <p:spPr>
          <a:xfrm>
            <a:off x="4508545" y="584200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COVID-19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2E9709AD-5176-4A6B-BE68-DDC88E14D457}"/>
              </a:ext>
            </a:extLst>
          </p:cNvPr>
          <p:cNvSpPr txBox="1"/>
          <p:nvPr/>
        </p:nvSpPr>
        <p:spPr>
          <a:xfrm>
            <a:off x="8780778" y="63612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FEBRE AMARELA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B3B135A-9555-4951-9BB6-2DF36E949B5A}"/>
              </a:ext>
            </a:extLst>
          </p:cNvPr>
          <p:cNvSpPr txBox="1"/>
          <p:nvPr/>
        </p:nvSpPr>
        <p:spPr>
          <a:xfrm>
            <a:off x="3627344" y="6332352"/>
            <a:ext cx="26082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SÍNDROME RESPIRATÓRIA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58390A65-0366-4CAA-AFE1-331DAD188D2C}"/>
              </a:ext>
            </a:extLst>
          </p:cNvPr>
          <p:cNvSpPr txBox="1"/>
          <p:nvPr/>
        </p:nvSpPr>
        <p:spPr>
          <a:xfrm>
            <a:off x="3455787" y="165427"/>
            <a:ext cx="778861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DOENÇA FEBRIL AGUDA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9E07A8E2-CF08-40FE-BE0A-DCEA1F15D4F2}"/>
              </a:ext>
            </a:extLst>
          </p:cNvPr>
          <p:cNvGrpSpPr/>
          <p:nvPr/>
        </p:nvGrpSpPr>
        <p:grpSpPr>
          <a:xfrm>
            <a:off x="7852433" y="1139929"/>
            <a:ext cx="3542268" cy="5569305"/>
            <a:chOff x="7852433" y="1139929"/>
            <a:chExt cx="3542268" cy="5569305"/>
          </a:xfrm>
        </p:grpSpPr>
        <p:pic>
          <p:nvPicPr>
            <p:cNvPr id="13" name="Gráfico 12" descr="Contorno de rosto confuso com preenchimento sólido">
              <a:extLst>
                <a:ext uri="{FF2B5EF4-FFF2-40B4-BE49-F238E27FC236}">
                  <a16:creationId xmlns:a16="http://schemas.microsoft.com/office/drawing/2014/main" xmlns="" id="{09D98A79-AC64-409A-A56A-798E94420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8806937" y="1158411"/>
              <a:ext cx="914400" cy="914400"/>
            </a:xfrm>
            <a:prstGeom prst="rect">
              <a:avLst/>
            </a:prstGeom>
          </p:spPr>
        </p:pic>
        <p:pic>
          <p:nvPicPr>
            <p:cNvPr id="39" name="Gráfico 38" descr="Febre estrutura de tópicos">
              <a:extLst>
                <a:ext uri="{FF2B5EF4-FFF2-40B4-BE49-F238E27FC236}">
                  <a16:creationId xmlns:a16="http://schemas.microsoft.com/office/drawing/2014/main" xmlns="" id="{5A801836-AA23-474D-BEC8-B123F0889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860946" y="1139929"/>
              <a:ext cx="914400" cy="914400"/>
            </a:xfrm>
            <a:prstGeom prst="rect">
              <a:avLst/>
            </a:prstGeom>
          </p:spPr>
        </p:pic>
        <p:pic>
          <p:nvPicPr>
            <p:cNvPr id="71" name="Gráfico 70" descr="IV estrutura de tópicos">
              <a:extLst>
                <a:ext uri="{FF2B5EF4-FFF2-40B4-BE49-F238E27FC236}">
                  <a16:creationId xmlns:a16="http://schemas.microsoft.com/office/drawing/2014/main" xmlns="" id="{D744D1B9-CBD1-4D5B-AF96-CC2F6ABCE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8001692" y="4617364"/>
              <a:ext cx="914400" cy="914400"/>
            </a:xfrm>
            <a:prstGeom prst="rect">
              <a:avLst/>
            </a:prstGeom>
          </p:spPr>
        </p:pic>
        <p:pic>
          <p:nvPicPr>
            <p:cNvPr id="79" name="Gráfico 78" descr="Dormir estrutura de tópicos">
              <a:extLst>
                <a:ext uri="{FF2B5EF4-FFF2-40B4-BE49-F238E27FC236}">
                  <a16:creationId xmlns:a16="http://schemas.microsoft.com/office/drawing/2014/main" xmlns="" id="{EC5E0073-2D1F-49B0-8701-BD2ADAFD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937989" y="5217588"/>
              <a:ext cx="914400" cy="914400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xmlns="" id="{444D29C9-30B8-46C5-9E3A-0A0DD2918DAD}"/>
                </a:ext>
              </a:extLst>
            </p:cNvPr>
            <p:cNvSpPr txBox="1"/>
            <p:nvPr/>
          </p:nvSpPr>
          <p:spPr>
            <a:xfrm>
              <a:off x="7852433" y="2189552"/>
              <a:ext cx="279685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Febre , cefaleia, dor lombar,</a:t>
              </a:r>
            </a:p>
            <a:p>
              <a:endParaRPr lang="pt-BR" dirty="0"/>
            </a:p>
            <a:p>
              <a:r>
                <a:rPr lang="pt-BR" dirty="0"/>
                <a:t>Fraqueza</a:t>
              </a:r>
            </a:p>
            <a:p>
              <a:r>
                <a:rPr lang="pt-BR" dirty="0"/>
                <a:t>Dor abdominal </a:t>
              </a:r>
            </a:p>
            <a:p>
              <a:r>
                <a:rPr lang="pt-BR" dirty="0"/>
                <a:t>Náuseas e vômitos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A56C650F-B1CE-4039-8827-8B97A576B5C0}"/>
                </a:ext>
              </a:extLst>
            </p:cNvPr>
            <p:cNvSpPr txBox="1"/>
            <p:nvPr/>
          </p:nvSpPr>
          <p:spPr>
            <a:xfrm>
              <a:off x="9133750" y="4590116"/>
              <a:ext cx="200933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FF0000"/>
                  </a:solidFill>
                </a:rPr>
                <a:t>Icterícia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Oligúria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Sonolência</a:t>
              </a:r>
            </a:p>
            <a:p>
              <a:r>
                <a:rPr lang="pt-BR" dirty="0"/>
                <a:t>Desorientação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Sangramentos</a:t>
              </a:r>
            </a:p>
            <a:p>
              <a:r>
                <a:rPr lang="pt-BR" dirty="0"/>
                <a:t>Acidose metabólica</a:t>
              </a:r>
            </a:p>
          </p:txBody>
        </p:sp>
        <p:sp>
          <p:nvSpPr>
            <p:cNvPr id="12" name="Fluxograma: Armazenamento Interno 11">
              <a:extLst>
                <a:ext uri="{FF2B5EF4-FFF2-40B4-BE49-F238E27FC236}">
                  <a16:creationId xmlns:a16="http://schemas.microsoft.com/office/drawing/2014/main" xmlns="" id="{6F8E2DF8-E4A7-4CF3-9F12-CAB2B7A211D5}"/>
                </a:ext>
              </a:extLst>
            </p:cNvPr>
            <p:cNvSpPr/>
            <p:nvPr/>
          </p:nvSpPr>
          <p:spPr>
            <a:xfrm>
              <a:off x="7980093" y="4081940"/>
              <a:ext cx="793146" cy="470624"/>
            </a:xfrm>
            <a:prstGeom prst="flowChartInternalStorag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Dia 5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2809741C-5111-4A60-A369-F9C5F145E57D}"/>
                </a:ext>
              </a:extLst>
            </p:cNvPr>
            <p:cNvSpPr txBox="1"/>
            <p:nvPr/>
          </p:nvSpPr>
          <p:spPr>
            <a:xfrm>
              <a:off x="7935292" y="6339902"/>
              <a:ext cx="3459409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BR" dirty="0"/>
                <a:t>SÍNDROME ÍCTERO-HEMORRÁGICA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xmlns="" id="{6209B8F7-3964-41AA-8617-F66AECA1527E}"/>
                </a:ext>
              </a:extLst>
            </p:cNvPr>
            <p:cNvGrpSpPr/>
            <p:nvPr/>
          </p:nvGrpSpPr>
          <p:grpSpPr>
            <a:xfrm>
              <a:off x="9735585" y="1161364"/>
              <a:ext cx="914400" cy="914400"/>
              <a:chOff x="9735585" y="1161364"/>
              <a:chExt cx="914400" cy="914400"/>
            </a:xfrm>
          </p:grpSpPr>
          <p:pic>
            <p:nvPicPr>
              <p:cNvPr id="67" name="Gráfico 66" descr="Contorno de rosto implorando com preenchimento sólido">
                <a:extLst>
                  <a:ext uri="{FF2B5EF4-FFF2-40B4-BE49-F238E27FC236}">
                    <a16:creationId xmlns:a16="http://schemas.microsoft.com/office/drawing/2014/main" xmlns="" id="{F6209571-CE72-4513-9F88-EC841CBCF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9735585" y="116136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Lua 10">
                <a:extLst>
                  <a:ext uri="{FF2B5EF4-FFF2-40B4-BE49-F238E27FC236}">
                    <a16:creationId xmlns:a16="http://schemas.microsoft.com/office/drawing/2014/main" xmlns="" id="{D6CB6DD8-57F4-4E13-84A6-8E07162EB29C}"/>
                  </a:ext>
                </a:extLst>
              </p:cNvPr>
              <p:cNvSpPr/>
              <p:nvPr/>
            </p:nvSpPr>
            <p:spPr>
              <a:xfrm rot="16200000">
                <a:off x="10024398" y="1565185"/>
                <a:ext cx="89306" cy="143452"/>
              </a:xfrm>
              <a:prstGeom prst="moon">
                <a:avLst/>
              </a:prstGeom>
              <a:solidFill>
                <a:srgbClr val="FBFB35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Lua 27">
                <a:extLst>
                  <a:ext uri="{FF2B5EF4-FFF2-40B4-BE49-F238E27FC236}">
                    <a16:creationId xmlns:a16="http://schemas.microsoft.com/office/drawing/2014/main" xmlns="" id="{E44F15A7-9C46-40E4-997C-0AD608993647}"/>
                  </a:ext>
                </a:extLst>
              </p:cNvPr>
              <p:cNvSpPr/>
              <p:nvPr/>
            </p:nvSpPr>
            <p:spPr>
              <a:xfrm rot="16200000">
                <a:off x="10275274" y="1555803"/>
                <a:ext cx="89306" cy="143452"/>
              </a:xfrm>
              <a:prstGeom prst="moon">
                <a:avLst/>
              </a:prstGeom>
              <a:solidFill>
                <a:srgbClr val="FBFB35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6F656008-025D-447C-A55D-14CDD29F6110}"/>
              </a:ext>
            </a:extLst>
          </p:cNvPr>
          <p:cNvCxnSpPr>
            <a:cxnSpLocks/>
          </p:cNvCxnSpPr>
          <p:nvPr/>
        </p:nvCxnSpPr>
        <p:spPr>
          <a:xfrm flipV="1">
            <a:off x="7134447" y="1130622"/>
            <a:ext cx="0" cy="5178056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3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718765-77B8-4C59-AAEA-416BA3B1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77" y="310673"/>
            <a:ext cx="10515600" cy="1325563"/>
          </a:xfrm>
        </p:spPr>
        <p:txBody>
          <a:bodyPr/>
          <a:lstStyle/>
          <a:p>
            <a:pPr algn="ctr"/>
            <a:r>
              <a:rPr lang="pt-BR" b="1" dirty="0"/>
              <a:t>Diferença entre icterícia </a:t>
            </a:r>
            <a:r>
              <a:rPr lang="pt-BR" b="1" dirty="0" err="1"/>
              <a:t>rubínica</a:t>
            </a:r>
            <a:r>
              <a:rPr lang="pt-BR" b="1" dirty="0"/>
              <a:t> e icterícia comum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A254C78-A017-4965-9CDF-1CE362BAE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4" y="2453370"/>
            <a:ext cx="3881734" cy="19512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65A44A9-6CA5-4988-A0C5-7F52E7CB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9" b="44572"/>
          <a:stretch/>
        </p:blipFill>
        <p:spPr>
          <a:xfrm>
            <a:off x="6882225" y="2489670"/>
            <a:ext cx="5168939" cy="1914960"/>
          </a:xfrm>
          <a:prstGeom prst="rect">
            <a:avLst/>
          </a:prstGeom>
          <a:effectLst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76DBDC1-34F8-4AE3-A80A-AB0CFE908543}"/>
              </a:ext>
            </a:extLst>
          </p:cNvPr>
          <p:cNvSpPr txBox="1"/>
          <p:nvPr/>
        </p:nvSpPr>
        <p:spPr>
          <a:xfrm>
            <a:off x="3185827" y="4478085"/>
            <a:ext cx="168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Icterícia comum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213E2AB-A434-4CF7-97FD-9C7363AD7386}"/>
              </a:ext>
            </a:extLst>
          </p:cNvPr>
          <p:cNvSpPr txBox="1"/>
          <p:nvPr/>
        </p:nvSpPr>
        <p:spPr>
          <a:xfrm>
            <a:off x="8564508" y="4472898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Icterícia </a:t>
            </a:r>
            <a:r>
              <a:rPr lang="pt-BR" dirty="0" err="1"/>
              <a:t>rubínica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496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E08884-F680-4B85-BA7E-FCA64B72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741" y="2391508"/>
            <a:ext cx="7772400" cy="2250830"/>
          </a:xfrm>
        </p:spPr>
        <p:txBody>
          <a:bodyPr/>
          <a:lstStyle/>
          <a:p>
            <a:pPr algn="ctr"/>
            <a:r>
              <a:rPr lang="pt-BR" dirty="0"/>
              <a:t>Etapas para abordagem dos casos suspeitos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D73015A2-6A9B-4769-ACFD-61A244FD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818C-538B-40E9-A305-D8BD501418B5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677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xmlns="" id="{A92B60E0-F3F7-4C7A-9752-9A8DC66B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682" y="1157383"/>
            <a:ext cx="8600552" cy="1281113"/>
          </a:xfrm>
        </p:spPr>
        <p:txBody>
          <a:bodyPr/>
          <a:lstStyle/>
          <a:p>
            <a:pPr algn="ctr"/>
            <a:r>
              <a:rPr lang="pt-BR" dirty="0"/>
              <a:t>Início da suspeição: verificar o vínculo epidemiológico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xmlns="" id="{9E4BEA2C-9904-4390-A422-9CB4D091A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682" y="2929147"/>
            <a:ext cx="8510118" cy="2295996"/>
          </a:xfrm>
        </p:spPr>
        <p:txBody>
          <a:bodyPr/>
          <a:lstStyle/>
          <a:p>
            <a:pPr algn="ctr"/>
            <a:r>
              <a:rPr lang="pt-BR" dirty="0"/>
              <a:t>Residência ou atividade laborativa em área rural ou borda de mata;</a:t>
            </a:r>
          </a:p>
          <a:p>
            <a:pPr algn="ctr"/>
            <a:r>
              <a:rPr lang="pt-BR" dirty="0"/>
              <a:t>Ocorrência de epizootias recentes;</a:t>
            </a:r>
          </a:p>
          <a:p>
            <a:pPr algn="ctr"/>
            <a:r>
              <a:rPr lang="pt-BR" dirty="0"/>
              <a:t>Histórico vacinal;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B65462C-4B59-4629-9791-9169820D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8994-F62A-4CEB-80BB-315C84F83C3C}" type="slidenum">
              <a:rPr lang="pt-BR" altLang="pt-BR" smtClean="0"/>
              <a:pPr/>
              <a:t>16</a:t>
            </a:fld>
            <a:endParaRPr lang="pt-BR" alt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C1294F1E-B108-4087-9BE0-A077A82B2834}"/>
              </a:ext>
            </a:extLst>
          </p:cNvPr>
          <p:cNvSpPr txBox="1"/>
          <p:nvPr/>
        </p:nvSpPr>
        <p:spPr>
          <a:xfrm>
            <a:off x="5235191" y="5190582"/>
            <a:ext cx="347672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5 de 5 pacientes residiam próximo a locais com ocorrência de epizootias.</a:t>
            </a:r>
          </a:p>
          <a:p>
            <a:pPr algn="ctr"/>
            <a:r>
              <a:rPr lang="pt-BR" dirty="0"/>
              <a:t>Todos não vacinados exceto um.</a:t>
            </a:r>
          </a:p>
        </p:txBody>
      </p:sp>
    </p:spTree>
    <p:extLst>
      <p:ext uri="{BB962C8B-B14F-4D97-AF65-F5344CB8AC3E}">
        <p14:creationId xmlns:p14="http://schemas.microsoft.com/office/powerpoint/2010/main" val="7890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709453" y="2029153"/>
            <a:ext cx="835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Solicitar exames para triagem diagnóstica e avaliação de risco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270412" y="2599620"/>
            <a:ext cx="5238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Hemograma completo, TGO, TGP, TAP/PTT, creatinina, bilirrubinas, CPK, parcial de urina</a:t>
            </a: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, PCR;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Colher amostra para diagnóstico específico de febre amarela;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Havendo indicação, testar para Covid;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D6402FD-80CF-4474-A63C-B59A5804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941" y="119352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 Se a suspeita clínico-epidemiológica é pertinente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64DF19C-18B4-470B-802E-C4E485370ABF}"/>
              </a:ext>
            </a:extLst>
          </p:cNvPr>
          <p:cNvSpPr txBox="1"/>
          <p:nvPr/>
        </p:nvSpPr>
        <p:spPr>
          <a:xfrm>
            <a:off x="3106238" y="4960029"/>
            <a:ext cx="7747277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IMPORTANTE: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paciente deve ser mantido em observação até o resultado dos exames;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Havendo alteração laboratorial compatível com febre amarela repetir os exames em no máximo 12h e ampliar a investigação;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Atentar para o tempo de doença;</a:t>
            </a:r>
          </a:p>
        </p:txBody>
      </p:sp>
    </p:spTree>
    <p:extLst>
      <p:ext uri="{BB962C8B-B14F-4D97-AF65-F5344CB8AC3E}">
        <p14:creationId xmlns:p14="http://schemas.microsoft.com/office/powerpoint/2010/main" val="2775602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CEBA98EE-BD66-4756-B4C0-3341F5C34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932" y="204353"/>
            <a:ext cx="8014398" cy="1051692"/>
          </a:xfrm>
        </p:spPr>
        <p:txBody>
          <a:bodyPr/>
          <a:lstStyle/>
          <a:p>
            <a:r>
              <a:rPr lang="pt-BR" dirty="0"/>
              <a:t>Procurar indícios de gravidade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971DA430-FE3E-460C-8156-81EF080B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818C-538B-40E9-A305-D8BD501418B5}" type="slidenum">
              <a:rPr lang="pt-BR" altLang="pt-BR" smtClean="0"/>
              <a:pPr/>
              <a:t>18</a:t>
            </a:fld>
            <a:endParaRPr lang="pt-BR" alt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3256F4A-DAF3-4D28-ADDA-8F3170B822A8}"/>
              </a:ext>
            </a:extLst>
          </p:cNvPr>
          <p:cNvSpPr txBox="1"/>
          <p:nvPr/>
        </p:nvSpPr>
        <p:spPr>
          <a:xfrm>
            <a:off x="2499167" y="1268709"/>
            <a:ext cx="902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Confrontar os resultados dos exames com o tempo de doença e a evolução clínica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AA9D6A2-0BB3-403C-AF74-9BB0BE109743}"/>
              </a:ext>
            </a:extLst>
          </p:cNvPr>
          <p:cNvSpPr txBox="1"/>
          <p:nvPr/>
        </p:nvSpPr>
        <p:spPr>
          <a:xfrm>
            <a:off x="3604425" y="2288827"/>
            <a:ext cx="69434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Pelo menos duas baterias de exames são necessárias para descartar o caso;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Surgimento ou presença de i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cterícia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oligúria, alteração do estado mental, convulsão, sangramento, dificuldade respiratória, má perfusão periférica, Transaminases </a:t>
            </a:r>
            <a:r>
              <a:rPr lang="pt-BR" sz="2000" dirty="0" err="1">
                <a:solidFill>
                  <a:prstClr val="black"/>
                </a:solidFill>
                <a:latin typeface="Calibri" panose="020F0502020204030204"/>
              </a:rPr>
              <a:t>acim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de 2.000 UI, Creatinina &gt; 2,0, INR &gt; 1,5</a:t>
            </a: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 indicam internação imediata em UTI de referência (HNR);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Se tempo de doença entre 4 e 7 dias, risco de óbito aumenta;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35C7789-50E0-42C6-8ED9-2E8B6EFF36FB}"/>
              </a:ext>
            </a:extLst>
          </p:cNvPr>
          <p:cNvSpPr txBox="1"/>
          <p:nvPr/>
        </p:nvSpPr>
        <p:spPr>
          <a:xfrm>
            <a:off x="3068932" y="5032493"/>
            <a:ext cx="7747277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IMPORTANTE: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Havendo alteração clínica ou laboratorial compatível com febre amarela grave solicitar gasometria arterial, tipagem sanguínea, provas de função renal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paciente pode aparentar estar bem, porém pode evoluir para condição de difícil manejo. Acionar a Regulação e transferir para UTI HNR.</a:t>
            </a:r>
          </a:p>
        </p:txBody>
      </p:sp>
    </p:spTree>
    <p:extLst>
      <p:ext uri="{BB962C8B-B14F-4D97-AF65-F5344CB8AC3E}">
        <p14:creationId xmlns:p14="http://schemas.microsoft.com/office/powerpoint/2010/main" val="13135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266788-50E7-47B3-ABCF-66BB67E0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596" y="265697"/>
            <a:ext cx="9551796" cy="1325563"/>
          </a:xfrm>
        </p:spPr>
        <p:txBody>
          <a:bodyPr/>
          <a:lstStyle/>
          <a:p>
            <a:r>
              <a:rPr lang="pt-BR" dirty="0"/>
              <a:t>Caso não haja sinais de gravidade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41377CE-2AA2-4B15-884F-D50E8819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3B3D-3355-4B25-971F-6317601BADB2}" type="slidenum">
              <a:rPr lang="pt-BR" altLang="pt-BR" smtClean="0"/>
              <a:pPr/>
              <a:t>19</a:t>
            </a:fld>
            <a:endParaRPr lang="pt-BR" alt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04FC6D7-CE50-40AB-8898-C275616EC7D8}"/>
              </a:ext>
            </a:extLst>
          </p:cNvPr>
          <p:cNvSpPr txBox="1"/>
          <p:nvPr/>
        </p:nvSpPr>
        <p:spPr>
          <a:xfrm>
            <a:off x="2570449" y="1688092"/>
            <a:ext cx="902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Verificar se há sinais de alarme ou risco potencial de agravamento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E83A12B-AAAA-45A9-A729-08A037BBD668}"/>
              </a:ext>
            </a:extLst>
          </p:cNvPr>
          <p:cNvSpPr txBox="1"/>
          <p:nvPr/>
        </p:nvSpPr>
        <p:spPr>
          <a:xfrm>
            <a:off x="3735289" y="2502501"/>
            <a:ext cx="6232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Vômitos frequentes, diarreia,  dor abdominal, Transaminases acima de  500 e abaixo de 2000, plaquetopenia acentuada (entre 50.000 e 100.000);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E81C782-9410-4614-A12F-C4A884525B12}"/>
              </a:ext>
            </a:extLst>
          </p:cNvPr>
          <p:cNvSpPr txBox="1"/>
          <p:nvPr/>
        </p:nvSpPr>
        <p:spPr>
          <a:xfrm>
            <a:off x="3048836" y="4069960"/>
            <a:ext cx="774727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IMPORTANTE: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Reavaliar a cada 4h o nível de consciência (sonolência) e o débito urinário;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 não houver condições de monitoramento clínico e laboratorial, encaminhar para unidade de Referência (HNR)</a:t>
            </a:r>
          </a:p>
        </p:txBody>
      </p:sp>
    </p:spTree>
    <p:extLst>
      <p:ext uri="{BB962C8B-B14F-4D97-AF65-F5344CB8AC3E}">
        <p14:creationId xmlns:p14="http://schemas.microsoft.com/office/powerpoint/2010/main" val="39017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F781BC6-B393-47C2-BE40-DF7F8966C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002959"/>
              </p:ext>
            </p:extLst>
          </p:nvPr>
        </p:nvGraphicFramePr>
        <p:xfrm>
          <a:off x="2202873" y="1191491"/>
          <a:ext cx="10108153" cy="559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F527268-E978-4D6E-84E9-220E0FE5C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401" y="45711"/>
            <a:ext cx="10261599" cy="1298329"/>
          </a:xfrm>
        </p:spPr>
        <p:txBody>
          <a:bodyPr/>
          <a:lstStyle/>
          <a:p>
            <a:r>
              <a:rPr lang="pt-BR" sz="4000" dirty="0"/>
              <a:t>Lições do ciclo epidêmico no Brasil de 2016 a 2018</a:t>
            </a: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xmlns="" id="{4B89F9C2-1719-4E98-AFF2-0C2A0EDD9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924" y="4256037"/>
            <a:ext cx="2222167" cy="1410472"/>
          </a:xfrm>
        </p:spPr>
        <p:txBody>
          <a:bodyPr anchor="ctr"/>
          <a:lstStyle/>
          <a:p>
            <a:pPr marL="342900" lvl="0" indent="-342900" algn="ctr" eaLnBrk="1" fontAlgn="auto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35% de letalidade</a:t>
            </a:r>
          </a:p>
        </p:txBody>
      </p:sp>
    </p:spTree>
    <p:extLst>
      <p:ext uri="{BB962C8B-B14F-4D97-AF65-F5344CB8AC3E}">
        <p14:creationId xmlns:p14="http://schemas.microsoft.com/office/powerpoint/2010/main" val="27340144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2639" r="31509" b="51988"/>
          <a:stretch/>
        </p:blipFill>
        <p:spPr bwMode="auto">
          <a:xfrm>
            <a:off x="845637" y="944479"/>
            <a:ext cx="5596934" cy="49690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24E32E-B27F-4B46-9CA9-4DA7D2394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39" y="180873"/>
            <a:ext cx="12258542" cy="430961"/>
          </a:xfrm>
        </p:spPr>
        <p:txBody>
          <a:bodyPr/>
          <a:lstStyle/>
          <a:p>
            <a:r>
              <a:rPr lang="pt-BR" sz="3600" dirty="0"/>
              <a:t>Instrumento para facilitação da abordagem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098F4225-85C6-46CF-AD40-EF086828A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3" t="41332" r="38375" b="26984"/>
          <a:stretch/>
        </p:blipFill>
        <p:spPr>
          <a:xfrm>
            <a:off x="6650650" y="789939"/>
            <a:ext cx="5223691" cy="52781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DBA8CE6B-6EEC-4CA9-8615-078A133683D5}"/>
              </a:ext>
            </a:extLst>
          </p:cNvPr>
          <p:cNvSpPr/>
          <p:nvPr/>
        </p:nvSpPr>
        <p:spPr>
          <a:xfrm>
            <a:off x="10053282" y="2423383"/>
            <a:ext cx="1706880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C28B468-88B9-4D41-8223-BE5A4BDB8DEB}"/>
              </a:ext>
            </a:extLst>
          </p:cNvPr>
          <p:cNvSpPr txBox="1"/>
          <p:nvPr/>
        </p:nvSpPr>
        <p:spPr>
          <a:xfrm>
            <a:off x="3571100" y="6314298"/>
            <a:ext cx="526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>
                <a:solidFill>
                  <a:schemeClr val="accent1">
                    <a:lumMod val="50000"/>
                  </a:schemeClr>
                </a:solidFill>
              </a:rPr>
              <a:t>http://www.dive.sc.gov.br/midias/biblioteca/fluxo.pdf</a:t>
            </a:r>
          </a:p>
        </p:txBody>
      </p:sp>
    </p:spTree>
    <p:extLst>
      <p:ext uri="{BB962C8B-B14F-4D97-AF65-F5344CB8AC3E}">
        <p14:creationId xmlns:p14="http://schemas.microsoft.com/office/powerpoint/2010/main" val="32330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0574C594-27E6-46AA-B277-F71E5725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66" y="97861"/>
            <a:ext cx="6855417" cy="9389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>
                <a:latin typeface="+mn-lt"/>
              </a:rPr>
              <a:t>Diagnóstico laboratorial específico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38BC1240-5B1B-4F2F-AD15-B31023DC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627" y="1613364"/>
            <a:ext cx="10014938" cy="4640746"/>
          </a:xfrm>
        </p:spPr>
        <p:txBody>
          <a:bodyPr anchor="ctr">
            <a:noAutofit/>
          </a:bodyPr>
          <a:lstStyle/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Isolamento viral e PCR</a:t>
            </a:r>
            <a:r>
              <a:rPr lang="pt-BR" sz="2000" dirty="0"/>
              <a:t> – 10 ml de sangue até o 10º dia de doença;</a:t>
            </a:r>
          </a:p>
          <a:p>
            <a:pPr marL="457200" indent="-457200">
              <a:lnSpc>
                <a:spcPct val="13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pt-BR" sz="2000" b="1" dirty="0"/>
              <a:t>Sorologia</a:t>
            </a:r>
            <a:r>
              <a:rPr lang="pt-BR" sz="2000" dirty="0"/>
              <a:t> –  2 amostras pareadas em 14 dias ou amostra única após o 5ºdia de doença;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t-BR" sz="2000" b="1" i="1" dirty="0"/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i="1" dirty="0"/>
              <a:t>POST MORTEM 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Histopatologia/imuno-histoquímica </a:t>
            </a:r>
            <a:r>
              <a:rPr lang="pt-BR" sz="2000" dirty="0"/>
              <a:t>- amostras de tecido obtidas por agulha de biópsia, </a:t>
            </a:r>
            <a:r>
              <a:rPr lang="pt-BR" sz="2000" dirty="0" err="1"/>
              <a:t>viscerotomia</a:t>
            </a:r>
            <a:r>
              <a:rPr lang="pt-BR" sz="2000" dirty="0"/>
              <a:t> ou necropsia (fígado, rins, coração, linfonodos, baço), em até 12h. Acondicionar em formol 10% (temperatura ambiente)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PCR</a:t>
            </a:r>
            <a:r>
              <a:rPr lang="pt-BR" sz="2000" dirty="0"/>
              <a:t> – amostras de tecido em frasco estéril sem conservante coletadas em até 24h; amostra de sangue por punção </a:t>
            </a:r>
            <a:r>
              <a:rPr lang="pt-BR" sz="2000" dirty="0" err="1"/>
              <a:t>intracardíaca</a:t>
            </a:r>
            <a:r>
              <a:rPr lang="pt-BR" sz="2000" dirty="0"/>
              <a:t>.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Sorologia - </a:t>
            </a:r>
            <a:r>
              <a:rPr lang="pt-BR" sz="2000" dirty="0"/>
              <a:t> amostra de sangue obtida por punção cardíaca.</a:t>
            </a:r>
            <a:endParaRPr lang="pt-BR" sz="2000" b="1" dirty="0"/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8787363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xmlns="" id="{E11B7511-DAB8-4E1E-98FE-A554799C4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951732"/>
              </p:ext>
            </p:extLst>
          </p:nvPr>
        </p:nvGraphicFramePr>
        <p:xfrm>
          <a:off x="324940" y="63201"/>
          <a:ext cx="11805717" cy="64573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8422">
                  <a:extLst>
                    <a:ext uri="{9D8B030D-6E8A-4147-A177-3AD203B41FA5}">
                      <a16:colId xmlns:a16="http://schemas.microsoft.com/office/drawing/2014/main" xmlns="" val="1055264228"/>
                    </a:ext>
                  </a:extLst>
                </a:gridCol>
                <a:gridCol w="1723008">
                  <a:extLst>
                    <a:ext uri="{9D8B030D-6E8A-4147-A177-3AD203B41FA5}">
                      <a16:colId xmlns:a16="http://schemas.microsoft.com/office/drawing/2014/main" xmlns="" val="1937458999"/>
                    </a:ext>
                  </a:extLst>
                </a:gridCol>
                <a:gridCol w="1475715">
                  <a:extLst>
                    <a:ext uri="{9D8B030D-6E8A-4147-A177-3AD203B41FA5}">
                      <a16:colId xmlns:a16="http://schemas.microsoft.com/office/drawing/2014/main" xmlns="" val="2834419641"/>
                    </a:ext>
                  </a:extLst>
                </a:gridCol>
                <a:gridCol w="1325925">
                  <a:extLst>
                    <a:ext uri="{9D8B030D-6E8A-4147-A177-3AD203B41FA5}">
                      <a16:colId xmlns:a16="http://schemas.microsoft.com/office/drawing/2014/main" xmlns="" val="1411854804"/>
                    </a:ext>
                  </a:extLst>
                </a:gridCol>
                <a:gridCol w="1996646">
                  <a:extLst>
                    <a:ext uri="{9D8B030D-6E8A-4147-A177-3AD203B41FA5}">
                      <a16:colId xmlns:a16="http://schemas.microsoft.com/office/drawing/2014/main" xmlns="" val="3984233802"/>
                    </a:ext>
                  </a:extLst>
                </a:gridCol>
                <a:gridCol w="1396546">
                  <a:extLst>
                    <a:ext uri="{9D8B030D-6E8A-4147-A177-3AD203B41FA5}">
                      <a16:colId xmlns:a16="http://schemas.microsoft.com/office/drawing/2014/main" xmlns="" val="2138203229"/>
                    </a:ext>
                  </a:extLst>
                </a:gridCol>
                <a:gridCol w="1333476">
                  <a:extLst>
                    <a:ext uri="{9D8B030D-6E8A-4147-A177-3AD203B41FA5}">
                      <a16:colId xmlns:a16="http://schemas.microsoft.com/office/drawing/2014/main" xmlns="" val="2381348022"/>
                    </a:ext>
                  </a:extLst>
                </a:gridCol>
                <a:gridCol w="1325979">
                  <a:extLst>
                    <a:ext uri="{9D8B030D-6E8A-4147-A177-3AD203B41FA5}">
                      <a16:colId xmlns:a16="http://schemas.microsoft.com/office/drawing/2014/main" xmlns="" val="944432817"/>
                    </a:ext>
                  </a:extLst>
                </a:gridCol>
              </a:tblGrid>
              <a:tr h="12147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CASO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400" dirty="0"/>
                        <a:t>PROCEDÊNCIA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CONDIÇÃO VACINAL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TEMPO DE DOENÇA</a:t>
                      </a:r>
                    </a:p>
                    <a:p>
                      <a:pPr algn="ctr"/>
                      <a:r>
                        <a:rPr lang="pt-BR" sz="1400" dirty="0"/>
                        <a:t>Até o diagnóstico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SINAIS DE ALARME OU GRAVIDADE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TEMPO DE DOENÇA ATÉ O TRATAMENTO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TEMPO DE DOENÇA</a:t>
                      </a:r>
                    </a:p>
                    <a:p>
                      <a:pPr algn="ctr"/>
                      <a:r>
                        <a:rPr lang="pt-BR" sz="1400" dirty="0"/>
                        <a:t>Até a alta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DESFECHO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47411954"/>
                  </a:ext>
                </a:extLst>
              </a:tr>
              <a:tr h="4308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Mulher, 40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Taió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Não vacinada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12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Dor abdominal, icterícia, confusão mental, síncope, sangramento </a:t>
                      </a:r>
                    </a:p>
                    <a:p>
                      <a:pPr algn="ctr"/>
                      <a:r>
                        <a:rPr lang="pt-BR" sz="1400" dirty="0"/>
                        <a:t>TGO 14.678 INR 2,25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 dias, manejo para encefalopatia hepática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24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alta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29946952"/>
                  </a:ext>
                </a:extLst>
              </a:tr>
              <a:tr h="4308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Homem, 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Águas mornas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Não vacinado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Dor abdominal, icterícia, oligúria, sangramento</a:t>
                      </a:r>
                    </a:p>
                    <a:p>
                      <a:pPr algn="ctr"/>
                      <a:r>
                        <a:rPr lang="pt-BR" sz="1400" dirty="0"/>
                        <a:t>TGO 13.268 INR 2,19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6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12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alta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10484747"/>
                  </a:ext>
                </a:extLst>
              </a:tr>
              <a:tr h="4308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Homem, 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Anitápolis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Vacinado*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400" dirty="0">
                          <a:solidFill>
                            <a:prstClr val="black"/>
                          </a:solidFill>
                        </a:rPr>
                        <a:t>icterícia, prostração, vômitos, dor abdominal, diminuição do débito urinário,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11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alta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22250272"/>
                  </a:ext>
                </a:extLst>
              </a:tr>
              <a:tr h="4308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Homem, 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Águas mornas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Não vacinado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12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Icterícia, sonolência, </a:t>
                      </a:r>
                      <a:r>
                        <a:rPr lang="pt-BR" sz="1400" dirty="0" err="1"/>
                        <a:t>anúria</a:t>
                      </a:r>
                      <a:r>
                        <a:rPr lang="pt-BR" sz="1400" dirty="0"/>
                        <a:t>, melena, TGO 22.000, INR 3,5, pH 7,1 – Covid 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13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</a:rPr>
                        <a:t>óbito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70966307"/>
                  </a:ext>
                </a:extLst>
              </a:tr>
              <a:tr h="4308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Homem, 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São Bonifácio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Não vacinado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12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Icterícia, náusea, febre, crise convulsiva INR 2,89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13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</a:rPr>
                        <a:t>óbito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92916717"/>
                  </a:ext>
                </a:extLst>
              </a:tr>
              <a:tr h="4308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Homem, 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Jaraguá do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Vacinado**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02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Icterícia, perda da consciência, agitação psicomotora, oligúria TGO 2687 INR  Cr 4,9 </a:t>
                      </a:r>
                      <a:r>
                        <a:rPr lang="pt-BR" sz="1400" dirty="0" err="1"/>
                        <a:t>Plaq</a:t>
                      </a:r>
                      <a:r>
                        <a:rPr lang="pt-BR" sz="1400" dirty="0"/>
                        <a:t>. 32.600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03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12 dias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alta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3042912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2C1FC94-FE74-495F-9FBF-DCC3AED420B9}"/>
              </a:ext>
            </a:extLst>
          </p:cNvPr>
          <p:cNvSpPr txBox="1"/>
          <p:nvPr/>
        </p:nvSpPr>
        <p:spPr>
          <a:xfrm>
            <a:off x="2427639" y="6525582"/>
            <a:ext cx="866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*vacinado 2 dias antes do início do quadro; ** 8 dias antes do início do quadro– EAPV grave – reação viscerotrópica</a:t>
            </a:r>
          </a:p>
        </p:txBody>
      </p:sp>
    </p:spTree>
    <p:extLst>
      <p:ext uri="{BB962C8B-B14F-4D97-AF65-F5344CB8AC3E}">
        <p14:creationId xmlns:p14="http://schemas.microsoft.com/office/powerpoint/2010/main" val="3749359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2">
            <a:extLst>
              <a:ext uri="{FF2B5EF4-FFF2-40B4-BE49-F238E27FC236}">
                <a16:creationId xmlns:a16="http://schemas.microsoft.com/office/drawing/2014/main" xmlns="" id="{3CA8125C-4768-49F0-9D55-74112764F068}"/>
              </a:ext>
            </a:extLst>
          </p:cNvPr>
          <p:cNvSpPr txBox="1">
            <a:spLocks/>
          </p:cNvSpPr>
          <p:nvPr/>
        </p:nvSpPr>
        <p:spPr bwMode="auto">
          <a:xfrm>
            <a:off x="1474331" y="138346"/>
            <a:ext cx="11383711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 Mulher, 40 anos, procedente de </a:t>
            </a:r>
            <a:r>
              <a:rPr lang="pt-BR" altLang="pt-BR" sz="3200" b="1" kern="0" dirty="0" err="1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Taió</a:t>
            </a: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-SC – Jan</a:t>
            </a:r>
            <a:r>
              <a:rPr lang="en-US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/</a:t>
            </a: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2021</a:t>
            </a:r>
            <a:endParaRPr kumimoji="0" lang="pt-BR" altLang="pt-BR" sz="32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ADC25C61-8C8C-407E-B3D1-549DC5CF5870}"/>
              </a:ext>
            </a:extLst>
          </p:cNvPr>
          <p:cNvGrpSpPr/>
          <p:nvPr/>
        </p:nvGrpSpPr>
        <p:grpSpPr>
          <a:xfrm>
            <a:off x="1736442" y="1000896"/>
            <a:ext cx="10559554" cy="5109240"/>
            <a:chOff x="273950" y="1537512"/>
            <a:chExt cx="11648288" cy="5327031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xmlns="" id="{770D1786-035F-4265-B380-92336C808926}"/>
                </a:ext>
              </a:extLst>
            </p:cNvPr>
            <p:cNvCxnSpPr/>
            <p:nvPr/>
          </p:nvCxnSpPr>
          <p:spPr>
            <a:xfrm>
              <a:off x="661988" y="3711575"/>
              <a:ext cx="10536237" cy="6350"/>
            </a:xfrm>
            <a:prstGeom prst="line">
              <a:avLst/>
            </a:prstGeom>
            <a:ln w="123825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de seta reta 5">
              <a:extLst>
                <a:ext uri="{FF2B5EF4-FFF2-40B4-BE49-F238E27FC236}">
                  <a16:creationId xmlns:a16="http://schemas.microsoft.com/office/drawing/2014/main" xmlns="" id="{07A8590E-1D4F-4827-9AC8-4B0D23259705}"/>
                </a:ext>
              </a:extLst>
            </p:cNvPr>
            <p:cNvCxnSpPr>
              <a:cxnSpLocks/>
            </p:cNvCxnSpPr>
            <p:nvPr/>
          </p:nvCxnSpPr>
          <p:spPr>
            <a:xfrm>
              <a:off x="708937" y="3170540"/>
              <a:ext cx="0" cy="47727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ixaDeTexto 6">
              <a:extLst>
                <a:ext uri="{FF2B5EF4-FFF2-40B4-BE49-F238E27FC236}">
                  <a16:creationId xmlns:a16="http://schemas.microsoft.com/office/drawing/2014/main" xmlns="" id="{CD09A091-1177-4738-8020-4AD810FC8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838" y="3941763"/>
              <a:ext cx="564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06/01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xmlns="" id="{FB951808-4D7A-4B4A-82BE-0702620EC6AC}"/>
                </a:ext>
              </a:extLst>
            </p:cNvPr>
            <p:cNvSpPr/>
            <p:nvPr/>
          </p:nvSpPr>
          <p:spPr>
            <a:xfrm>
              <a:off x="674688" y="3686175"/>
              <a:ext cx="93662" cy="125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xmlns="" id="{C6602FD1-B855-4145-B916-A68BF0153899}"/>
                </a:ext>
              </a:extLst>
            </p:cNvPr>
            <p:cNvSpPr/>
            <p:nvPr/>
          </p:nvSpPr>
          <p:spPr>
            <a:xfrm>
              <a:off x="1390213" y="3694585"/>
              <a:ext cx="93663" cy="1254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CB39D4B1-A056-443C-8218-A0511C6677B1}"/>
                </a:ext>
              </a:extLst>
            </p:cNvPr>
            <p:cNvSpPr/>
            <p:nvPr/>
          </p:nvSpPr>
          <p:spPr>
            <a:xfrm>
              <a:off x="5537791" y="3708872"/>
              <a:ext cx="93663" cy="125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1">
              <a:extLst>
                <a:ext uri="{FF2B5EF4-FFF2-40B4-BE49-F238E27FC236}">
                  <a16:creationId xmlns:a16="http://schemas.microsoft.com/office/drawing/2014/main" xmlns="" id="{632A4C67-64B1-47F5-A6E7-2FC378705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688" y="3920010"/>
              <a:ext cx="564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10/01</a:t>
              </a:r>
            </a:p>
          </p:txBody>
        </p:sp>
        <p:sp>
          <p:nvSpPr>
            <p:cNvPr id="12" name="CaixaDeTexto 12">
              <a:extLst>
                <a:ext uri="{FF2B5EF4-FFF2-40B4-BE49-F238E27FC236}">
                  <a16:creationId xmlns:a16="http://schemas.microsoft.com/office/drawing/2014/main" xmlns="" id="{2F610729-9F21-44C1-B80C-9899A5E05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801" y="3915000"/>
              <a:ext cx="564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13/01</a:t>
              </a:r>
            </a:p>
          </p:txBody>
        </p:sp>
        <p:sp>
          <p:nvSpPr>
            <p:cNvPr id="13" name="CaixaDeTexto 13">
              <a:extLst>
                <a:ext uri="{FF2B5EF4-FFF2-40B4-BE49-F238E27FC236}">
                  <a16:creationId xmlns:a16="http://schemas.microsoft.com/office/drawing/2014/main" xmlns="" id="{EB90C1A1-C0CE-489A-BF41-E1798B00E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4579" y="3873500"/>
              <a:ext cx="564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14/01</a:t>
              </a:r>
            </a:p>
          </p:txBody>
        </p:sp>
        <p:cxnSp>
          <p:nvCxnSpPr>
            <p:cNvPr id="14" name="Conector de seta reta 14">
              <a:extLst>
                <a:ext uri="{FF2B5EF4-FFF2-40B4-BE49-F238E27FC236}">
                  <a16:creationId xmlns:a16="http://schemas.microsoft.com/office/drawing/2014/main" xmlns="" id="{96A95D7A-AA64-4FFB-902C-3EC50B3050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7838" y="3183320"/>
              <a:ext cx="0" cy="45394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5">
              <a:extLst>
                <a:ext uri="{FF2B5EF4-FFF2-40B4-BE49-F238E27FC236}">
                  <a16:creationId xmlns:a16="http://schemas.microsoft.com/office/drawing/2014/main" xmlns="" id="{602E635C-4AB9-413B-B3C2-EB8247FDFB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1026" y="3213666"/>
              <a:ext cx="9845" cy="42827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6">
              <a:extLst>
                <a:ext uri="{FF2B5EF4-FFF2-40B4-BE49-F238E27FC236}">
                  <a16:creationId xmlns:a16="http://schemas.microsoft.com/office/drawing/2014/main" xmlns="" id="{37E39085-CA79-4C9C-8C38-82998C0FACE4}"/>
                </a:ext>
              </a:extLst>
            </p:cNvPr>
            <p:cNvCxnSpPr/>
            <p:nvPr/>
          </p:nvCxnSpPr>
          <p:spPr>
            <a:xfrm>
              <a:off x="5584622" y="3207569"/>
              <a:ext cx="0" cy="43006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7">
              <a:extLst>
                <a:ext uri="{FF2B5EF4-FFF2-40B4-BE49-F238E27FC236}">
                  <a16:creationId xmlns:a16="http://schemas.microsoft.com/office/drawing/2014/main" xmlns="" id="{1D9B715C-14E6-4846-A936-684E41A59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950" y="2136443"/>
              <a:ext cx="95892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Início com </a:t>
              </a:r>
              <a:r>
                <a:rPr lang="pt-BR" altLang="pt-BR" sz="1200" dirty="0">
                  <a:solidFill>
                    <a:prstClr val="black"/>
                  </a:solidFill>
                </a:rPr>
                <a:t>cefaleia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febre, mal estar, </a:t>
              </a:r>
              <a:r>
                <a:rPr lang="pt-BR" altLang="pt-BR" sz="1200" dirty="0">
                  <a:solidFill>
                    <a:prstClr val="black"/>
                  </a:solidFill>
                </a:rPr>
                <a:t>prostração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aixaDeTexto 18">
              <a:extLst>
                <a:ext uri="{FF2B5EF4-FFF2-40B4-BE49-F238E27FC236}">
                  <a16:creationId xmlns:a16="http://schemas.microsoft.com/office/drawing/2014/main" xmlns="" id="{DE17219F-333A-4596-9B46-BD9E83AFA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2734" y="2136127"/>
              <a:ext cx="227813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1º atendimento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Surgiu dor abdominal e vômitos. Procurou PS municipal em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Taió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CONDUTA – Liberada após atendimento</a:t>
              </a:r>
            </a:p>
          </p:txBody>
        </p:sp>
        <p:sp>
          <p:nvSpPr>
            <p:cNvPr id="19" name="CaixaDeTexto 20">
              <a:extLst>
                <a:ext uri="{FF2B5EF4-FFF2-40B4-BE49-F238E27FC236}">
                  <a16:creationId xmlns:a16="http://schemas.microsoft.com/office/drawing/2014/main" xmlns="" id="{B1BC7578-0701-4E05-8C3A-DD0B33F43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303" y="4289897"/>
              <a:ext cx="1736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Não realizados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CaixaDeTexto 21">
              <a:extLst>
                <a:ext uri="{FF2B5EF4-FFF2-40B4-BE49-F238E27FC236}">
                  <a16:creationId xmlns:a16="http://schemas.microsoft.com/office/drawing/2014/main" xmlns="" id="{94859AB6-B08F-4544-8684-168E90BDD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563" y="4284797"/>
              <a:ext cx="1736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Não realizados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CaixaDeTexto 22">
              <a:extLst>
                <a:ext uri="{FF2B5EF4-FFF2-40B4-BE49-F238E27FC236}">
                  <a16:creationId xmlns:a16="http://schemas.microsoft.com/office/drawing/2014/main" xmlns="" id="{3E42FD57-8424-4828-9182-D644A177E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0055" y="2006282"/>
              <a:ext cx="205862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2º atendimento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Mal estar acentuado, dor abdominal, náusea e fraqueza.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CONDUTA- Liberada após atendimento</a:t>
              </a:r>
            </a:p>
          </p:txBody>
        </p:sp>
        <p:sp>
          <p:nvSpPr>
            <p:cNvPr id="22" name="CaixaDeTexto 28">
              <a:extLst>
                <a:ext uri="{FF2B5EF4-FFF2-40B4-BE49-F238E27FC236}">
                  <a16:creationId xmlns:a16="http://schemas.microsoft.com/office/drawing/2014/main" xmlns="" id="{17F1E33A-932B-413E-836B-84FB09275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2064" y="1854080"/>
              <a:ext cx="193674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Transferida para UTI </a:t>
              </a:r>
              <a:r>
                <a:rPr kumimoji="0" lang="pt-BR" altLang="pt-B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Hosp</a:t>
              </a: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pt-BR" altLang="pt-B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Oase</a:t>
              </a:r>
              <a:endPara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Ictérica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sonolenta, dor abdominal, </a:t>
              </a:r>
              <a:r>
                <a:rPr lang="pt-BR" altLang="pt-BR" sz="1200" dirty="0">
                  <a:solidFill>
                    <a:prstClr val="black"/>
                  </a:solidFill>
                </a:rPr>
                <a:t>urinando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ECG13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CONDUTA- Manejo para encefalopatia hepática. </a:t>
              </a:r>
            </a:p>
          </p:txBody>
        </p:sp>
        <p:sp>
          <p:nvSpPr>
            <p:cNvPr id="23" name="CaixaDeTexto 30">
              <a:extLst>
                <a:ext uri="{FF2B5EF4-FFF2-40B4-BE49-F238E27FC236}">
                  <a16:creationId xmlns:a16="http://schemas.microsoft.com/office/drawing/2014/main" xmlns="" id="{D64457DA-3155-46C1-B053-36B2215BC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209" y="4248585"/>
              <a:ext cx="173611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Leuc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. 2.330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46,3%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Plaquetas </a:t>
              </a:r>
              <a:r>
                <a:rPr lang="pt-BR" altLang="pt-BR" sz="1200" dirty="0">
                  <a:solidFill>
                    <a:srgbClr val="FF0000"/>
                  </a:solidFill>
                </a:rPr>
                <a:t>53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.000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TGO </a:t>
              </a:r>
              <a:r>
                <a:rPr lang="pt-BR" altLang="pt-BR" sz="1200" dirty="0">
                  <a:solidFill>
                    <a:srgbClr val="FF0000"/>
                  </a:solidFill>
                </a:rPr>
                <a:t>14.678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TGP 9.997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BrbT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7,8 D 5,4 I 2,4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 33,2  Cr 1,05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TAP 30,7 – 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INR 2,12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srgbClr val="FF0000"/>
                  </a:solidFill>
                </a:rPr>
                <a:t>PCR 7</a:t>
              </a:r>
              <a:r>
                <a:rPr lang="pt-BR" altLang="pt-BR" sz="1200" dirty="0">
                  <a:solidFill>
                    <a:prstClr val="black"/>
                  </a:solidFill>
                </a:rPr>
                <a:t> 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xmlns="" id="{5E8B3B12-68A4-4A2B-8897-7540FDE6B0E4}"/>
                </a:ext>
              </a:extLst>
            </p:cNvPr>
            <p:cNvSpPr/>
            <p:nvPr/>
          </p:nvSpPr>
          <p:spPr>
            <a:xfrm>
              <a:off x="7602817" y="3726335"/>
              <a:ext cx="93663" cy="1254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aixaDeTexto 33">
              <a:extLst>
                <a:ext uri="{FF2B5EF4-FFF2-40B4-BE49-F238E27FC236}">
                  <a16:creationId xmlns:a16="http://schemas.microsoft.com/office/drawing/2014/main" xmlns="" id="{7A6729BE-5A81-429F-AE6A-5502AE608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4208" y="3868437"/>
              <a:ext cx="564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15/01</a:t>
              </a:r>
            </a:p>
          </p:txBody>
        </p:sp>
        <p:sp>
          <p:nvSpPr>
            <p:cNvPr id="26" name="CaixaDeTexto 34">
              <a:extLst>
                <a:ext uri="{FF2B5EF4-FFF2-40B4-BE49-F238E27FC236}">
                  <a16:creationId xmlns:a16="http://schemas.microsoft.com/office/drawing/2014/main" xmlns="" id="{D3EA832C-7EAC-4EBA-9D8C-CEAB63172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897" y="4238251"/>
              <a:ext cx="173611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Leuc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3.950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39%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Plaquetas 101.000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TGO 5.990 TGP 6.240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BrbT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6,45 D 4,0 I 2,45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 37 Cr 0,32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TAP 47,2 – INR 4,45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PCR 24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27" name="Conector de seta reta 35">
              <a:extLst>
                <a:ext uri="{FF2B5EF4-FFF2-40B4-BE49-F238E27FC236}">
                  <a16:creationId xmlns:a16="http://schemas.microsoft.com/office/drawing/2014/main" xmlns="" id="{3C33FBB9-3CD3-4FE8-AA6A-E047ED4EAE93}"/>
                </a:ext>
              </a:extLst>
            </p:cNvPr>
            <p:cNvCxnSpPr/>
            <p:nvPr/>
          </p:nvCxnSpPr>
          <p:spPr>
            <a:xfrm>
              <a:off x="7653446" y="3208188"/>
              <a:ext cx="0" cy="4286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xmlns="" id="{14F1D799-20D1-4AE7-9FC1-B52261AA6EBD}"/>
                </a:ext>
              </a:extLst>
            </p:cNvPr>
            <p:cNvCxnSpPr>
              <a:cxnSpLocks/>
            </p:cNvCxnSpPr>
            <p:nvPr/>
          </p:nvCxnSpPr>
          <p:spPr>
            <a:xfrm>
              <a:off x="945085" y="6280006"/>
              <a:ext cx="105849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xmlns="" id="{F973D550-4877-4798-A24C-D18E8D89FD2A}"/>
                </a:ext>
              </a:extLst>
            </p:cNvPr>
            <p:cNvCxnSpPr>
              <a:cxnSpLocks/>
              <a:stCxn id="32" idx="3"/>
              <a:endCxn id="33" idx="1"/>
            </p:cNvCxnSpPr>
            <p:nvPr/>
          </p:nvCxnSpPr>
          <p:spPr>
            <a:xfrm>
              <a:off x="2369310" y="6255453"/>
              <a:ext cx="806795" cy="633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xmlns="" id="{32ED1276-C3E6-4D1D-8068-C0202784199F}"/>
                </a:ext>
              </a:extLst>
            </p:cNvPr>
            <p:cNvCxnSpPr>
              <a:cxnSpLocks/>
              <a:stCxn id="34" idx="1"/>
              <a:endCxn id="33" idx="3"/>
            </p:cNvCxnSpPr>
            <p:nvPr/>
          </p:nvCxnSpPr>
          <p:spPr>
            <a:xfrm flipH="1">
              <a:off x="4378998" y="6251761"/>
              <a:ext cx="2986064" cy="1002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44">
              <a:extLst>
                <a:ext uri="{FF2B5EF4-FFF2-40B4-BE49-F238E27FC236}">
                  <a16:creationId xmlns:a16="http://schemas.microsoft.com/office/drawing/2014/main" xmlns="" id="{3FFE7A93-3E84-4E6E-96F9-B907B95A7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6417" y="6116953"/>
              <a:ext cx="12028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4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ºdia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de doença</a:t>
              </a:r>
            </a:p>
          </p:txBody>
        </p:sp>
        <p:sp>
          <p:nvSpPr>
            <p:cNvPr id="33" name="CaixaDeTexto 45">
              <a:extLst>
                <a:ext uri="{FF2B5EF4-FFF2-40B4-BE49-F238E27FC236}">
                  <a16:creationId xmlns:a16="http://schemas.microsoft.com/office/drawing/2014/main" xmlns="" id="{088311F2-63FA-4D20-B223-367AD1280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6105" y="6123286"/>
              <a:ext cx="12028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7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ºdia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de doença</a:t>
              </a:r>
            </a:p>
          </p:txBody>
        </p:sp>
        <p:sp>
          <p:nvSpPr>
            <p:cNvPr id="34" name="CaixaDeTexto 46">
              <a:extLst>
                <a:ext uri="{FF2B5EF4-FFF2-40B4-BE49-F238E27FC236}">
                  <a16:creationId xmlns:a16="http://schemas.microsoft.com/office/drawing/2014/main" xmlns="" id="{5DFCE326-9B77-4595-A107-07616D3E2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5062" y="6113261"/>
              <a:ext cx="12028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9ºdia de doença</a:t>
              </a:r>
            </a:p>
          </p:txBody>
        </p:sp>
        <p:sp>
          <p:nvSpPr>
            <p:cNvPr id="36" name="CaixaDeTexto 44">
              <a:extLst>
                <a:ext uri="{FF2B5EF4-FFF2-40B4-BE49-F238E27FC236}">
                  <a16:creationId xmlns:a16="http://schemas.microsoft.com/office/drawing/2014/main" xmlns="" id="{AC2FF1A2-2866-46A8-A259-9509EEDE8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050" y="6113262"/>
              <a:ext cx="5020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Dia 0</a:t>
              </a: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xmlns="" id="{70D99D6C-8114-4FA4-B65C-935C38BB925A}"/>
                </a:ext>
              </a:extLst>
            </p:cNvPr>
            <p:cNvSpPr/>
            <p:nvPr/>
          </p:nvSpPr>
          <p:spPr>
            <a:xfrm>
              <a:off x="3389502" y="3702137"/>
              <a:ext cx="93663" cy="1254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CaixaDeTexto 22">
              <a:extLst>
                <a:ext uri="{FF2B5EF4-FFF2-40B4-BE49-F238E27FC236}">
                  <a16:creationId xmlns:a16="http://schemas.microsoft.com/office/drawing/2014/main" xmlns="" id="{079EF41F-D6DD-4D8F-9DB7-32C5AB5A1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1771" y="1675749"/>
              <a:ext cx="235345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b="1" dirty="0">
                  <a:solidFill>
                    <a:prstClr val="black"/>
                  </a:solidFill>
                </a:rPr>
                <a:t>3</a:t>
              </a: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º atendimento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Chega ao PS de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Taió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confusa, ictérica, com diminuição do nível de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consci</a:t>
              </a:r>
              <a:r>
                <a:rPr lang="pt-BR" altLang="pt-BR" sz="1200" dirty="0" err="1">
                  <a:solidFill>
                    <a:prstClr val="black"/>
                  </a:solidFill>
                </a:rPr>
                <a:t>ência</a:t>
              </a:r>
              <a:r>
                <a:rPr lang="pt-BR" altLang="pt-BR" sz="1200" dirty="0">
                  <a:solidFill>
                    <a:prstClr val="black"/>
                  </a:solidFill>
                </a:rPr>
                <a:t>,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levada pelo SAMU após apresentar síncope, referindo dor abdominal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CONDUTA – Internada com suspeita de hepatite tóxica</a:t>
              </a:r>
            </a:p>
          </p:txBody>
        </p:sp>
        <p:sp>
          <p:nvSpPr>
            <p:cNvPr id="49" name="CaixaDeTexto 45">
              <a:extLst>
                <a:ext uri="{FF2B5EF4-FFF2-40B4-BE49-F238E27FC236}">
                  <a16:creationId xmlns:a16="http://schemas.microsoft.com/office/drawing/2014/main" xmlns="" id="{9686E42C-3177-4681-A87D-5A4CEE3D3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003" y="6121785"/>
              <a:ext cx="12028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8ºdia de doença</a:t>
              </a: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xmlns="" id="{1DE1ED72-0772-4E71-9883-AEE6BF962D1E}"/>
                </a:ext>
              </a:extLst>
            </p:cNvPr>
            <p:cNvSpPr/>
            <p:nvPr/>
          </p:nvSpPr>
          <p:spPr>
            <a:xfrm>
              <a:off x="9730750" y="3670509"/>
              <a:ext cx="93663" cy="1254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aixaDeTexto 33">
              <a:extLst>
                <a:ext uri="{FF2B5EF4-FFF2-40B4-BE49-F238E27FC236}">
                  <a16:creationId xmlns:a16="http://schemas.microsoft.com/office/drawing/2014/main" xmlns="" id="{41491200-90E7-4280-A95C-6A5C4B043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2141" y="3812611"/>
              <a:ext cx="564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18/01</a:t>
              </a:r>
            </a:p>
          </p:txBody>
        </p:sp>
        <p:cxnSp>
          <p:nvCxnSpPr>
            <p:cNvPr id="51" name="Conector de seta reta 35">
              <a:extLst>
                <a:ext uri="{FF2B5EF4-FFF2-40B4-BE49-F238E27FC236}">
                  <a16:creationId xmlns:a16="http://schemas.microsoft.com/office/drawing/2014/main" xmlns="" id="{D04D2F85-C12B-4C91-9886-ABA1EA17D711}"/>
                </a:ext>
              </a:extLst>
            </p:cNvPr>
            <p:cNvCxnSpPr>
              <a:cxnSpLocks/>
            </p:cNvCxnSpPr>
            <p:nvPr/>
          </p:nvCxnSpPr>
          <p:spPr>
            <a:xfrm>
              <a:off x="9772326" y="3260453"/>
              <a:ext cx="0" cy="42290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ixaDeTexto 46">
              <a:extLst>
                <a:ext uri="{FF2B5EF4-FFF2-40B4-BE49-F238E27FC236}">
                  <a16:creationId xmlns:a16="http://schemas.microsoft.com/office/drawing/2014/main" xmlns="" id="{F23E2123-25AF-4A0A-A0EC-33AFAB25F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5415" y="6120805"/>
              <a:ext cx="12814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12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ºdia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de doença</a:t>
              </a:r>
            </a:p>
          </p:txBody>
        </p: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xmlns="" id="{4B5A5A10-E1F8-4708-8019-9B0A172880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3351" y="6251761"/>
              <a:ext cx="941272" cy="75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ixaDeTexto 34">
              <a:extLst>
                <a:ext uri="{FF2B5EF4-FFF2-40B4-BE49-F238E27FC236}">
                  <a16:creationId xmlns:a16="http://schemas.microsoft.com/office/drawing/2014/main" xmlns="" id="{6010CB7C-EA47-4462-A7CE-B3378613A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0537" y="4227694"/>
              <a:ext cx="173611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Leuc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4.570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29%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Plaquetas </a:t>
              </a:r>
              <a:r>
                <a:rPr lang="pt-BR" altLang="pt-BR" sz="1200" dirty="0">
                  <a:solidFill>
                    <a:prstClr val="black"/>
                  </a:solidFill>
                </a:rPr>
                <a:t>92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TGO 3.043 TGP 2.075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BrbT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9,4 D 6,3 I 3,1 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 27 Cr 0,51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TAP 47,2 – INR 2,08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PCR 67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CaixaDeTexto 28">
              <a:extLst>
                <a:ext uri="{FF2B5EF4-FFF2-40B4-BE49-F238E27FC236}">
                  <a16:creationId xmlns:a16="http://schemas.microsoft.com/office/drawing/2014/main" xmlns="" id="{0D4C1CB1-AA7B-4D4A-A1AF-02A9441AA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3777" y="1537512"/>
              <a:ext cx="2330718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Suspeitado de Febre amarela. </a:t>
              </a:r>
              <a:r>
                <a:rPr lang="pt-BR" altLang="pt-BR" sz="1200" b="1" dirty="0">
                  <a:solidFill>
                    <a:prstClr val="black"/>
                  </a:solidFill>
                </a:rPr>
                <a:t>Avaliada a transferência para o HNR</a:t>
              </a:r>
              <a:endPara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Transferência não autorizada. Encaminhada a UTI do HSI de Blumenau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CONDUTA- Manejo para insuficiência hepática. Avaliação para transplante.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xmlns="" id="{86B02E75-EFB2-4BAF-8664-A735FA552AD9}"/>
                </a:ext>
              </a:extLst>
            </p:cNvPr>
            <p:cNvCxnSpPr>
              <a:cxnSpLocks/>
            </p:cNvCxnSpPr>
            <p:nvPr/>
          </p:nvCxnSpPr>
          <p:spPr>
            <a:xfrm>
              <a:off x="11107746" y="3725217"/>
              <a:ext cx="697034" cy="1118"/>
            </a:xfrm>
            <a:prstGeom prst="line">
              <a:avLst/>
            </a:prstGeom>
            <a:ln w="123825" cmpd="thickThin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xmlns="" id="{05EE53E8-7D26-47EF-924B-0B517BA920BE}"/>
                </a:ext>
              </a:extLst>
            </p:cNvPr>
            <p:cNvSpPr txBox="1"/>
            <p:nvPr/>
          </p:nvSpPr>
          <p:spPr>
            <a:xfrm>
              <a:off x="11105859" y="6479468"/>
              <a:ext cx="816379" cy="385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(</a:t>
              </a:r>
              <a:r>
                <a:rPr lang="pt-BR" dirty="0" err="1"/>
                <a:t>cont</a:t>
              </a:r>
              <a:r>
                <a:rPr lang="pt-BR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1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2">
            <a:extLst>
              <a:ext uri="{FF2B5EF4-FFF2-40B4-BE49-F238E27FC236}">
                <a16:creationId xmlns:a16="http://schemas.microsoft.com/office/drawing/2014/main" xmlns="" id="{3CA8125C-4768-49F0-9D55-74112764F068}"/>
              </a:ext>
            </a:extLst>
          </p:cNvPr>
          <p:cNvSpPr txBox="1">
            <a:spLocks/>
          </p:cNvSpPr>
          <p:nvPr/>
        </p:nvSpPr>
        <p:spPr bwMode="auto">
          <a:xfrm>
            <a:off x="863428" y="73942"/>
            <a:ext cx="1252208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Mulher, 40 anos, procedente de </a:t>
            </a:r>
            <a:r>
              <a:rPr lang="pt-BR" altLang="pt-BR" sz="3600" b="1" kern="0" dirty="0" err="1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Taió</a:t>
            </a:r>
            <a:r>
              <a:rPr lang="pt-BR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-SC – Jan</a:t>
            </a:r>
            <a:r>
              <a:rPr lang="en-US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/</a:t>
            </a:r>
            <a:r>
              <a:rPr lang="pt-BR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2021</a:t>
            </a:r>
            <a:endParaRPr kumimoji="0" lang="pt-BR" altLang="pt-BR" sz="36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744E0537-2F14-4204-AC51-9AEC3FB05147}"/>
              </a:ext>
            </a:extLst>
          </p:cNvPr>
          <p:cNvGrpSpPr/>
          <p:nvPr/>
        </p:nvGrpSpPr>
        <p:grpSpPr>
          <a:xfrm>
            <a:off x="2088291" y="902043"/>
            <a:ext cx="9687697" cy="5756040"/>
            <a:chOff x="123133" y="1027749"/>
            <a:chExt cx="11324879" cy="563033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7413EBDB-7C56-4307-958C-F0CC3BDE8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344" y="1027749"/>
              <a:ext cx="3111668" cy="5613073"/>
            </a:xfrm>
            <a:prstGeom prst="rect">
              <a:avLst/>
            </a:prstGeom>
          </p:spPr>
        </p:pic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xmlns="" id="{86B02E75-EFB2-4BAF-8664-A735FA552AD9}"/>
                </a:ext>
              </a:extLst>
            </p:cNvPr>
            <p:cNvCxnSpPr>
              <a:cxnSpLocks/>
            </p:cNvCxnSpPr>
            <p:nvPr/>
          </p:nvCxnSpPr>
          <p:spPr>
            <a:xfrm>
              <a:off x="123133" y="3716164"/>
              <a:ext cx="1020526" cy="1118"/>
            </a:xfrm>
            <a:prstGeom prst="line">
              <a:avLst/>
            </a:prstGeom>
            <a:ln w="123825" cmpd="thickThin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xmlns="" id="{770D1786-035F-4265-B380-92336C808926}"/>
                </a:ext>
              </a:extLst>
            </p:cNvPr>
            <p:cNvCxnSpPr/>
            <p:nvPr/>
          </p:nvCxnSpPr>
          <p:spPr>
            <a:xfrm>
              <a:off x="1036747" y="3711575"/>
              <a:ext cx="1566145" cy="6350"/>
            </a:xfrm>
            <a:prstGeom prst="line">
              <a:avLst/>
            </a:prstGeom>
            <a:ln w="123825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e 7">
              <a:extLst>
                <a:ext uri="{FF2B5EF4-FFF2-40B4-BE49-F238E27FC236}">
                  <a16:creationId xmlns:a16="http://schemas.microsoft.com/office/drawing/2014/main" xmlns="" id="{C6602FD1-B855-4145-B916-A68BF0153899}"/>
                </a:ext>
              </a:extLst>
            </p:cNvPr>
            <p:cNvSpPr/>
            <p:nvPr/>
          </p:nvSpPr>
          <p:spPr>
            <a:xfrm>
              <a:off x="1385530" y="3694585"/>
              <a:ext cx="103029" cy="1254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CB39D4B1-A056-443C-8218-A0511C6677B1}"/>
                </a:ext>
              </a:extLst>
            </p:cNvPr>
            <p:cNvSpPr/>
            <p:nvPr/>
          </p:nvSpPr>
          <p:spPr>
            <a:xfrm>
              <a:off x="5499655" y="3708872"/>
              <a:ext cx="103029" cy="125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1">
              <a:extLst>
                <a:ext uri="{FF2B5EF4-FFF2-40B4-BE49-F238E27FC236}">
                  <a16:creationId xmlns:a16="http://schemas.microsoft.com/office/drawing/2014/main" xmlns="" id="{632A4C67-64B1-47F5-A6E7-2FC378705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459" y="3920010"/>
              <a:ext cx="6210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19/01</a:t>
              </a:r>
            </a:p>
          </p:txBody>
        </p:sp>
        <p:sp>
          <p:nvSpPr>
            <p:cNvPr id="13" name="CaixaDeTexto 13">
              <a:extLst>
                <a:ext uri="{FF2B5EF4-FFF2-40B4-BE49-F238E27FC236}">
                  <a16:creationId xmlns:a16="http://schemas.microsoft.com/office/drawing/2014/main" xmlns="" id="{EB90C1A1-C0CE-489A-BF41-E1798B00E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897" y="3873500"/>
              <a:ext cx="6210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b="1" dirty="0">
                  <a:solidFill>
                    <a:srgbClr val="5B9BD5"/>
                  </a:solidFill>
                </a:rPr>
                <a:t>30</a:t>
              </a: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/01</a:t>
              </a:r>
            </a:p>
          </p:txBody>
        </p:sp>
        <p:cxnSp>
          <p:nvCxnSpPr>
            <p:cNvPr id="14" name="Conector de seta reta 14">
              <a:extLst>
                <a:ext uri="{FF2B5EF4-FFF2-40B4-BE49-F238E27FC236}">
                  <a16:creationId xmlns:a16="http://schemas.microsoft.com/office/drawing/2014/main" xmlns="" id="{96A95D7A-AA64-4FFB-902C-3EC50B3050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7838" y="3183320"/>
              <a:ext cx="0" cy="45394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6">
              <a:extLst>
                <a:ext uri="{FF2B5EF4-FFF2-40B4-BE49-F238E27FC236}">
                  <a16:creationId xmlns:a16="http://schemas.microsoft.com/office/drawing/2014/main" xmlns="" id="{37E39085-CA79-4C9C-8C38-82998C0FACE4}"/>
                </a:ext>
              </a:extLst>
            </p:cNvPr>
            <p:cNvCxnSpPr/>
            <p:nvPr/>
          </p:nvCxnSpPr>
          <p:spPr>
            <a:xfrm>
              <a:off x="5551168" y="3173753"/>
              <a:ext cx="0" cy="47307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8">
              <a:extLst>
                <a:ext uri="{FF2B5EF4-FFF2-40B4-BE49-F238E27FC236}">
                  <a16:creationId xmlns:a16="http://schemas.microsoft.com/office/drawing/2014/main" xmlns="" id="{DE17219F-333A-4596-9B46-BD9E83AFA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03" y="1465583"/>
              <a:ext cx="2505951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Permanece na UTI do HSI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Sonolenta, encefalopatia hepática, sem insuficiência renal, em tratamento para infecção urinária, respirando espontaneamente, em ar ambiente.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CONFIRMADA FEBRE AMARELA – </a:t>
              </a:r>
              <a:r>
                <a:rPr lang="pt-BR" altLang="pt-BR" sz="1200" dirty="0" err="1">
                  <a:solidFill>
                    <a:srgbClr val="FF0000"/>
                  </a:solidFill>
                </a:rPr>
                <a:t>IgM</a:t>
              </a:r>
              <a:r>
                <a:rPr lang="pt-BR" altLang="pt-BR" sz="1200" dirty="0">
                  <a:solidFill>
                    <a:srgbClr val="FF0000"/>
                  </a:solidFill>
                </a:rPr>
                <a:t> reagente </a:t>
              </a:r>
              <a:r>
                <a:rPr lang="pt-BR" altLang="pt-BR" sz="1200" dirty="0">
                  <a:solidFill>
                    <a:prstClr val="black"/>
                  </a:solidFill>
                </a:rPr>
                <a:t>para </a:t>
              </a:r>
              <a:r>
                <a:rPr lang="pt-BR" altLang="pt-BR" sz="1200" dirty="0">
                  <a:solidFill>
                    <a:srgbClr val="FF0000"/>
                  </a:solidFill>
                </a:rPr>
                <a:t>FA</a:t>
              </a:r>
              <a:r>
                <a:rPr lang="pt-BR" altLang="pt-BR" sz="1200" dirty="0">
                  <a:solidFill>
                    <a:prstClr val="black"/>
                  </a:solidFill>
                </a:rPr>
                <a:t> e </a:t>
              </a:r>
              <a:r>
                <a:rPr lang="pt-BR" altLang="pt-BR" sz="1200" dirty="0">
                  <a:solidFill>
                    <a:srgbClr val="FF0000"/>
                  </a:solidFill>
                </a:rPr>
                <a:t>Dengue</a:t>
              </a:r>
              <a:endParaRPr kumimoji="0" lang="pt-BR" altLang="pt-BR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CaixaDeTexto 30">
              <a:extLst>
                <a:ext uri="{FF2B5EF4-FFF2-40B4-BE49-F238E27FC236}">
                  <a16:creationId xmlns:a16="http://schemas.microsoft.com/office/drawing/2014/main" xmlns="" id="{D64457DA-3155-46C1-B053-36B2215BC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180" y="4204902"/>
              <a:ext cx="190972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Leuc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. 5.870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Ht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lang="pt-BR" altLang="pt-BR" sz="1200" dirty="0">
                  <a:solidFill>
                    <a:srgbClr val="FF0000"/>
                  </a:solidFill>
                </a:rPr>
                <a:t>25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%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Plaquetas 72.000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TGO 2.305 TGP 2.323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BrbT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lang="pt-BR" altLang="pt-BR" sz="1200" dirty="0">
                  <a:solidFill>
                    <a:prstClr val="black"/>
                  </a:solidFill>
                </a:rPr>
                <a:t>8,66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D 5,54 I 3,12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 23  Cr 0,27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TAP </a:t>
              </a:r>
              <a:r>
                <a:rPr lang="pt-BR" altLang="pt-BR" sz="1200" dirty="0">
                  <a:solidFill>
                    <a:prstClr val="black"/>
                  </a:solidFill>
                </a:rPr>
                <a:t>20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,7 – INR 1,69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srgbClr val="FF0000"/>
                  </a:solidFill>
                </a:rPr>
                <a:t>PCR 79,2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xmlns="" id="{F973D550-4877-4798-A24C-D18E8D89FD2A}"/>
                </a:ext>
              </a:extLst>
            </p:cNvPr>
            <p:cNvCxnSpPr>
              <a:cxnSpLocks/>
              <a:stCxn id="32" idx="3"/>
              <a:endCxn id="33" idx="1"/>
            </p:cNvCxnSpPr>
            <p:nvPr/>
          </p:nvCxnSpPr>
          <p:spPr>
            <a:xfrm flipV="1">
              <a:off x="2070684" y="6518259"/>
              <a:ext cx="2744442" cy="132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44">
              <a:extLst>
                <a:ext uri="{FF2B5EF4-FFF2-40B4-BE49-F238E27FC236}">
                  <a16:creationId xmlns:a16="http://schemas.microsoft.com/office/drawing/2014/main" xmlns="" id="{3FFE7A93-3E84-4E6E-96F9-B907B95A7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099" y="6381084"/>
              <a:ext cx="14095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13ºdia de doença</a:t>
              </a:r>
            </a:p>
          </p:txBody>
        </p:sp>
        <p:sp>
          <p:nvSpPr>
            <p:cNvPr id="33" name="CaixaDeTexto 45">
              <a:extLst>
                <a:ext uri="{FF2B5EF4-FFF2-40B4-BE49-F238E27FC236}">
                  <a16:creationId xmlns:a16="http://schemas.microsoft.com/office/drawing/2014/main" xmlns="" id="{088311F2-63FA-4D20-B223-367AD1280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5126" y="6379759"/>
              <a:ext cx="14095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24ºdia de doença</a:t>
              </a:r>
            </a:p>
          </p:txBody>
        </p:sp>
        <p:sp>
          <p:nvSpPr>
            <p:cNvPr id="42" name="CaixaDeTexto 34">
              <a:extLst>
                <a:ext uri="{FF2B5EF4-FFF2-40B4-BE49-F238E27FC236}">
                  <a16:creationId xmlns:a16="http://schemas.microsoft.com/office/drawing/2014/main" xmlns="" id="{6010CB7C-EA47-4462-A7CE-B3378613A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109" y="4238251"/>
              <a:ext cx="193293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EXAMES LABORATORIAIS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Leuc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4.670 </a:t>
              </a: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26,71%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Plaquetas 177.400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TGO </a:t>
              </a:r>
              <a:r>
                <a:rPr lang="pt-BR" altLang="pt-BR" sz="1200" dirty="0">
                  <a:solidFill>
                    <a:prstClr val="black"/>
                  </a:solidFill>
                </a:rPr>
                <a:t>146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TGP 266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BrbT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14,07 D </a:t>
              </a:r>
              <a:r>
                <a:rPr lang="pt-BR" altLang="pt-BR" sz="1200" dirty="0">
                  <a:solidFill>
                    <a:prstClr val="black"/>
                  </a:solidFill>
                </a:rPr>
                <a:t>9,16 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 4,91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 </a:t>
              </a:r>
              <a:r>
                <a:rPr lang="pt-BR" altLang="pt-BR" sz="1200" dirty="0">
                  <a:solidFill>
                    <a:prstClr val="black"/>
                  </a:solidFill>
                </a:rPr>
                <a:t>13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Cr 0,36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TAP </a:t>
              </a:r>
              <a:r>
                <a:rPr lang="pt-BR" altLang="pt-BR" sz="1200" dirty="0">
                  <a:solidFill>
                    <a:prstClr val="black"/>
                  </a:solidFill>
                </a:rPr>
                <a:t>94,6%</a:t>
              </a:r>
              <a:r>
                <a:rPr kumimoji="0" lang="pt-BR" alt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– INR 1,00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</a:rPr>
                <a:t>PCR 11,9</a:t>
              </a:r>
              <a:endPara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CaixaDeTexto 28">
              <a:extLst>
                <a:ext uri="{FF2B5EF4-FFF2-40B4-BE49-F238E27FC236}">
                  <a16:creationId xmlns:a16="http://schemas.microsoft.com/office/drawing/2014/main" xmlns="" id="{0D4C1CB1-AA7B-4D4A-A1AF-02A9441AA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8284" y="1387345"/>
              <a:ext cx="274532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Paciente evoluiu com reversão da encefalopatia </a:t>
              </a:r>
              <a:r>
                <a:rPr kumimoji="0" lang="pt-BR" altLang="pt-B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hepátic</a:t>
              </a:r>
              <a:r>
                <a:rPr lang="pt-BR" altLang="pt-BR" sz="1200" b="1" dirty="0">
                  <a:solidFill>
                    <a:prstClr val="black"/>
                  </a:solidFill>
                </a:rPr>
                <a:t>a, sendo transferida para a enfermaria, vindo a receber alta recuperada.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altLang="pt-BR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xmlns="" id="{B5C220E1-5EA8-4E55-99F3-9012F2283F31}"/>
                </a:ext>
              </a:extLst>
            </p:cNvPr>
            <p:cNvCxnSpPr>
              <a:cxnSpLocks/>
            </p:cNvCxnSpPr>
            <p:nvPr/>
          </p:nvCxnSpPr>
          <p:spPr>
            <a:xfrm>
              <a:off x="2498169" y="3732768"/>
              <a:ext cx="1916500" cy="0"/>
            </a:xfrm>
            <a:prstGeom prst="line">
              <a:avLst/>
            </a:prstGeom>
            <a:ln w="123825" cmpd="thickThin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xmlns="" id="{6E01184C-E1F6-4459-9659-854DFDFE9627}"/>
                </a:ext>
              </a:extLst>
            </p:cNvPr>
            <p:cNvCxnSpPr>
              <a:cxnSpLocks/>
            </p:cNvCxnSpPr>
            <p:nvPr/>
          </p:nvCxnSpPr>
          <p:spPr>
            <a:xfrm>
              <a:off x="4204167" y="3719127"/>
              <a:ext cx="2955671" cy="13641"/>
            </a:xfrm>
            <a:prstGeom prst="line">
              <a:avLst/>
            </a:prstGeom>
            <a:ln w="123825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o Explicativo: Linha com Borda e Ênfase 45">
              <a:extLst>
                <a:ext uri="{FF2B5EF4-FFF2-40B4-BE49-F238E27FC236}">
                  <a16:creationId xmlns:a16="http://schemas.microsoft.com/office/drawing/2014/main" xmlns="" id="{2B314761-A6BA-4EC7-ADB4-275ABB33455F}"/>
                </a:ext>
              </a:extLst>
            </p:cNvPr>
            <p:cNvSpPr/>
            <p:nvPr/>
          </p:nvSpPr>
          <p:spPr>
            <a:xfrm flipH="1" flipV="1">
              <a:off x="4298199" y="2237015"/>
              <a:ext cx="2505938" cy="956491"/>
            </a:xfrm>
            <a:prstGeom prst="accentBorderCallout1">
              <a:avLst>
                <a:gd name="adj1" fmla="val 49268"/>
                <a:gd name="adj2" fmla="val -8749"/>
                <a:gd name="adj3" fmla="val -115112"/>
                <a:gd name="adj4" fmla="val -9110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xmlns="" id="{21037F07-D75D-46F8-8E1A-00FE05AD9FB6}"/>
                </a:ext>
              </a:extLst>
            </p:cNvPr>
            <p:cNvSpPr txBox="1"/>
            <p:nvPr/>
          </p:nvSpPr>
          <p:spPr>
            <a:xfrm rot="10800000" flipV="1">
              <a:off x="4397725" y="2314913"/>
              <a:ext cx="245105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Em 29/01 apresentava ainda icterícia e volumoso hematoma no MSD, com aumento de volume de todo o membro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132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770D1786-035F-4265-B380-92336C808926}"/>
              </a:ext>
            </a:extLst>
          </p:cNvPr>
          <p:cNvCxnSpPr/>
          <p:nvPr/>
        </p:nvCxnSpPr>
        <p:spPr>
          <a:xfrm>
            <a:off x="2779657" y="3662147"/>
            <a:ext cx="7916031" cy="6350"/>
          </a:xfrm>
          <a:prstGeom prst="line">
            <a:avLst/>
          </a:prstGeom>
          <a:ln w="1238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5">
            <a:extLst>
              <a:ext uri="{FF2B5EF4-FFF2-40B4-BE49-F238E27FC236}">
                <a16:creationId xmlns:a16="http://schemas.microsoft.com/office/drawing/2014/main" xmlns="" id="{07A8590E-1D4F-4827-9AC8-4B0D23259705}"/>
              </a:ext>
            </a:extLst>
          </p:cNvPr>
          <p:cNvCxnSpPr>
            <a:cxnSpLocks/>
          </p:cNvCxnSpPr>
          <p:nvPr/>
        </p:nvCxnSpPr>
        <p:spPr>
          <a:xfrm>
            <a:off x="2809596" y="3121112"/>
            <a:ext cx="0" cy="4772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6">
            <a:extLst>
              <a:ext uri="{FF2B5EF4-FFF2-40B4-BE49-F238E27FC236}">
                <a16:creationId xmlns:a16="http://schemas.microsoft.com/office/drawing/2014/main" xmlns="" id="{CD09A091-1177-4738-8020-4AD810FC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497" y="3892335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20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B951808-4D7A-4B4A-82BE-0702620EC6AC}"/>
              </a:ext>
            </a:extLst>
          </p:cNvPr>
          <p:cNvSpPr/>
          <p:nvPr/>
        </p:nvSpPr>
        <p:spPr>
          <a:xfrm>
            <a:off x="2775347" y="3636747"/>
            <a:ext cx="93662" cy="125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C6602FD1-B855-4145-B916-A68BF0153899}"/>
              </a:ext>
            </a:extLst>
          </p:cNvPr>
          <p:cNvSpPr/>
          <p:nvPr/>
        </p:nvSpPr>
        <p:spPr>
          <a:xfrm>
            <a:off x="4341891" y="3645157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xmlns="" id="{632A4C67-64B1-47F5-A6E7-2FC378705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25" y="3870582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24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/03</a:t>
            </a:r>
          </a:p>
        </p:txBody>
      </p:sp>
      <p:sp>
        <p:nvSpPr>
          <p:cNvPr id="12" name="CaixaDeTexto 12">
            <a:extLst>
              <a:ext uri="{FF2B5EF4-FFF2-40B4-BE49-F238E27FC236}">
                <a16:creationId xmlns:a16="http://schemas.microsoft.com/office/drawing/2014/main" xmlns="" id="{2F610729-9F21-44C1-B80C-9899A5E05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141" y="3865572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29/03</a:t>
            </a:r>
          </a:p>
        </p:txBody>
      </p:sp>
      <p:cxnSp>
        <p:nvCxnSpPr>
          <p:cNvPr id="14" name="Conector de seta reta 14">
            <a:extLst>
              <a:ext uri="{FF2B5EF4-FFF2-40B4-BE49-F238E27FC236}">
                <a16:creationId xmlns:a16="http://schemas.microsoft.com/office/drawing/2014/main" xmlns="" id="{96A95D7A-AA64-4FFB-902C-3EC50B3050F0}"/>
              </a:ext>
            </a:extLst>
          </p:cNvPr>
          <p:cNvCxnSpPr>
            <a:cxnSpLocks/>
          </p:cNvCxnSpPr>
          <p:nvPr/>
        </p:nvCxnSpPr>
        <p:spPr>
          <a:xfrm>
            <a:off x="4389516" y="3133892"/>
            <a:ext cx="0" cy="453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5">
            <a:extLst>
              <a:ext uri="{FF2B5EF4-FFF2-40B4-BE49-F238E27FC236}">
                <a16:creationId xmlns:a16="http://schemas.microsoft.com/office/drawing/2014/main" xmlns="" id="{602E635C-4AB9-413B-B3C2-EB8247FDFBF3}"/>
              </a:ext>
            </a:extLst>
          </p:cNvPr>
          <p:cNvCxnSpPr>
            <a:cxnSpLocks/>
          </p:cNvCxnSpPr>
          <p:nvPr/>
        </p:nvCxnSpPr>
        <p:spPr>
          <a:xfrm flipH="1">
            <a:off x="7331445" y="3129588"/>
            <a:ext cx="9845" cy="4282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7">
            <a:extLst>
              <a:ext uri="{FF2B5EF4-FFF2-40B4-BE49-F238E27FC236}">
                <a16:creationId xmlns:a16="http://schemas.microsoft.com/office/drawing/2014/main" xmlns="" id="{1D9B715C-14E6-4846-A936-684E41A5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15" y="2120681"/>
            <a:ext cx="1247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Início com mialgia, febre, dor abdominal</a:t>
            </a:r>
            <a:r>
              <a:rPr lang="pt-BR" altLang="pt-BR" sz="1200" dirty="0">
                <a:solidFill>
                  <a:prstClr val="black"/>
                </a:solidFill>
              </a:rPr>
              <a:t>, </a:t>
            </a:r>
            <a:r>
              <a:rPr lang="pt-BR" altLang="pt-BR" sz="1200" dirty="0" err="1">
                <a:solidFill>
                  <a:prstClr val="black"/>
                </a:solidFill>
              </a:rPr>
              <a:t>naúsea</a:t>
            </a:r>
            <a:r>
              <a:rPr lang="pt-BR" altLang="pt-BR" sz="1200" dirty="0">
                <a:solidFill>
                  <a:prstClr val="black"/>
                </a:solidFill>
              </a:rPr>
              <a:t>, diarreia</a:t>
            </a:r>
          </a:p>
        </p:txBody>
      </p:sp>
      <p:sp>
        <p:nvSpPr>
          <p:cNvPr id="18" name="CaixaDeTexto 18">
            <a:extLst>
              <a:ext uri="{FF2B5EF4-FFF2-40B4-BE49-F238E27FC236}">
                <a16:creationId xmlns:a16="http://schemas.microsoft.com/office/drawing/2014/main" xmlns="" id="{DE17219F-333A-4596-9B46-BD9E83AF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5166" y="1731409"/>
            <a:ext cx="24292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1º atendimento</a:t>
            </a:r>
          </a:p>
          <a:p>
            <a:pPr lvl="0"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Procurou </a:t>
            </a:r>
            <a:r>
              <a:rPr lang="pt-BR" altLang="pt-BR" sz="1200" dirty="0">
                <a:solidFill>
                  <a:prstClr val="black"/>
                </a:solidFill>
              </a:rPr>
              <a:t>Hospital São José, em Anitápolis, com icterícia, prostração, vômitos, dor abdominal, diminuição do débito urinário, sendo transferido para a UTI do HNR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CaixaDeTexto 30">
            <a:extLst>
              <a:ext uri="{FF2B5EF4-FFF2-40B4-BE49-F238E27FC236}">
                <a16:creationId xmlns:a16="http://schemas.microsoft.com/office/drawing/2014/main" xmlns="" id="{D64457DA-3155-46C1-B053-36B2215B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91" y="4199233"/>
            <a:ext cx="288842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EXAMES LABORATORIAIS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 err="1">
                <a:solidFill>
                  <a:srgbClr val="FF0000"/>
                </a:solidFill>
                <a:effectLst/>
                <a:latin typeface="+mj-lt"/>
              </a:rPr>
              <a:t>Leuc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8.120 </a:t>
            </a:r>
            <a:r>
              <a:rPr lang="pt-BR" sz="1200" b="0" i="0" u="none" strike="noStrike" dirty="0" err="1">
                <a:solidFill>
                  <a:srgbClr val="FF0000"/>
                </a:solidFill>
                <a:effectLst/>
                <a:latin typeface="+mj-lt"/>
              </a:rPr>
              <a:t>Ht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51,2%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 err="1">
                <a:solidFill>
                  <a:srgbClr val="FF0000"/>
                </a:solidFill>
                <a:effectLst/>
                <a:latin typeface="+mj-lt"/>
              </a:rPr>
              <a:t>Plaq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135.000 TAP 21,2 INR 1,99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TGO 4753 TGP 4078  </a:t>
            </a:r>
            <a:r>
              <a:rPr lang="pt-BR" sz="1200" b="0" i="0" u="none" strike="noStrike" dirty="0" err="1">
                <a:effectLst/>
                <a:latin typeface="+mj-lt"/>
              </a:rPr>
              <a:t>BrbT</a:t>
            </a:r>
            <a:r>
              <a:rPr lang="pt-BR" sz="1200" b="0" i="0" u="none" strike="noStrike" dirty="0">
                <a:effectLst/>
                <a:latin typeface="+mj-lt"/>
              </a:rPr>
              <a:t> 4,76 D 3,53 I 1,23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</a:t>
            </a:r>
            <a:endParaRPr lang="pt-BR" sz="1200" dirty="0">
              <a:solidFill>
                <a:srgbClr val="FF0000"/>
              </a:solidFill>
              <a:latin typeface="+mj-lt"/>
            </a:endParaRPr>
          </a:p>
          <a:p>
            <a:r>
              <a:rPr lang="pt-BR" sz="1200" dirty="0">
                <a:solidFill>
                  <a:srgbClr val="222222"/>
                </a:solidFill>
                <a:latin typeface="+mj-lt"/>
              </a:rPr>
              <a:t>PCR 3</a:t>
            </a:r>
          </a:p>
          <a:p>
            <a:r>
              <a:rPr lang="pt-BR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Lipase 97</a:t>
            </a:r>
            <a:r>
              <a:rPr lang="pt-BR" sz="1200" dirty="0">
                <a:solidFill>
                  <a:srgbClr val="222222"/>
                </a:solidFill>
                <a:latin typeface="+mj-lt"/>
              </a:rPr>
              <a:t>; </a:t>
            </a:r>
            <a:r>
              <a:rPr lang="pt-BR" sz="1200" dirty="0" err="1">
                <a:solidFill>
                  <a:srgbClr val="FF0000"/>
                </a:solidFill>
                <a:latin typeface="+mj-lt"/>
              </a:rPr>
              <a:t>Ác</a:t>
            </a:r>
            <a:r>
              <a:rPr lang="pt-BR" sz="1200" dirty="0">
                <a:solidFill>
                  <a:srgbClr val="FF0000"/>
                </a:solidFill>
                <a:latin typeface="+mj-lt"/>
              </a:rPr>
              <a:t> lático 43</a:t>
            </a:r>
            <a:r>
              <a:rPr lang="pt-BR" sz="1200" dirty="0">
                <a:solidFill>
                  <a:srgbClr val="222222"/>
                </a:solidFill>
                <a:latin typeface="+mj-lt"/>
              </a:rPr>
              <a:t>.</a:t>
            </a:r>
            <a:endParaRPr lang="pt-BR" sz="1200" b="0" i="0" u="none" strike="noStrike" dirty="0">
              <a:solidFill>
                <a:srgbClr val="222222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Gaso</a:t>
            </a:r>
            <a:r>
              <a:rPr lang="pt-BR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 pH 7,2 Bic 9,9 SatO2 96,4 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U 169 Cr 8,3</a:t>
            </a:r>
            <a:r>
              <a:rPr lang="pt-BR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 Na 130  K 6,1 GGT 314 FA 130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Dosagem de amoníaco 469</a:t>
            </a:r>
            <a:endParaRPr lang="pt-BR" sz="1200" b="0" dirty="0">
              <a:solidFill>
                <a:srgbClr val="FF0000"/>
              </a:solidFill>
              <a:effectLst/>
              <a:latin typeface="+mj-lt"/>
            </a:endParaRP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xmlns="" id="{14F1D799-20D1-4AE7-9FC1-B52261AA6EBD}"/>
              </a:ext>
            </a:extLst>
          </p:cNvPr>
          <p:cNvCxnSpPr>
            <a:cxnSpLocks/>
          </p:cNvCxnSpPr>
          <p:nvPr/>
        </p:nvCxnSpPr>
        <p:spPr>
          <a:xfrm>
            <a:off x="3045744" y="6230578"/>
            <a:ext cx="10584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xmlns="" id="{F973D550-4877-4798-A24C-D18E8D89FD2A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>
          <a:xfrm flipV="1">
            <a:off x="5070016" y="6199322"/>
            <a:ext cx="1503464" cy="30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32ED1276-C3E6-4D1D-8068-C0202784199F}"/>
              </a:ext>
            </a:extLst>
          </p:cNvPr>
          <p:cNvCxnSpPr>
            <a:cxnSpLocks/>
            <a:endCxn id="33" idx="3"/>
          </p:cNvCxnSpPr>
          <p:nvPr/>
        </p:nvCxnSpPr>
        <p:spPr>
          <a:xfrm flipH="1" flipV="1">
            <a:off x="7776373" y="6199322"/>
            <a:ext cx="2607522" cy="30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44">
            <a:extLst>
              <a:ext uri="{FF2B5EF4-FFF2-40B4-BE49-F238E27FC236}">
                <a16:creationId xmlns:a16="http://schemas.microsoft.com/office/drawing/2014/main" xmlns="" id="{3FFE7A93-3E84-4E6E-96F9-B907B95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23" y="6063832"/>
            <a:ext cx="120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prstClr val="black"/>
                </a:solidFill>
              </a:rPr>
              <a:t>4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33" name="CaixaDeTexto 45">
            <a:extLst>
              <a:ext uri="{FF2B5EF4-FFF2-40B4-BE49-F238E27FC236}">
                <a16:creationId xmlns:a16="http://schemas.microsoft.com/office/drawing/2014/main" xmlns="" id="{088311F2-63FA-4D20-B223-367AD128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480" y="6060822"/>
            <a:ext cx="120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prstClr val="black"/>
                </a:solidFill>
              </a:rPr>
              <a:t>9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35" name="Título 2">
            <a:extLst>
              <a:ext uri="{FF2B5EF4-FFF2-40B4-BE49-F238E27FC236}">
                <a16:creationId xmlns:a16="http://schemas.microsoft.com/office/drawing/2014/main" xmlns="" id="{3CA8125C-4768-49F0-9D55-74112764F068}"/>
              </a:ext>
            </a:extLst>
          </p:cNvPr>
          <p:cNvSpPr txBox="1">
            <a:spLocks/>
          </p:cNvSpPr>
          <p:nvPr/>
        </p:nvSpPr>
        <p:spPr bwMode="auto">
          <a:xfrm>
            <a:off x="2013386" y="73942"/>
            <a:ext cx="10431909" cy="6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Homem, 42 anos, procedente de Anitápolis-SC – Mar</a:t>
            </a:r>
            <a:r>
              <a:rPr lang="en-US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/</a:t>
            </a: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2021</a:t>
            </a:r>
            <a:endParaRPr kumimoji="0" lang="pt-BR" altLang="pt-BR" sz="32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CaixaDeTexto 44">
            <a:extLst>
              <a:ext uri="{FF2B5EF4-FFF2-40B4-BE49-F238E27FC236}">
                <a16:creationId xmlns:a16="http://schemas.microsoft.com/office/drawing/2014/main" xmlns="" id="{AC2FF1A2-2866-46A8-A259-9509EEDE8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709" y="6063834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 0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70D99D6C-8114-4FA4-B65C-935C38BB925A}"/>
              </a:ext>
            </a:extLst>
          </p:cNvPr>
          <p:cNvSpPr/>
          <p:nvPr/>
        </p:nvSpPr>
        <p:spPr>
          <a:xfrm>
            <a:off x="7300842" y="3652709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ixaDeTexto 22">
            <a:extLst>
              <a:ext uri="{FF2B5EF4-FFF2-40B4-BE49-F238E27FC236}">
                <a16:creationId xmlns:a16="http://schemas.microsoft.com/office/drawing/2014/main" xmlns="" id="{079EF41F-D6DD-4D8F-9DB7-32C5AB5A1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037" y="1315545"/>
            <a:ext cx="28666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Quinto dia de UTI do Hospital Nereu Ramos</a:t>
            </a:r>
            <a:endParaRPr kumimoji="0" lang="pt-BR" alt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Paciente foi submetido a 4 sessões de troca plasmática e </a:t>
            </a:r>
            <a:r>
              <a:rPr lang="pt-BR" altLang="pt-BR" sz="1200" dirty="0" err="1">
                <a:solidFill>
                  <a:prstClr val="black"/>
                </a:solidFill>
              </a:rPr>
              <a:t>hemo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diálise desde a internação, com recuperação dos parâmetros hematológicos  .</a:t>
            </a:r>
            <a:endParaRPr lang="pt-BR" altLang="pt-BR" sz="1200" dirty="0">
              <a:solidFill>
                <a:prstClr val="black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PCR detectável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para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febre amarela</a:t>
            </a:r>
            <a:r>
              <a:rPr lang="pt-BR" altLang="pt-BR" sz="1200" dirty="0">
                <a:solidFill>
                  <a:srgbClr val="FF0000"/>
                </a:solidFill>
              </a:rPr>
              <a:t>,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vírus selvagem.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1DE1ED72-0772-4E71-9883-AEE6BF962D1E}"/>
              </a:ext>
            </a:extLst>
          </p:cNvPr>
          <p:cNvSpPr/>
          <p:nvPr/>
        </p:nvSpPr>
        <p:spPr>
          <a:xfrm>
            <a:off x="10008097" y="3621081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33">
            <a:extLst>
              <a:ext uri="{FF2B5EF4-FFF2-40B4-BE49-F238E27FC236}">
                <a16:creationId xmlns:a16="http://schemas.microsoft.com/office/drawing/2014/main" xmlns="" id="{41491200-90E7-4280-A95C-6A5C4B043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488" y="3763183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30/03</a:t>
            </a:r>
          </a:p>
        </p:txBody>
      </p:sp>
      <p:cxnSp>
        <p:nvCxnSpPr>
          <p:cNvPr id="51" name="Conector de seta reta 35">
            <a:extLst>
              <a:ext uri="{FF2B5EF4-FFF2-40B4-BE49-F238E27FC236}">
                <a16:creationId xmlns:a16="http://schemas.microsoft.com/office/drawing/2014/main" xmlns="" id="{D04D2F85-C12B-4C91-9886-ABA1EA17D711}"/>
              </a:ext>
            </a:extLst>
          </p:cNvPr>
          <p:cNvCxnSpPr>
            <a:cxnSpLocks/>
          </p:cNvCxnSpPr>
          <p:nvPr/>
        </p:nvCxnSpPr>
        <p:spPr>
          <a:xfrm>
            <a:off x="10049673" y="3211025"/>
            <a:ext cx="0" cy="4229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46">
            <a:extLst>
              <a:ext uri="{FF2B5EF4-FFF2-40B4-BE49-F238E27FC236}">
                <a16:creationId xmlns:a16="http://schemas.microsoft.com/office/drawing/2014/main" xmlns="" id="{F23E2123-25AF-4A0A-A0EC-33AFAB25F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078" y="6056546"/>
            <a:ext cx="1281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prstClr val="black"/>
                </a:solidFill>
              </a:rPr>
              <a:t>10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52" name="CaixaDeTexto 22">
            <a:extLst>
              <a:ext uri="{FF2B5EF4-FFF2-40B4-BE49-F238E27FC236}">
                <a16:creationId xmlns:a16="http://schemas.microsoft.com/office/drawing/2014/main" xmlns="" id="{EC0EBC03-4606-4E6E-8C70-3F13C39E5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226" y="2073175"/>
            <a:ext cx="2353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Ainda na UTI do Hospital Nereu Ramos, realizando trocas plasmáticas com melhora dos parâmetros hematológicos e bioquímicos, iniciando diurese.</a:t>
            </a:r>
            <a:endParaRPr kumimoji="0" lang="pt-BR" alt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CaixaDeTexto 34">
            <a:extLst>
              <a:ext uri="{FF2B5EF4-FFF2-40B4-BE49-F238E27FC236}">
                <a16:creationId xmlns:a16="http://schemas.microsoft.com/office/drawing/2014/main" xmlns="" id="{9DFAE5C1-A78A-400B-9363-A9AFC805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690" y="4150220"/>
            <a:ext cx="17361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EXAMES LABORATORIAIS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Leuc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pt-BR" altLang="pt-BR" sz="1200" dirty="0">
                <a:solidFill>
                  <a:prstClr val="black"/>
                </a:solidFill>
              </a:rPr>
              <a:t>2.660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27%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Plaquetas </a:t>
            </a:r>
            <a:r>
              <a:rPr lang="pt-BR" altLang="pt-BR" sz="1200" dirty="0">
                <a:solidFill>
                  <a:prstClr val="black"/>
                </a:solidFill>
              </a:rPr>
              <a:t>71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.300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TGO 276 TGP </a:t>
            </a:r>
            <a:r>
              <a:rPr lang="pt-BR" altLang="pt-BR" sz="1200" dirty="0">
                <a:solidFill>
                  <a:prstClr val="black"/>
                </a:solidFill>
              </a:rPr>
              <a:t>262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BrbT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pt-BR" altLang="pt-BR" sz="1200" dirty="0">
                <a:solidFill>
                  <a:prstClr val="black"/>
                </a:solidFill>
              </a:rPr>
              <a:t>4,77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 </a:t>
            </a:r>
            <a:r>
              <a:rPr lang="pt-BR" altLang="pt-BR" sz="1200" dirty="0">
                <a:solidFill>
                  <a:prstClr val="black"/>
                </a:solidFill>
              </a:rPr>
              <a:t>3,39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1,38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56</a:t>
            </a:r>
            <a:r>
              <a:rPr lang="pt-BR" altLang="pt-BR" sz="1200" dirty="0">
                <a:solidFill>
                  <a:prstClr val="black"/>
                </a:solidFill>
              </a:rPr>
              <a:t>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 4,4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TAP 13,4” – INR </a:t>
            </a:r>
            <a:r>
              <a:rPr lang="pt-BR" altLang="pt-BR" sz="1200" dirty="0">
                <a:solidFill>
                  <a:prstClr val="black"/>
                </a:solidFill>
              </a:rPr>
              <a:t>1,13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2FB2ACA-D5BE-4001-8EAE-927324757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01" y="3329907"/>
            <a:ext cx="949882" cy="1269816"/>
          </a:xfrm>
          <a:prstGeom prst="rect">
            <a:avLst/>
          </a:prstGeom>
          <a:effectLst>
            <a:outerShdw blurRad="50800" dir="1200000" sx="106000" sy="10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z="254000" extrusionH="336550"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EA2CF05-7895-491C-9542-F600E1D58237}"/>
              </a:ext>
            </a:extLst>
          </p:cNvPr>
          <p:cNvSpPr txBox="1"/>
          <p:nvPr/>
        </p:nvSpPr>
        <p:spPr>
          <a:xfrm>
            <a:off x="11025011" y="4650866"/>
            <a:ext cx="1057372" cy="954107"/>
          </a:xfrm>
          <a:prstGeom prst="rect">
            <a:avLst/>
          </a:prstGeom>
          <a:noFill/>
          <a:effectLst>
            <a:outerShdw blurRad="50800" dir="1200000" sx="106000" sy="10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z="254000" extrusionH="336550"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Epizootia confirmada</a:t>
            </a:r>
          </a:p>
          <a:p>
            <a:pPr algn="ctr"/>
            <a:r>
              <a:rPr lang="pt-BR" sz="1400" dirty="0"/>
              <a:t>Anitápolis – 19</a:t>
            </a:r>
            <a:r>
              <a:rPr lang="en-US" sz="1400" dirty="0"/>
              <a:t>/02</a:t>
            </a:r>
            <a:r>
              <a:rPr lang="pt-BR" sz="1400" dirty="0"/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7110B2E-B302-4BE6-8DB8-2884F9B69B4F}"/>
              </a:ext>
            </a:extLst>
          </p:cNvPr>
          <p:cNvSpPr/>
          <p:nvPr/>
        </p:nvSpPr>
        <p:spPr>
          <a:xfrm rot="19721694">
            <a:off x="2518876" y="1238545"/>
            <a:ext cx="1175690" cy="5024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1400" dirty="0">
                <a:solidFill>
                  <a:srgbClr val="FFFF00"/>
                </a:solidFill>
              </a:rPr>
              <a:t>VACINADO 18</a:t>
            </a:r>
            <a:r>
              <a:rPr lang="en-US" altLang="pt-BR" sz="1400" dirty="0">
                <a:solidFill>
                  <a:srgbClr val="FFFF00"/>
                </a:solidFill>
              </a:rPr>
              <a:t>/03/21</a:t>
            </a:r>
            <a:endParaRPr kumimoji="0" lang="pt-BR" altLang="pt-BR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87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0FEC55-5557-4C13-98E7-B1F98250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790" y="462562"/>
            <a:ext cx="9634780" cy="1163871"/>
          </a:xfrm>
        </p:spPr>
        <p:txBody>
          <a:bodyPr/>
          <a:lstStyle/>
          <a:p>
            <a:pPr algn="ctr"/>
            <a:r>
              <a:rPr lang="pt-BR" dirty="0"/>
              <a:t>Pontos críticos do manejo inicial que podem reduzir os desfechos fatais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39BC822-E1E8-43D4-9F5E-4AD70914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6D178-E53F-4BA4-9BE5-57DB6D2AF9C7}" type="slidenum">
              <a:rPr lang="pt-BR" smtClean="0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pt-BR" dirty="0">
              <a:solidFill>
                <a:prstClr val="white"/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D150C9C1-42F9-4359-9B2A-99B9C5B1B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218498"/>
              </p:ext>
            </p:extLst>
          </p:nvPr>
        </p:nvGraphicFramePr>
        <p:xfrm>
          <a:off x="2394208" y="1590926"/>
          <a:ext cx="9634780" cy="519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36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B9CB747-BC11-43C1-9F2F-FB91F91D7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6D178-E53F-4BA4-9BE5-57DB6D2AF9C7}" type="slidenum">
              <a:rPr lang="pt-BR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FE16EB5-B703-4A73-A370-E9E7D34F66C8}"/>
              </a:ext>
            </a:extLst>
          </p:cNvPr>
          <p:cNvSpPr txBox="1"/>
          <p:nvPr/>
        </p:nvSpPr>
        <p:spPr>
          <a:xfrm>
            <a:off x="4416611" y="1990908"/>
            <a:ext cx="771562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FUNDAMENTAÇÃO</a:t>
            </a:r>
          </a:p>
          <a:p>
            <a:pPr algn="ctr"/>
            <a:endParaRPr lang="pt-BR" sz="2400" b="1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b="1" dirty="0"/>
              <a:t>REMOÇÃO DE CITOCINAS PLASMÁTICAS E MOLÉCULAS DE ADESÃO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b="1" dirty="0"/>
              <a:t>REPOSIÇÃO DE FATORES DE COAGULAÇÃO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b="1" dirty="0"/>
              <a:t>MODULAÇÃO DO SISTEMA IMUNE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6AD3808-AD68-4D23-881E-B549D18B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9" t="27712" r="17402" b="7364"/>
          <a:stretch/>
        </p:blipFill>
        <p:spPr>
          <a:xfrm rot="20248291">
            <a:off x="358505" y="1308686"/>
            <a:ext cx="4155867" cy="23871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1012FF57-C59A-4D14-A434-368925390194}"/>
              </a:ext>
            </a:extLst>
          </p:cNvPr>
          <p:cNvSpPr txBox="1"/>
          <p:nvPr/>
        </p:nvSpPr>
        <p:spPr>
          <a:xfrm>
            <a:off x="2585802" y="4957177"/>
            <a:ext cx="904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É a opção considerada mais promissora até o momento para diminuir os óbitos por febre amarela.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766C62A-22DE-4A70-A61C-6C5B0CE76C80}"/>
              </a:ext>
            </a:extLst>
          </p:cNvPr>
          <p:cNvSpPr txBox="1"/>
          <p:nvPr/>
        </p:nvSpPr>
        <p:spPr>
          <a:xfrm>
            <a:off x="4416611" y="361940"/>
            <a:ext cx="6268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Tratamento dos casos graves</a:t>
            </a:r>
          </a:p>
        </p:txBody>
      </p:sp>
    </p:spTree>
    <p:extLst>
      <p:ext uri="{BB962C8B-B14F-4D97-AF65-F5344CB8AC3E}">
        <p14:creationId xmlns:p14="http://schemas.microsoft.com/office/powerpoint/2010/main" val="14422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E64BE3B-A84E-4D0A-A54A-61E8CCE8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1743-8BF6-4448-B3EA-F4232A76B55D}" type="slidenum">
              <a:rPr lang="pt-BR" altLang="pt-BR" smtClean="0"/>
              <a:pPr/>
              <a:t>28</a:t>
            </a:fld>
            <a:endParaRPr lang="pt-BR" alt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4BE0E7AA-B0DB-4A40-B6B9-AB2F1376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6" t="13513" r="33311" b="13874"/>
          <a:stretch/>
        </p:blipFill>
        <p:spPr>
          <a:xfrm>
            <a:off x="3581401" y="584200"/>
            <a:ext cx="4419184" cy="58200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097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9041F0E-3A31-4A9D-9138-D3E9E0BC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3B3D-3355-4B25-971F-6317601BADB2}" type="slidenum">
              <a:rPr lang="pt-BR" altLang="pt-BR" smtClean="0"/>
              <a:pPr/>
              <a:t>29</a:t>
            </a:fld>
            <a:endParaRPr lang="pt-BR" altLang="pt-BR"/>
          </a:p>
        </p:txBody>
      </p:sp>
      <p:sp>
        <p:nvSpPr>
          <p:cNvPr id="7" name="Texto Explicativo: Seta para a Direita 6">
            <a:extLst>
              <a:ext uri="{FF2B5EF4-FFF2-40B4-BE49-F238E27FC236}">
                <a16:creationId xmlns:a16="http://schemas.microsoft.com/office/drawing/2014/main" xmlns="" id="{1C808895-EF69-4C6A-BA45-317984027129}"/>
              </a:ext>
            </a:extLst>
          </p:cNvPr>
          <p:cNvSpPr/>
          <p:nvPr/>
        </p:nvSpPr>
        <p:spPr>
          <a:xfrm>
            <a:off x="2656703" y="333022"/>
            <a:ext cx="3348681" cy="6388453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Quadro resumo da febre amarela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xmlns="" id="{D1355C35-2940-4528-B13D-732EF64B1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040300"/>
              </p:ext>
            </p:extLst>
          </p:nvPr>
        </p:nvGraphicFramePr>
        <p:xfrm>
          <a:off x="6479061" y="374424"/>
          <a:ext cx="5025081" cy="6257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4" imgW="5399314" imgH="8240696" progId="Word.Document.12">
                  <p:embed/>
                </p:oleObj>
              </mc:Choice>
              <mc:Fallback>
                <p:oleObj name="Document" r:id="rId4" imgW="5399314" imgH="82406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9061" y="374424"/>
                        <a:ext cx="5025081" cy="625712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2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EA70CD-1CC5-49FF-A7E9-32F5F415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287" y="260351"/>
            <a:ext cx="8477249" cy="801688"/>
          </a:xfrm>
        </p:spPr>
        <p:txBody>
          <a:bodyPr/>
          <a:lstStyle/>
          <a:p>
            <a:pPr algn="ctr"/>
            <a:r>
              <a:rPr lang="pt-BR" dirty="0"/>
              <a:t>Número de casos e letalidade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A423890-4DE8-4FF4-9311-328D08327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0" t="23819" r="18774" b="14045"/>
          <a:stretch/>
        </p:blipFill>
        <p:spPr>
          <a:xfrm>
            <a:off x="2623963" y="1386232"/>
            <a:ext cx="8729835" cy="48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9041F0E-3A31-4A9D-9138-D3E9E0BC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3B3D-3355-4B25-971F-6317601BADB2}" type="slidenum">
              <a:rPr lang="pt-BR" altLang="pt-BR" smtClean="0"/>
              <a:pPr/>
              <a:t>30</a:t>
            </a:fld>
            <a:endParaRPr lang="pt-BR" altLang="pt-BR"/>
          </a:p>
        </p:txBody>
      </p:sp>
      <p:sp>
        <p:nvSpPr>
          <p:cNvPr id="7" name="Texto Explicativo: Seta para a Direita 6">
            <a:extLst>
              <a:ext uri="{FF2B5EF4-FFF2-40B4-BE49-F238E27FC236}">
                <a16:creationId xmlns:a16="http://schemas.microsoft.com/office/drawing/2014/main" xmlns="" id="{1C808895-EF69-4C6A-BA45-317984027129}"/>
              </a:ext>
            </a:extLst>
          </p:cNvPr>
          <p:cNvSpPr/>
          <p:nvPr/>
        </p:nvSpPr>
        <p:spPr>
          <a:xfrm>
            <a:off x="2656703" y="333022"/>
            <a:ext cx="3348681" cy="6388453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Quadro resumo da febre amarela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FE09C72F-CF81-4AD6-A181-86AF86DBE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07026"/>
              </p:ext>
            </p:extLst>
          </p:nvPr>
        </p:nvGraphicFramePr>
        <p:xfrm>
          <a:off x="6334903" y="322687"/>
          <a:ext cx="4934462" cy="670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" r:id="rId4" imgW="5401114" imgH="7333463" progId="Word.Document.12">
                  <p:embed/>
                </p:oleObj>
              </mc:Choice>
              <mc:Fallback>
                <p:oleObj name="Document" r:id="rId4" imgW="5401114" imgH="73334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4903" y="322687"/>
                        <a:ext cx="4934462" cy="6701679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lt1">
                            <a:hueOff val="0"/>
                            <a:satOff val="0"/>
                            <a:lumOff val="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215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2C55D34F-AF08-49A1-8664-B7872040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789" y="-168949"/>
            <a:ext cx="9179011" cy="1233488"/>
          </a:xfrm>
        </p:spPr>
        <p:txBody>
          <a:bodyPr/>
          <a:lstStyle/>
          <a:p>
            <a:pPr algn="ctr"/>
            <a:r>
              <a:rPr lang="pt-BR" dirty="0"/>
              <a:t>Conclusões e perspectivas futuras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50B9330-9584-4451-A655-6C907C9F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355" y="997763"/>
            <a:ext cx="9312397" cy="5213349"/>
          </a:xfrm>
        </p:spPr>
        <p:txBody>
          <a:bodyPr/>
          <a:lstStyle/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O ciclo de transmissão silvestre do vírus da febre amarela consegue se sustentar através das matrizes urbanas com fragmentos de mata;</a:t>
            </a:r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Quando as notícias de mortes de macacos aumentam, precisamos esperar casos humanos de febre amarela;</a:t>
            </a:r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A identificação e tratamento oportuno dos casos graves é capaz de mudar a história natural dos óbitos;</a:t>
            </a:r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A maioria das doenças febris agudas que compõem o diagnóstico diferencial com febre amarela é dinâmica, porém a febre amarela é a mais rápida;</a:t>
            </a:r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A febre amarela não é história do passado, é o presente em SC;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1922485-37B4-4A5F-9DA2-00D97D17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C8994-F62A-4CEB-80BB-315C84F83C3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CCA67F4B-49B3-48EC-B34A-5ABA1221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838" y="846843"/>
            <a:ext cx="6316362" cy="1325563"/>
          </a:xfrm>
        </p:spPr>
        <p:txBody>
          <a:bodyPr/>
          <a:lstStyle/>
          <a:p>
            <a:pPr algn="ctr"/>
            <a:r>
              <a:rPr lang="pt-BR" sz="3600" dirty="0"/>
              <a:t>Agradecimento à equipe da DIVE</a:t>
            </a:r>
            <a:r>
              <a:rPr lang="en-US" sz="3600" dirty="0"/>
              <a:t>/GEZOO/D</a:t>
            </a:r>
            <a:r>
              <a:rPr lang="pt-BR" sz="3600" dirty="0"/>
              <a:t>VRH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0C48C2C-1E67-4E86-9412-F37753BF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C8994-F62A-4CEB-80BB-315C84F83C3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EDF33D1-4C23-4FB1-9F2D-08A89798544F}"/>
              </a:ext>
            </a:extLst>
          </p:cNvPr>
          <p:cNvSpPr txBox="1"/>
          <p:nvPr/>
        </p:nvSpPr>
        <p:spPr>
          <a:xfrm>
            <a:off x="4403128" y="2481701"/>
            <a:ext cx="4919039" cy="18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Folster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Gerente da GEZOO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Renata R. Gatti, bióloga – Chefe de divisão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Aysla M. Baião, médica veterinária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Vanessa Santos, bióloga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158F0D0-CF27-4A73-A507-BFD76D75CB41}"/>
              </a:ext>
            </a:extLst>
          </p:cNvPr>
          <p:cNvSpPr txBox="1"/>
          <p:nvPr/>
        </p:nvSpPr>
        <p:spPr>
          <a:xfrm>
            <a:off x="6096000" y="4810671"/>
            <a:ext cx="107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B085083-FF6F-4D46-B45D-A36FEE3531C4}"/>
              </a:ext>
            </a:extLst>
          </p:cNvPr>
          <p:cNvSpPr txBox="1"/>
          <p:nvPr/>
        </p:nvSpPr>
        <p:spPr>
          <a:xfrm>
            <a:off x="5486400" y="5214552"/>
            <a:ext cx="225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dvrh@saude.sc.gov.br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5B8956E5-1355-4ECB-BEE6-C96803ED7960}"/>
              </a:ext>
            </a:extLst>
          </p:cNvPr>
          <p:cNvSpPr txBox="1"/>
          <p:nvPr/>
        </p:nvSpPr>
        <p:spPr>
          <a:xfrm>
            <a:off x="5045669" y="5614092"/>
            <a:ext cx="311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marisemattos@saude.sc.gov.br</a:t>
            </a:r>
          </a:p>
        </p:txBody>
      </p:sp>
    </p:spTree>
    <p:extLst>
      <p:ext uri="{BB962C8B-B14F-4D97-AF65-F5344CB8AC3E}">
        <p14:creationId xmlns:p14="http://schemas.microsoft.com/office/powerpoint/2010/main" val="865358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2D0D0D5-981B-4462-9EC8-B801C5180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3" t="31715" r="18702" b="6538"/>
          <a:stretch/>
        </p:blipFill>
        <p:spPr>
          <a:xfrm>
            <a:off x="2652622" y="1954289"/>
            <a:ext cx="7617040" cy="42346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BDF885-AA13-4834-B6B4-4EB78E16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365126"/>
            <a:ext cx="6705600" cy="1030288"/>
          </a:xfrm>
        </p:spPr>
        <p:txBody>
          <a:bodyPr/>
          <a:lstStyle/>
          <a:p>
            <a:r>
              <a:rPr lang="pt-BR" dirty="0"/>
              <a:t>Casos humanos e epizootias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647BB43C-E063-468D-9543-D35D64A7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7305" y="6313265"/>
            <a:ext cx="276045" cy="365125"/>
          </a:xfrm>
        </p:spPr>
        <p:txBody>
          <a:bodyPr/>
          <a:lstStyle/>
          <a:p>
            <a:fld id="{CB21818C-538B-40E9-A305-D8BD501418B5}" type="slidenum">
              <a:rPr lang="pt-BR" altLang="pt-BR" smtClean="0"/>
              <a:pPr/>
              <a:t>4</a:t>
            </a:fld>
            <a:endParaRPr lang="pt-BR" alt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6B68085F-D1F2-4A21-AD28-C393687AD9F1}"/>
              </a:ext>
            </a:extLst>
          </p:cNvPr>
          <p:cNvSpPr/>
          <p:nvPr/>
        </p:nvSpPr>
        <p:spPr>
          <a:xfrm>
            <a:off x="4356338" y="4701396"/>
            <a:ext cx="1414736" cy="10179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3D6D47BC-985A-4869-A4B2-E49683E7F87B}"/>
              </a:ext>
            </a:extLst>
          </p:cNvPr>
          <p:cNvGrpSpPr/>
          <p:nvPr/>
        </p:nvGrpSpPr>
        <p:grpSpPr>
          <a:xfrm>
            <a:off x="6090252" y="1726497"/>
            <a:ext cx="5883126" cy="4102441"/>
            <a:chOff x="6090252" y="1726497"/>
            <a:chExt cx="5883127" cy="4102441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xmlns="" id="{FCE5F050-8DD9-46BC-9459-A4FBEB52AEBA}"/>
                </a:ext>
              </a:extLst>
            </p:cNvPr>
            <p:cNvGrpSpPr/>
            <p:nvPr/>
          </p:nvGrpSpPr>
          <p:grpSpPr>
            <a:xfrm>
              <a:off x="6090252" y="1735355"/>
              <a:ext cx="5883127" cy="4093583"/>
              <a:chOff x="5735468" y="1557464"/>
              <a:chExt cx="6542491" cy="4458946"/>
            </a:xfrm>
          </p:grpSpPr>
          <p:graphicFrame>
            <p:nvGraphicFramePr>
              <p:cNvPr id="16" name="Diagrama 15">
                <a:extLst>
                  <a:ext uri="{FF2B5EF4-FFF2-40B4-BE49-F238E27FC236}">
                    <a16:creationId xmlns:a16="http://schemas.microsoft.com/office/drawing/2014/main" xmlns="" id="{449A9FE4-384C-40BC-96D0-B238DF2717E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27351960"/>
                  </p:ext>
                </p:extLst>
              </p:nvPr>
            </p:nvGraphicFramePr>
            <p:xfrm>
              <a:off x="5735468" y="1557464"/>
              <a:ext cx="5516113" cy="440206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xmlns="" id="{00A1B2C6-7D7E-42A7-80B9-D87AEC2C41AC}"/>
                  </a:ext>
                </a:extLst>
              </p:cNvPr>
              <p:cNvSpPr txBox="1"/>
              <p:nvPr/>
            </p:nvSpPr>
            <p:spPr>
              <a:xfrm>
                <a:off x="8106893" y="5681163"/>
                <a:ext cx="4171066" cy="335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*covid.saude.gov.br em 11</a:t>
                </a:r>
                <a:r>
                  <a:rPr lang="en-US" sz="1400" dirty="0"/>
                  <a:t>/04/2021 </a:t>
                </a:r>
                <a:endParaRPr lang="pt-BR" sz="1400" dirty="0"/>
              </a:p>
            </p:txBody>
          </p: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CD8E57A7-7D12-43BD-98A8-6E80B67C37B0}"/>
                </a:ext>
              </a:extLst>
            </p:cNvPr>
            <p:cNvSpPr txBox="1"/>
            <p:nvPr/>
          </p:nvSpPr>
          <p:spPr>
            <a:xfrm>
              <a:off x="8022570" y="1726497"/>
              <a:ext cx="1091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COVID-19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312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B31A6D7C-F1C1-4F00-8550-09D41B37F705}"/>
              </a:ext>
            </a:extLst>
          </p:cNvPr>
          <p:cNvGrpSpPr/>
          <p:nvPr/>
        </p:nvGrpSpPr>
        <p:grpSpPr>
          <a:xfrm>
            <a:off x="-164989" y="-1212206"/>
            <a:ext cx="12671533" cy="8505159"/>
            <a:chOff x="-164989" y="-1246435"/>
            <a:chExt cx="12671533" cy="8505159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0A634EAF-4692-4D99-8E94-6534C0E1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13" y="5354577"/>
              <a:ext cx="2441501" cy="1832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xmlns="" id="{8A545C5C-EC7B-45C3-9121-1576CB504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1" r="9045" b="13074"/>
            <a:stretch/>
          </p:blipFill>
          <p:spPr>
            <a:xfrm>
              <a:off x="7946394" y="4190023"/>
              <a:ext cx="2409821" cy="27238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6F35E86A-CF4D-4AE7-8EB6-ED1BF35A8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451" y="2162477"/>
              <a:ext cx="1933966" cy="2578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AB71EBAA-C695-4564-9CF2-C9ADC29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942" y="2064964"/>
              <a:ext cx="2042861" cy="27238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422E52A1-E2D0-4CD2-8A6B-1FE04205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075" y="3953514"/>
              <a:ext cx="2261818" cy="30140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xmlns="" id="{A4E5B6EE-9EFC-4645-AEE6-A9C07ACB0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613" y="-401461"/>
              <a:ext cx="3032696" cy="2275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xmlns="" id="{945B9178-1978-4C36-B66E-5407E150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71" y="3152469"/>
              <a:ext cx="3227751" cy="2420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xmlns="" id="{3316BACA-CAC7-441B-9717-DEAE04C6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420" y="-1246435"/>
              <a:ext cx="3943124" cy="29573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FA595E42-D1F8-4E6A-AD16-318C183E9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49" y="1777824"/>
              <a:ext cx="2246629" cy="29937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xmlns="" id="{5FF1D47B-24F0-4D20-B5AC-1BB1A08E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151" y="-63145"/>
              <a:ext cx="2738495" cy="20538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xmlns="" id="{2D4D8EFE-0216-4C63-80C1-E45C6A427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5" b="20309"/>
            <a:stretch/>
          </p:blipFill>
          <p:spPr>
            <a:xfrm>
              <a:off x="8317536" y="3076575"/>
              <a:ext cx="2409821" cy="18156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xmlns="" id="{8DFA2CEF-3DED-4CB7-BF6A-EA05D1564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547" y="2401318"/>
              <a:ext cx="1728798" cy="30707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xmlns="" id="{F9B7F71C-68DC-449E-ADA3-2CF79EFEC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607" y="-290580"/>
              <a:ext cx="2068567" cy="27580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BBEC4C38-B2F4-4F84-BFF8-49E0E3526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706" y="1544940"/>
              <a:ext cx="1706873" cy="2275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37113BAF-E212-4414-9D4B-20F62737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478" y="1220927"/>
              <a:ext cx="1910924" cy="25478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02D3968E-AB03-4994-98AC-6E82FDF34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249" y="4642318"/>
              <a:ext cx="3488543" cy="26164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xmlns="" id="{15F32A6D-8509-4CFA-8F6C-28DACAFCC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316" y="-527687"/>
              <a:ext cx="2490867" cy="33211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CF6D3060-C291-4570-98B1-C8D4726E6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35287" y="4207535"/>
              <a:ext cx="2407195" cy="3207747"/>
            </a:xfrm>
            <a:prstGeom prst="snip1Rect">
              <a:avLst>
                <a:gd name="adj" fmla="val 31110"/>
              </a:avLst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xmlns="" id="{903A5BF6-939E-4823-9DC0-D5F5B370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08"/>
            <a:stretch/>
          </p:blipFill>
          <p:spPr>
            <a:xfrm>
              <a:off x="7007216" y="1371821"/>
              <a:ext cx="3413553" cy="215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xmlns="" id="{77E47DFF-AE78-454D-B7C9-4EAC14906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17158"/>
            <a:stretch/>
          </p:blipFill>
          <p:spPr>
            <a:xfrm>
              <a:off x="9937964" y="1477901"/>
              <a:ext cx="2406782" cy="2658422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5AEFDA1-DD0B-43B9-BD0A-315BAE6F9FCE}"/>
              </a:ext>
            </a:extLst>
          </p:cNvPr>
          <p:cNvSpPr/>
          <p:nvPr/>
        </p:nvSpPr>
        <p:spPr>
          <a:xfrm>
            <a:off x="2902430" y="2659011"/>
            <a:ext cx="6081623" cy="114406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febre amarela mata</a:t>
            </a:r>
          </a:p>
        </p:txBody>
      </p:sp>
    </p:spTree>
    <p:extLst>
      <p:ext uri="{BB962C8B-B14F-4D97-AF65-F5344CB8AC3E}">
        <p14:creationId xmlns:p14="http://schemas.microsoft.com/office/powerpoint/2010/main" val="1744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ítulo 77">
            <a:extLst>
              <a:ext uri="{FF2B5EF4-FFF2-40B4-BE49-F238E27FC236}">
                <a16:creationId xmlns:a16="http://schemas.microsoft.com/office/drawing/2014/main" xmlns="" id="{A295E580-9390-45BF-8FBC-C50EA78F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21" y="99459"/>
            <a:ext cx="9415305" cy="1324692"/>
          </a:xfrm>
        </p:spPr>
        <p:txBody>
          <a:bodyPr anchor="ctr"/>
          <a:lstStyle/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prstClr val="black"/>
                </a:solidFill>
                <a:latin typeface="Calibri" panose="020F0502020204030204"/>
              </a:rPr>
              <a:t>Para os seres humanos a epidemia é invisível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2124974" y="3513474"/>
            <a:ext cx="1790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xmlns="" id="{D7D4EE35-45F4-452E-B8CD-BD7341EF686D}"/>
              </a:ext>
            </a:extLst>
          </p:cNvPr>
          <p:cNvSpPr/>
          <p:nvPr/>
        </p:nvSpPr>
        <p:spPr>
          <a:xfrm>
            <a:off x="8365069" y="6216286"/>
            <a:ext cx="3778897" cy="521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Trans</a:t>
            </a:r>
            <a:r>
              <a:rPr kumimoji="0" lang="pt-BR" sz="1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 R </a:t>
            </a:r>
            <a:r>
              <a:rPr kumimoji="0" lang="pt-BR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Soc</a:t>
            </a:r>
            <a:r>
              <a:rPr kumimoji="0" lang="pt-BR" sz="1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 </a:t>
            </a:r>
            <a:r>
              <a:rPr kumimoji="0" lang="pt-BR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Trop</a:t>
            </a:r>
            <a:r>
              <a:rPr kumimoji="0" lang="pt-BR" sz="1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 </a:t>
            </a:r>
            <a:r>
              <a:rPr kumimoji="0" lang="pt-BR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Med</a:t>
            </a:r>
            <a:r>
              <a:rPr kumimoji="0" lang="pt-BR" sz="1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 </a:t>
            </a:r>
            <a:r>
              <a:rPr kumimoji="0" lang="pt-BR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Hyg</a:t>
            </a:r>
            <a:r>
              <a:rPr kumimoji="0" lang="pt-BR" sz="1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Transactions of the Royal Society of Tropical Medicine and Hygiene."/>
              </a:rPr>
              <a:t>.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2014 Aug;108(8):482-7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</a:rPr>
              <a:t>Johansson et al.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A5F0D534-2D9A-4699-AC75-9ED23E1865C1}"/>
              </a:ext>
            </a:extLst>
          </p:cNvPr>
          <p:cNvGrpSpPr/>
          <p:nvPr/>
        </p:nvGrpSpPr>
        <p:grpSpPr>
          <a:xfrm>
            <a:off x="2742394" y="1240622"/>
            <a:ext cx="8943518" cy="4387539"/>
            <a:chOff x="2493818" y="1255745"/>
            <a:chExt cx="8943518" cy="4387539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xmlns="" id="{86A09542-0FAC-4895-8973-9C61B313B0A0}"/>
                </a:ext>
              </a:extLst>
            </p:cNvPr>
            <p:cNvGrpSpPr/>
            <p:nvPr/>
          </p:nvGrpSpPr>
          <p:grpSpPr>
            <a:xfrm>
              <a:off x="2513550" y="1321202"/>
              <a:ext cx="8923786" cy="4322082"/>
              <a:chOff x="2513550" y="1321202"/>
              <a:chExt cx="8923786" cy="4322082"/>
            </a:xfrm>
          </p:grpSpPr>
          <p:grpSp>
            <p:nvGrpSpPr>
              <p:cNvPr id="8" name="Grupo 7"/>
              <p:cNvGrpSpPr/>
              <p:nvPr/>
            </p:nvGrpSpPr>
            <p:grpSpPr>
              <a:xfrm>
                <a:off x="2513550" y="1325399"/>
                <a:ext cx="8923786" cy="4317885"/>
                <a:chOff x="1193327" y="1118902"/>
                <a:chExt cx="9129351" cy="4038252"/>
              </a:xfrm>
            </p:grpSpPr>
            <p:pic>
              <p:nvPicPr>
                <p:cNvPr id="81" name="Imagem 80">
                  <a:extLst>
                    <a:ext uri="{FF2B5EF4-FFF2-40B4-BE49-F238E27FC236}">
                      <a16:creationId xmlns:a16="http://schemas.microsoft.com/office/drawing/2014/main" xmlns="" id="{CEA440D9-A34C-428D-87DE-F934BB982F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4022" t="13876" r="23242" b="44654"/>
                <a:stretch/>
              </p:blipFill>
              <p:spPr>
                <a:xfrm>
                  <a:off x="1193327" y="1118902"/>
                  <a:ext cx="9129351" cy="4038252"/>
                </a:xfrm>
                <a:prstGeom prst="rect">
                  <a:avLst/>
                </a:prstGeom>
              </p:spPr>
            </p:pic>
            <p:sp>
              <p:nvSpPr>
                <p:cNvPr id="2" name="CaixaDeTexto 1"/>
                <p:cNvSpPr txBox="1"/>
                <p:nvPr/>
              </p:nvSpPr>
              <p:spPr>
                <a:xfrm>
                  <a:off x="6786735" y="1517216"/>
                  <a:ext cx="2053306" cy="3454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Doença grave</a:t>
                  </a:r>
                </a:p>
              </p:txBody>
            </p:sp>
            <p:sp>
              <p:nvSpPr>
                <p:cNvPr id="70" name="CaixaDeTexto 69"/>
                <p:cNvSpPr txBox="1"/>
                <p:nvPr/>
              </p:nvSpPr>
              <p:spPr>
                <a:xfrm>
                  <a:off x="2988860" y="1517216"/>
                  <a:ext cx="2577481" cy="3454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Todas as manifestações</a:t>
                  </a:r>
                </a:p>
              </p:txBody>
            </p:sp>
            <p:sp>
              <p:nvSpPr>
                <p:cNvPr id="79" name="CaixaDeTexto 78"/>
                <p:cNvSpPr txBox="1"/>
                <p:nvPr/>
              </p:nvSpPr>
              <p:spPr>
                <a:xfrm>
                  <a:off x="3501348" y="2475986"/>
                  <a:ext cx="1815599" cy="3166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assintomática</a:t>
                  </a:r>
                </a:p>
              </p:txBody>
            </p:sp>
            <p:sp>
              <p:nvSpPr>
                <p:cNvPr id="3" name="Retângulo 2"/>
                <p:cNvSpPr/>
                <p:nvPr/>
              </p:nvSpPr>
              <p:spPr>
                <a:xfrm>
                  <a:off x="7605383" y="3706099"/>
                  <a:ext cx="562365" cy="316629"/>
                </a:xfrm>
                <a:prstGeom prst="rect">
                  <a:avLst/>
                </a:prstGeom>
                <a:solidFill>
                  <a:srgbClr val="000000"/>
                </a:solidFill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fatal</a:t>
                  </a:r>
                </a:p>
              </p:txBody>
            </p:sp>
            <p:sp>
              <p:nvSpPr>
                <p:cNvPr id="80" name="Retângulo 79"/>
                <p:cNvSpPr/>
                <p:nvPr/>
              </p:nvSpPr>
              <p:spPr>
                <a:xfrm>
                  <a:off x="7445971" y="2341711"/>
                  <a:ext cx="931348" cy="316629"/>
                </a:xfrm>
                <a:prstGeom prst="rect">
                  <a:avLst/>
                </a:prstGeom>
                <a:solidFill>
                  <a:srgbClr val="505050"/>
                </a:solidFill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não fatal</a:t>
                  </a:r>
                </a:p>
              </p:txBody>
            </p:sp>
            <p:sp>
              <p:nvSpPr>
                <p:cNvPr id="83" name="Retângulo 82"/>
                <p:cNvSpPr/>
                <p:nvPr/>
              </p:nvSpPr>
              <p:spPr>
                <a:xfrm>
                  <a:off x="4808550" y="3426239"/>
                  <a:ext cx="933142" cy="255988"/>
                </a:xfrm>
                <a:prstGeom prst="rect">
                  <a:avLst/>
                </a:prstGeom>
                <a:solidFill>
                  <a:srgbClr val="505050"/>
                </a:solidFill>
              </p:spPr>
              <p:txBody>
                <a:bodyPr wrap="square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grave</a:t>
                  </a:r>
                </a:p>
              </p:txBody>
            </p:sp>
            <p:sp>
              <p:nvSpPr>
                <p:cNvPr id="4" name="Retângulo com Canto Aparado do Mesmo Lado 3"/>
                <p:cNvSpPr/>
                <p:nvPr/>
              </p:nvSpPr>
              <p:spPr>
                <a:xfrm>
                  <a:off x="3346929" y="3892942"/>
                  <a:ext cx="1529540" cy="215909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leve/moderada</a:t>
                  </a:r>
                </a:p>
              </p:txBody>
            </p:sp>
          </p:grpSp>
          <p:sp>
            <p:nvSpPr>
              <p:cNvPr id="10" name="Retângulo 9"/>
              <p:cNvSpPr/>
              <p:nvPr/>
            </p:nvSpPr>
            <p:spPr>
              <a:xfrm>
                <a:off x="10113102" y="1321202"/>
                <a:ext cx="599607" cy="615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3ABAA6B0-B0EF-47C8-9147-0BD83BFF09C6}"/>
                </a:ext>
              </a:extLst>
            </p:cNvPr>
            <p:cNvSpPr/>
            <p:nvPr/>
          </p:nvSpPr>
          <p:spPr>
            <a:xfrm>
              <a:off x="2493818" y="1255745"/>
              <a:ext cx="1476732" cy="709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xmlns="" id="{F622A82E-34BF-405C-966A-77A4E1110C25}"/>
              </a:ext>
            </a:extLst>
          </p:cNvPr>
          <p:cNvGrpSpPr/>
          <p:nvPr/>
        </p:nvGrpSpPr>
        <p:grpSpPr>
          <a:xfrm>
            <a:off x="5304551" y="1216137"/>
            <a:ext cx="4121494" cy="4255390"/>
            <a:chOff x="3935690" y="873478"/>
            <a:chExt cx="4121494" cy="4255390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xmlns="" id="{6B09809C-A5EC-4A5F-984D-BC9F37F337E4}"/>
                </a:ext>
              </a:extLst>
            </p:cNvPr>
            <p:cNvSpPr/>
            <p:nvPr/>
          </p:nvSpPr>
          <p:spPr>
            <a:xfrm>
              <a:off x="5566341" y="873478"/>
              <a:ext cx="861048" cy="839205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fatal</a:t>
              </a:r>
            </a:p>
          </p:txBody>
        </p: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xmlns="" id="{4F5722B8-9C28-47E6-912D-85D8E959DE96}"/>
                </a:ext>
              </a:extLst>
            </p:cNvPr>
            <p:cNvGrpSpPr/>
            <p:nvPr/>
          </p:nvGrpSpPr>
          <p:grpSpPr>
            <a:xfrm>
              <a:off x="3935690" y="1802256"/>
              <a:ext cx="4121494" cy="3326612"/>
              <a:chOff x="7567345" y="1802256"/>
              <a:chExt cx="4121494" cy="3326612"/>
            </a:xfrm>
          </p:grpSpPr>
          <p:sp>
            <p:nvSpPr>
              <p:cNvPr id="6" name="Elipse 5">
                <a:extLst>
                  <a:ext uri="{FF2B5EF4-FFF2-40B4-BE49-F238E27FC236}">
                    <a16:creationId xmlns:a16="http://schemas.microsoft.com/office/drawing/2014/main" xmlns="" id="{AD24B1D2-756B-4CB2-9BF6-88D5551F6FA2}"/>
                  </a:ext>
                </a:extLst>
              </p:cNvPr>
              <p:cNvSpPr/>
              <p:nvPr/>
            </p:nvSpPr>
            <p:spPr>
              <a:xfrm rot="10800000" flipV="1">
                <a:off x="10560105" y="4124345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xmlns="" id="{A0A09130-05AC-4018-BADC-9CEA29F692EC}"/>
                  </a:ext>
                </a:extLst>
              </p:cNvPr>
              <p:cNvSpPr/>
              <p:nvPr/>
            </p:nvSpPr>
            <p:spPr>
              <a:xfrm rot="10800000" flipV="1">
                <a:off x="8225405" y="4014182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xmlns="" id="{62F0F7D7-7B87-4360-9730-33126FDA069B}"/>
                  </a:ext>
                </a:extLst>
              </p:cNvPr>
              <p:cNvSpPr/>
              <p:nvPr/>
            </p:nvSpPr>
            <p:spPr>
              <a:xfrm rot="10800000" flipV="1">
                <a:off x="8569682" y="3716486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xmlns="" id="{515CFC8C-8375-4FD8-A6EF-7DAC2F652067}"/>
                  </a:ext>
                </a:extLst>
              </p:cNvPr>
              <p:cNvSpPr/>
              <p:nvPr/>
            </p:nvSpPr>
            <p:spPr>
              <a:xfrm rot="10800000" flipV="1">
                <a:off x="9304600" y="4279733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xmlns="" id="{90A03BB7-1EEB-4F17-A160-9FBC26AA63A3}"/>
                  </a:ext>
                </a:extLst>
              </p:cNvPr>
              <p:cNvSpPr/>
              <p:nvPr/>
            </p:nvSpPr>
            <p:spPr>
              <a:xfrm rot="10800000" flipV="1">
                <a:off x="10141744" y="4194907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xmlns="" id="{5E31CA8A-A1FA-40E2-BD31-819B5E383AB2}"/>
                  </a:ext>
                </a:extLst>
              </p:cNvPr>
              <p:cNvSpPr/>
              <p:nvPr/>
            </p:nvSpPr>
            <p:spPr>
              <a:xfrm rot="10800000" flipV="1">
                <a:off x="8902943" y="4114016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xmlns="" id="{9B2BB177-AC82-40A3-8899-C5B1CD28F27A}"/>
                  </a:ext>
                </a:extLst>
              </p:cNvPr>
              <p:cNvSpPr/>
              <p:nvPr/>
            </p:nvSpPr>
            <p:spPr>
              <a:xfrm rot="10800000" flipV="1">
                <a:off x="10475738" y="3512521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xmlns="" id="{D542FB70-96EE-4C1B-97CF-D4316CE04228}"/>
                  </a:ext>
                </a:extLst>
              </p:cNvPr>
              <p:cNvSpPr/>
              <p:nvPr/>
            </p:nvSpPr>
            <p:spPr>
              <a:xfrm rot="10800000" flipV="1">
                <a:off x="9486633" y="3727581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xmlns="" id="{669EE16B-C562-453D-BF37-56F36C091F86}"/>
                  </a:ext>
                </a:extLst>
              </p:cNvPr>
              <p:cNvSpPr/>
              <p:nvPr/>
            </p:nvSpPr>
            <p:spPr>
              <a:xfrm rot="10800000" flipV="1">
                <a:off x="10123337" y="2935146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xmlns="" id="{1D1F5028-D527-4504-83A2-3FCD3298783A}"/>
                  </a:ext>
                </a:extLst>
              </p:cNvPr>
              <p:cNvSpPr/>
              <p:nvPr/>
            </p:nvSpPr>
            <p:spPr>
              <a:xfrm rot="10800000" flipV="1">
                <a:off x="9346611" y="2255996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xmlns="" id="{FC83A18F-EE24-45D2-9E0A-7FD836AB49F3}"/>
                  </a:ext>
                </a:extLst>
              </p:cNvPr>
              <p:cNvSpPr/>
              <p:nvPr/>
            </p:nvSpPr>
            <p:spPr>
              <a:xfrm rot="10800000" flipV="1">
                <a:off x="8848208" y="2266152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xmlns="" id="{77B18A91-95E9-4D6A-90B2-CE1EDFF4869F}"/>
                  </a:ext>
                </a:extLst>
              </p:cNvPr>
              <p:cNvSpPr/>
              <p:nvPr/>
            </p:nvSpPr>
            <p:spPr>
              <a:xfrm rot="10800000" flipV="1">
                <a:off x="9702461" y="2492893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xmlns="" id="{C1C0C8F5-E07F-49B9-B595-B0F8FDA6C789}"/>
                  </a:ext>
                </a:extLst>
              </p:cNvPr>
              <p:cNvSpPr/>
              <p:nvPr/>
            </p:nvSpPr>
            <p:spPr>
              <a:xfrm rot="10800000" flipV="1">
                <a:off x="8536458" y="2749474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xmlns="" id="{C09D1169-3487-4A88-A41A-47008119D2C0}"/>
                  </a:ext>
                </a:extLst>
              </p:cNvPr>
              <p:cNvSpPr/>
              <p:nvPr/>
            </p:nvSpPr>
            <p:spPr>
              <a:xfrm rot="10800000" flipV="1">
                <a:off x="8127556" y="3534238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xmlns="" id="{9F5AD1D0-63EB-4DCE-9A78-1119FC6E45D5}"/>
                  </a:ext>
                </a:extLst>
              </p:cNvPr>
              <p:cNvSpPr/>
              <p:nvPr/>
            </p:nvSpPr>
            <p:spPr>
              <a:xfrm rot="10800000" flipV="1">
                <a:off x="8734872" y="3151055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xmlns="" id="{A46BE249-28B6-48F6-A68D-2DD32BF77344}"/>
                  </a:ext>
                </a:extLst>
              </p:cNvPr>
              <p:cNvSpPr/>
              <p:nvPr/>
            </p:nvSpPr>
            <p:spPr>
              <a:xfrm rot="10800000" flipV="1">
                <a:off x="9601816" y="3296728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xmlns="" id="{07F99BAD-2BB5-4A5A-8D5C-30BF06B985F5}"/>
                  </a:ext>
                </a:extLst>
              </p:cNvPr>
              <p:cNvSpPr/>
              <p:nvPr/>
            </p:nvSpPr>
            <p:spPr>
              <a:xfrm rot="10800000" flipV="1">
                <a:off x="9064263" y="3665689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xmlns="" id="{10CD932C-3D3D-472F-9DAB-C1652E21FD8E}"/>
                  </a:ext>
                </a:extLst>
              </p:cNvPr>
              <p:cNvSpPr/>
              <p:nvPr/>
            </p:nvSpPr>
            <p:spPr>
              <a:xfrm rot="10800000" flipV="1">
                <a:off x="9124897" y="2780786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xmlns="" id="{F8D4AF2A-A0D2-4504-A561-3940A68ADB2B}"/>
                  </a:ext>
                </a:extLst>
              </p:cNvPr>
              <p:cNvSpPr/>
              <p:nvPr/>
            </p:nvSpPr>
            <p:spPr>
              <a:xfrm rot="10800000" flipV="1">
                <a:off x="9959711" y="3836464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xmlns="" id="{3652DB86-05EC-4B3D-B4F7-B1CA127DE9BF}"/>
                  </a:ext>
                </a:extLst>
              </p:cNvPr>
              <p:cNvSpPr/>
              <p:nvPr/>
            </p:nvSpPr>
            <p:spPr>
              <a:xfrm rot="10800000" flipV="1">
                <a:off x="9775801" y="2818484"/>
                <a:ext cx="590107" cy="590107"/>
              </a:xfrm>
              <a:prstGeom prst="ellipse">
                <a:avLst/>
              </a:prstGeom>
              <a:solidFill>
                <a:srgbClr val="E7EEF7"/>
              </a:solidFill>
              <a:ln>
                <a:solidFill>
                  <a:srgbClr val="C9DE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xmlns="" id="{A37C1E66-E854-4D78-A0D7-56AE51470FD7}"/>
                  </a:ext>
                </a:extLst>
              </p:cNvPr>
              <p:cNvGrpSpPr/>
              <p:nvPr/>
            </p:nvGrpSpPr>
            <p:grpSpPr>
              <a:xfrm rot="10800000">
                <a:off x="7567345" y="1802256"/>
                <a:ext cx="4121494" cy="3326612"/>
                <a:chOff x="3131558" y="936237"/>
                <a:chExt cx="5338923" cy="4235696"/>
              </a:xfrm>
            </p:grpSpPr>
            <p:sp>
              <p:nvSpPr>
                <p:cNvPr id="55" name="Elipse 54">
                  <a:extLst>
                    <a:ext uri="{FF2B5EF4-FFF2-40B4-BE49-F238E27FC236}">
                      <a16:creationId xmlns:a16="http://schemas.microsoft.com/office/drawing/2014/main" xmlns="" id="{0AF41860-E82F-4651-9EC3-A2464E452116}"/>
                    </a:ext>
                  </a:extLst>
                </p:cNvPr>
                <p:cNvSpPr/>
                <p:nvPr/>
              </p:nvSpPr>
              <p:spPr>
                <a:xfrm>
                  <a:off x="3341299" y="1180176"/>
                  <a:ext cx="4919437" cy="1694278"/>
                </a:xfrm>
                <a:prstGeom prst="ellipse">
                  <a:avLst/>
                </a:prstGeom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6" name="Forma 55">
                  <a:extLst>
                    <a:ext uri="{FF2B5EF4-FFF2-40B4-BE49-F238E27FC236}">
                      <a16:creationId xmlns:a16="http://schemas.microsoft.com/office/drawing/2014/main" xmlns="" id="{26302627-ABD3-4A8C-AF4E-495A941B8E05}"/>
                    </a:ext>
                  </a:extLst>
                </p:cNvPr>
                <p:cNvSpPr/>
                <p:nvPr/>
              </p:nvSpPr>
              <p:spPr>
                <a:xfrm>
                  <a:off x="3131558" y="936237"/>
                  <a:ext cx="5338923" cy="4235696"/>
                </a:xfrm>
                <a:prstGeom prst="funnel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xmlns="" id="{BC477C4A-A8C4-46E1-99CA-784DE88E0DCE}"/>
                  </a:ext>
                </a:extLst>
              </p:cNvPr>
              <p:cNvSpPr/>
              <p:nvPr/>
            </p:nvSpPr>
            <p:spPr>
              <a:xfrm rot="10800000" flipV="1">
                <a:off x="9742598" y="2633527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xmlns="" id="{7E068D9D-5051-40D4-A20F-8D98076F3561}"/>
                  </a:ext>
                </a:extLst>
              </p:cNvPr>
              <p:cNvSpPr/>
              <p:nvPr/>
            </p:nvSpPr>
            <p:spPr>
              <a:xfrm rot="10800000" flipV="1">
                <a:off x="8585612" y="3992767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xmlns="" id="{E442409C-59F9-4991-81BF-B1D3E6460327}"/>
                  </a:ext>
                </a:extLst>
              </p:cNvPr>
              <p:cNvSpPr/>
              <p:nvPr/>
            </p:nvSpPr>
            <p:spPr>
              <a:xfrm rot="10800000" flipV="1">
                <a:off x="8113457" y="4128607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xmlns="" id="{D639F338-E72E-45B3-8A25-C76BA9B605D3}"/>
                  </a:ext>
                </a:extLst>
              </p:cNvPr>
              <p:cNvSpPr/>
              <p:nvPr/>
            </p:nvSpPr>
            <p:spPr>
              <a:xfrm rot="10800000" flipV="1">
                <a:off x="9434607" y="3805489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xmlns="" id="{5ACAB185-5A9C-422D-91C4-1971DB96DFEF}"/>
                  </a:ext>
                </a:extLst>
              </p:cNvPr>
              <p:cNvSpPr/>
              <p:nvPr/>
            </p:nvSpPr>
            <p:spPr>
              <a:xfrm rot="10800000" flipV="1">
                <a:off x="8737020" y="2778587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xmlns="" id="{4E4B3F2A-9AB8-4459-8BC9-AAFD6F96A9BC}"/>
                  </a:ext>
                </a:extLst>
              </p:cNvPr>
              <p:cNvSpPr/>
              <p:nvPr/>
            </p:nvSpPr>
            <p:spPr>
              <a:xfrm rot="10800000" flipV="1">
                <a:off x="8967944" y="3537753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xmlns="" id="{0DE82FBA-0955-4E9F-80BF-A80AAD913FEE}"/>
                  </a:ext>
                </a:extLst>
              </p:cNvPr>
              <p:cNvSpPr/>
              <p:nvPr/>
            </p:nvSpPr>
            <p:spPr>
              <a:xfrm rot="10800000" flipV="1">
                <a:off x="8370946" y="3559573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xmlns="" id="{C85962E7-CE53-4B9D-9CCC-37BEFB562B89}"/>
                  </a:ext>
                </a:extLst>
              </p:cNvPr>
              <p:cNvSpPr/>
              <p:nvPr/>
            </p:nvSpPr>
            <p:spPr>
              <a:xfrm rot="10800000" flipV="1">
                <a:off x="10221688" y="3170509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xmlns="" id="{E34BB1EA-96FC-47FC-A684-19D7B4443036}"/>
                  </a:ext>
                </a:extLst>
              </p:cNvPr>
              <p:cNvSpPr/>
              <p:nvPr/>
            </p:nvSpPr>
            <p:spPr>
              <a:xfrm rot="10800000" flipV="1">
                <a:off x="9001008" y="4245149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xmlns="" id="{21B546D4-34BD-4595-B302-D2F799A06047}"/>
                  </a:ext>
                </a:extLst>
              </p:cNvPr>
              <p:cNvSpPr/>
              <p:nvPr/>
            </p:nvSpPr>
            <p:spPr>
              <a:xfrm rot="10800000" flipV="1">
                <a:off x="9175644" y="2547921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xmlns="" id="{A330E7C0-AC5E-446F-A154-9F6ADF126531}"/>
                  </a:ext>
                </a:extLst>
              </p:cNvPr>
              <p:cNvSpPr/>
              <p:nvPr/>
            </p:nvSpPr>
            <p:spPr>
              <a:xfrm rot="10800000" flipV="1">
                <a:off x="9333039" y="3075582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xmlns="" id="{BEBB0C52-1C81-4593-B355-1E472C93DA98}"/>
                  </a:ext>
                </a:extLst>
              </p:cNvPr>
              <p:cNvSpPr/>
              <p:nvPr/>
            </p:nvSpPr>
            <p:spPr>
              <a:xfrm rot="10800000" flipV="1">
                <a:off x="9273271" y="2081226"/>
                <a:ext cx="590107" cy="590107"/>
              </a:xfrm>
              <a:prstGeom prst="ellips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</a:t>
                </a:r>
              </a:p>
            </p:txBody>
          </p:sp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xmlns="" id="{645381A7-4240-4DA8-97F0-CC4F95CBAEC9}"/>
                  </a:ext>
                </a:extLst>
              </p:cNvPr>
              <p:cNvSpPr/>
              <p:nvPr/>
            </p:nvSpPr>
            <p:spPr>
              <a:xfrm rot="10800000" flipV="1">
                <a:off x="9596260" y="4238378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xmlns="" id="{51DFE484-9811-4854-9375-0E20B51B182A}"/>
                  </a:ext>
                </a:extLst>
              </p:cNvPr>
              <p:cNvSpPr/>
              <p:nvPr/>
            </p:nvSpPr>
            <p:spPr>
              <a:xfrm rot="10800000" flipV="1">
                <a:off x="10028723" y="3797302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xmlns="" id="{425631C4-F1D7-4F0A-9D59-525E93B5CD80}"/>
                  </a:ext>
                </a:extLst>
              </p:cNvPr>
              <p:cNvSpPr/>
              <p:nvPr/>
            </p:nvSpPr>
            <p:spPr>
              <a:xfrm rot="10800000" flipV="1">
                <a:off x="10177037" y="4169041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xmlns="" id="{586A6E2B-E095-4056-BC6E-1833DCC424E6}"/>
                  </a:ext>
                </a:extLst>
              </p:cNvPr>
              <p:cNvSpPr/>
              <p:nvPr/>
            </p:nvSpPr>
            <p:spPr>
              <a:xfrm rot="10800000" flipV="1">
                <a:off x="10535166" y="3601289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72" name="Elipse 71">
                <a:extLst>
                  <a:ext uri="{FF2B5EF4-FFF2-40B4-BE49-F238E27FC236}">
                    <a16:creationId xmlns:a16="http://schemas.microsoft.com/office/drawing/2014/main" xmlns="" id="{DFF94EA1-0F0F-41C1-A32F-3F8812E388E2}"/>
                  </a:ext>
                </a:extLst>
              </p:cNvPr>
              <p:cNvSpPr/>
              <p:nvPr/>
            </p:nvSpPr>
            <p:spPr>
              <a:xfrm rot="10800000" flipV="1">
                <a:off x="8850964" y="3174635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xmlns="" id="{CC899BC7-2B60-4007-BABA-0C5DCC213E62}"/>
                  </a:ext>
                </a:extLst>
              </p:cNvPr>
              <p:cNvSpPr/>
              <p:nvPr/>
            </p:nvSpPr>
            <p:spPr>
              <a:xfrm rot="10800000" flipV="1">
                <a:off x="9389659" y="3420464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xmlns="" id="{56C80A7C-12C3-43AB-999D-7148D4573C65}"/>
                  </a:ext>
                </a:extLst>
              </p:cNvPr>
              <p:cNvSpPr/>
              <p:nvPr/>
            </p:nvSpPr>
            <p:spPr>
              <a:xfrm rot="10800000" flipV="1">
                <a:off x="9748370" y="3008240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xmlns="" id="{7E819030-FA06-429B-9203-3009ACF98F33}"/>
                  </a:ext>
                </a:extLst>
              </p:cNvPr>
              <p:cNvSpPr/>
              <p:nvPr/>
            </p:nvSpPr>
            <p:spPr>
              <a:xfrm rot="10800000" flipV="1">
                <a:off x="9781686" y="3506070"/>
                <a:ext cx="590107" cy="590107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assintomática</a:t>
                </a:r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xmlns="" id="{D9EC3231-2FCA-4467-8020-E4864AE0B3B0}"/>
                  </a:ext>
                </a:extLst>
              </p:cNvPr>
              <p:cNvSpPr/>
              <p:nvPr/>
            </p:nvSpPr>
            <p:spPr>
              <a:xfrm>
                <a:off x="9087634" y="3900681"/>
                <a:ext cx="483535" cy="455596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grave</a:t>
                </a:r>
              </a:p>
            </p:txBody>
          </p:sp>
        </p:grpSp>
      </p:grpSp>
      <p:sp>
        <p:nvSpPr>
          <p:cNvPr id="84" name="Título 77">
            <a:extLst>
              <a:ext uri="{FF2B5EF4-FFF2-40B4-BE49-F238E27FC236}">
                <a16:creationId xmlns:a16="http://schemas.microsoft.com/office/drawing/2014/main" xmlns="" id="{F9C7EB77-1BD2-47F6-B3E6-A40461A740EB}"/>
              </a:ext>
            </a:extLst>
          </p:cNvPr>
          <p:cNvSpPr txBox="1">
            <a:spLocks/>
          </p:cNvSpPr>
          <p:nvPr/>
        </p:nvSpPr>
        <p:spPr bwMode="auto">
          <a:xfrm>
            <a:off x="3281887" y="5788834"/>
            <a:ext cx="7255239" cy="58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400" dirty="0"/>
              <a:t>Para cada morte observada</a:t>
            </a:r>
            <a:br>
              <a:rPr lang="pt-BR" sz="2400" dirty="0"/>
            </a:br>
            <a:r>
              <a:rPr lang="pt-BR" sz="2400" dirty="0"/>
              <a:t>existem pelo menos outros 21 casos</a:t>
            </a:r>
          </a:p>
        </p:txBody>
      </p:sp>
    </p:spTree>
    <p:extLst>
      <p:ext uri="{BB962C8B-B14F-4D97-AF65-F5344CB8AC3E}">
        <p14:creationId xmlns:p14="http://schemas.microsoft.com/office/powerpoint/2010/main" val="25881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9DDE1ACF-7054-441B-B88F-2E1231C1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4" y="401637"/>
            <a:ext cx="10027418" cy="365125"/>
          </a:xfrm>
        </p:spPr>
        <p:txBody>
          <a:bodyPr/>
          <a:lstStyle/>
          <a:p>
            <a:r>
              <a:rPr lang="pt-BR" dirty="0"/>
              <a:t>Casos humanos de febre amarela em SC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60C2A58-75C0-43E3-82B7-B7D8CB91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8994-F62A-4CEB-80BB-315C84F83C3C}" type="slidenum">
              <a:rPr lang="pt-BR" altLang="pt-BR" smtClean="0"/>
              <a:pPr/>
              <a:t>7</a:t>
            </a:fld>
            <a:endParaRPr lang="pt-BR" altLang="pt-BR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4827E5D8-5E54-4C37-BFA4-582600D4A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714753"/>
              </p:ext>
            </p:extLst>
          </p:nvPr>
        </p:nvGraphicFramePr>
        <p:xfrm>
          <a:off x="2805723" y="107169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020660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F33AE730-386D-41F1-8D91-80F1431E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818C-538B-40E9-A305-D8BD501418B5}" type="slidenum">
              <a:rPr lang="pt-BR" altLang="pt-BR" smtClean="0"/>
              <a:pPr/>
              <a:t>8</a:t>
            </a:fld>
            <a:endParaRPr lang="pt-BR" alt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8756786-492A-4B71-97EF-779D5DB7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248" y="2001383"/>
            <a:ext cx="8701087" cy="2175177"/>
          </a:xfrm>
        </p:spPr>
        <p:txBody>
          <a:bodyPr/>
          <a:lstStyle/>
          <a:p>
            <a:pPr algn="ctr"/>
            <a:r>
              <a:rPr lang="pt-BR" dirty="0"/>
              <a:t>A febre amarela é uma doença sistêmica</a:t>
            </a:r>
          </a:p>
        </p:txBody>
      </p:sp>
    </p:spTree>
    <p:extLst>
      <p:ext uri="{BB962C8B-B14F-4D97-AF65-F5344CB8AC3E}">
        <p14:creationId xmlns:p14="http://schemas.microsoft.com/office/powerpoint/2010/main" val="20960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1DDA3C3-BE74-4DC3-8BBC-223211AC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6D178-E53F-4BA4-9BE5-57DB6D2AF9C7}" type="slidenum">
              <a:rPr lang="pt-BR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278E5CA-F255-4C02-8C1F-DC679662A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7" t="33061" r="24724" b="11789"/>
          <a:stretch/>
        </p:blipFill>
        <p:spPr>
          <a:xfrm>
            <a:off x="2493892" y="1006796"/>
            <a:ext cx="9120465" cy="553211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FEEBB40-2629-4ED3-A18F-18ED1F3F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86" y="-136205"/>
            <a:ext cx="3932162" cy="1325563"/>
          </a:xfrm>
        </p:spPr>
        <p:txBody>
          <a:bodyPr/>
          <a:lstStyle/>
          <a:p>
            <a:r>
              <a:rPr lang="pt-BR" dirty="0"/>
              <a:t>Fisiopatogenia</a:t>
            </a:r>
          </a:p>
        </p:txBody>
      </p:sp>
    </p:spTree>
    <p:extLst>
      <p:ext uri="{BB962C8B-B14F-4D97-AF65-F5344CB8AC3E}">
        <p14:creationId xmlns:p14="http://schemas.microsoft.com/office/powerpoint/2010/main" val="3198705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S PADRAO APRESENTACAO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1977</Words>
  <Application>Microsoft Office PowerPoint</Application>
  <PresentationFormat>Personalizar</PresentationFormat>
  <Paragraphs>405</Paragraphs>
  <Slides>32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Tema do Office</vt:lpstr>
      <vt:lpstr>SES PADRAO APRESENTACAO</vt:lpstr>
      <vt:lpstr>2_Tema do Office</vt:lpstr>
      <vt:lpstr>Document</vt:lpstr>
      <vt:lpstr>Suspeição e manejo dos casos de febre amarela em meio à pandemia de Covid-19</vt:lpstr>
      <vt:lpstr>Lições do ciclo epidêmico no Brasil de 2016 a 2018</vt:lpstr>
      <vt:lpstr>Número de casos e letalidade</vt:lpstr>
      <vt:lpstr>Casos humanos e epizootias </vt:lpstr>
      <vt:lpstr>Apresentação do PowerPoint</vt:lpstr>
      <vt:lpstr>Para os seres humanos a epidemia é invisível</vt:lpstr>
      <vt:lpstr>Casos humanos de febre amarela em SC </vt:lpstr>
      <vt:lpstr>A febre amarela é uma doença sistêmica</vt:lpstr>
      <vt:lpstr>Fisiopatogenia</vt:lpstr>
      <vt:lpstr>Fases da doença humana</vt:lpstr>
      <vt:lpstr>Apresentação do PowerPoint</vt:lpstr>
      <vt:lpstr>Aspectos importantes para composição do  diagnóstico diferencial</vt:lpstr>
      <vt:lpstr>Apresentação do PowerPoint</vt:lpstr>
      <vt:lpstr>Diferença entre icterícia rubínica e icterícia comum </vt:lpstr>
      <vt:lpstr>Etapas para abordagem dos casos suspeitos</vt:lpstr>
      <vt:lpstr>Início da suspeição: verificar o vínculo epidemiológico</vt:lpstr>
      <vt:lpstr> Se a suspeita clínico-epidemiológica é pertinente</vt:lpstr>
      <vt:lpstr>Procurar indícios de gravidade</vt:lpstr>
      <vt:lpstr>Caso não haja sinais de gravidade</vt:lpstr>
      <vt:lpstr>Instrumento para facilitação da abordagem</vt:lpstr>
      <vt:lpstr>Diagnóstico laboratorial específico</vt:lpstr>
      <vt:lpstr>Apresentação do PowerPoint</vt:lpstr>
      <vt:lpstr>Apresentação do PowerPoint</vt:lpstr>
      <vt:lpstr>Apresentação do PowerPoint</vt:lpstr>
      <vt:lpstr>Apresentação do PowerPoint</vt:lpstr>
      <vt:lpstr>Pontos críticos do manejo inicial que podem reduzir os desfechos fatais</vt:lpstr>
      <vt:lpstr>Apresentação do PowerPoint</vt:lpstr>
      <vt:lpstr>Apresentação do PowerPoint</vt:lpstr>
      <vt:lpstr>Apresentação do PowerPoint</vt:lpstr>
      <vt:lpstr>Apresentação do PowerPoint</vt:lpstr>
      <vt:lpstr>Conclusões e perspectivas futuras</vt:lpstr>
      <vt:lpstr>Agradecimento à equipe da DIVE/GEZOO/DVRH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Marise da Silva Mattos</dc:creator>
  <cp:lastModifiedBy>Renata Ríspoli Gatti</cp:lastModifiedBy>
  <cp:revision>139</cp:revision>
  <dcterms:created xsi:type="dcterms:W3CDTF">2020-03-12T02:38:59Z</dcterms:created>
  <dcterms:modified xsi:type="dcterms:W3CDTF">2021-04-14T13:35:38Z</dcterms:modified>
</cp:coreProperties>
</file>