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60" r:id="rId4"/>
    <p:sldId id="261" r:id="rId5"/>
    <p:sldId id="262" r:id="rId6"/>
    <p:sldId id="266" r:id="rId7"/>
    <p:sldId id="264" r:id="rId8"/>
    <p:sldId id="263" r:id="rId9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3E0910-793C-46A0-8623-CEAD4857882F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EE704A-765A-48C7-8594-25B15929F837}" type="datetime1">
              <a:rPr lang="pt-BR" smtClean="0"/>
              <a:t>13/07/2020</a:t>
            </a:fld>
            <a:endParaRPr lang="en-US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Clique para editar o texto Mestre</a:t>
            </a:r>
            <a:endParaRPr lang="en-US"/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/>
              <a:t>Clique para editar o estilo do subtítulo Mestre</a:t>
            </a:r>
            <a:endParaRPr lang="en-US" dirty="0"/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5B4-4D0A-4964-A1A3-B85B0EE00890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E1A5F9-C71D-4DE8-8BF4-9F6FC06A94B8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DCD7D-5BFD-485D-AED5-B62EAACA4CB6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 estilo de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251DFA-97D2-4C90-9100-D1173CC96C37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Espaço Reservado para o Número do Slide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51B26C-F0DB-4889-B6A3-FE07E152272F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565EE-A4B5-4AB4-9432-D16ECAE9EF1F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70C2D-02C8-4A1B-A79F-498A53DD951F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94EF83-1835-4C7A-B4B2-F0B720F5AC0B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dirty="0"/>
              <a:t>Clique para editar os estilos de 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6F5D5688-1774-4625-9E74-88EA94DB2550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 rtl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D5E4E1C-696A-4E82-B6DD-87ECA4CC925A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dirty="0"/>
              <a:t>Clique para editar o estilo de 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66BA6665-D630-4C43-9989-3D086DA68E5F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tângul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69346" cy="3686015"/>
          </a:xfrm>
        </p:spPr>
        <p:txBody>
          <a:bodyPr rtlCol="0">
            <a:noAutofit/>
          </a:bodyPr>
          <a:lstStyle/>
          <a:p>
            <a:r>
              <a:rPr lang="pt-BR" sz="4800" b="1" dirty="0"/>
              <a:t>Inquérito Rápido de Síndrome Gripal (SG) na Comunidade</a:t>
            </a:r>
            <a:endParaRPr lang="pt-BR" sz="4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rtl="0"/>
            <a:endParaRPr lang="pt-br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Imagem 4" descr="Uma imagem contendo prédio, banco, bancada, lateral&#10;&#10;Descrição gerada automaticamente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D1620-33A6-4B9A-A68D-5F817FFF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Justificativa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5510464-C81E-4904-AC58-6FE97286C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400" dirty="0"/>
              <a:t>- vigilância sindrômica: adequado e atual para os agravos de monitoramento, inclusive para COVID (SRAG no caso);</a:t>
            </a:r>
          </a:p>
          <a:p>
            <a:r>
              <a:rPr lang="pt-BR" sz="1400" dirty="0"/>
              <a:t>- monitoramento de síndrome gripal passo anterior ao monitoramento da ocorrência de SRAG;</a:t>
            </a:r>
          </a:p>
          <a:p>
            <a:r>
              <a:rPr lang="pt-BR" sz="1400" dirty="0"/>
              <a:t>- monitoramento da pandemia é baseado em casos confirmados COVID e a confirmação de casos baseado na testagem: dificuldade de compra, qualidade variável;</a:t>
            </a:r>
          </a:p>
          <a:p>
            <a:r>
              <a:rPr lang="pt-BR" sz="1400" dirty="0"/>
              <a:t>- a falta de material para testagem, mesmo que pontual, pode dar uma falsa impressão de queda de número de casos de COVID-19;</a:t>
            </a:r>
          </a:p>
          <a:p>
            <a:r>
              <a:rPr lang="pt-BR" sz="1400" dirty="0"/>
              <a:t>- concomitância com a o período sazonal da gripe (no estado), e que desconhecemos o comportamento do novo </a:t>
            </a:r>
            <a:r>
              <a:rPr lang="pt-BR" sz="1400" dirty="0" err="1"/>
              <a:t>coronavírus</a:t>
            </a:r>
            <a:r>
              <a:rPr lang="pt-BR" sz="1400" dirty="0"/>
              <a:t>;</a:t>
            </a:r>
          </a:p>
          <a:p>
            <a:r>
              <a:rPr lang="pt-BR" sz="1400" dirty="0"/>
              <a:t>- atraso na informação em nível estadual relacionado ao tempo de notificação, tempo para testagem rápida, inclusão nos sistemas de informação etc.;</a:t>
            </a:r>
          </a:p>
          <a:p>
            <a:r>
              <a:rPr lang="pt-BR" sz="1400" dirty="0"/>
              <a:t>- possível incorporação desta informação na Avaliação de Risco Potencial regional semanal;</a:t>
            </a:r>
          </a:p>
          <a:p>
            <a:r>
              <a:rPr lang="pt-BR" sz="1400" dirty="0"/>
              <a:t>- aproximação da atenção básica na vigilância das Síndromes Gripais;</a:t>
            </a:r>
          </a:p>
          <a:p>
            <a:endParaRPr lang="pt-BR" sz="140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7853D7-971C-4279-A12A-FE57C0E1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89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5432F-6CE1-416C-89F7-12601393F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EF6F51-1684-4C85-B4F0-4A823F9DF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- Calcular a incidência de síndrome gripal (SG) semanalmente nas Regiões/municípios.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E2E6D46-8CD9-408A-86B7-D69FB5B61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69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A5E41-187F-4C8A-8C40-3A6FA173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metodológica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231D79-972B-470B-BD23-0F204C04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058894" cy="3760891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/>
              <a:t>- Inquéritos rápidos de coberturas vacinais</a:t>
            </a:r>
          </a:p>
          <a:p>
            <a:r>
              <a:rPr lang="pt-BR" b="1" dirty="0"/>
              <a:t>- Amostragem 30X7</a:t>
            </a:r>
            <a:r>
              <a:rPr lang="pt-BR" dirty="0"/>
              <a:t>: consiste na entrevista de 7 pessoas em cada um dos clusters para identificar a quantidade de pessoas com a SG. Clusters são divisões territoriais distribuídas no local em que se quer levantar a informação. O mínimo de 30 é necessário para que a amostra seja adequada para extrapolar a informação coletada para a população. Esta extrapolação é realizada por meio de uma análise complexa que inclui um efeito de desenho que diminui a qualidade da informação, no entanto, quando mais </a:t>
            </a:r>
            <a:r>
              <a:rPr lang="pt-BR" dirty="0" err="1"/>
              <a:t>clusteres</a:t>
            </a:r>
            <a:r>
              <a:rPr lang="pt-BR" dirty="0"/>
              <a:t> forem incluídos, menor o efeito de desenho e melhor a qualidade da extrapolação.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1A80A5-7623-46E9-93FE-579D8AF67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6FDD828-A9AA-4E03-A9D8-133231A2DA25}"/>
              </a:ext>
            </a:extLst>
          </p:cNvPr>
          <p:cNvSpPr/>
          <p:nvPr/>
        </p:nvSpPr>
        <p:spPr>
          <a:xfrm>
            <a:off x="7659757" y="2332383"/>
            <a:ext cx="4121426" cy="3246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A3C0075-577C-4297-BD38-FEE9FE8B7B1F}"/>
              </a:ext>
            </a:extLst>
          </p:cNvPr>
          <p:cNvCxnSpPr>
            <a:cxnSpLocks/>
          </p:cNvCxnSpPr>
          <p:nvPr/>
        </p:nvCxnSpPr>
        <p:spPr>
          <a:xfrm flipV="1">
            <a:off x="7659757" y="3429000"/>
            <a:ext cx="41214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45CDC411-522D-4AE3-8B91-B98EC43B5103}"/>
              </a:ext>
            </a:extLst>
          </p:cNvPr>
          <p:cNvCxnSpPr>
            <a:cxnSpLocks/>
          </p:cNvCxnSpPr>
          <p:nvPr/>
        </p:nvCxnSpPr>
        <p:spPr>
          <a:xfrm flipV="1">
            <a:off x="7659757" y="4504081"/>
            <a:ext cx="412142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866DA35-9B3B-458F-B49A-C1BCFF1EF4D7}"/>
              </a:ext>
            </a:extLst>
          </p:cNvPr>
          <p:cNvCxnSpPr/>
          <p:nvPr/>
        </p:nvCxnSpPr>
        <p:spPr>
          <a:xfrm>
            <a:off x="8030818" y="2365255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7971607C-C3A5-40CA-A791-B36D0C2838EE}"/>
              </a:ext>
            </a:extLst>
          </p:cNvPr>
          <p:cNvCxnSpPr/>
          <p:nvPr/>
        </p:nvCxnSpPr>
        <p:spPr>
          <a:xfrm>
            <a:off x="8368747" y="2365255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08B495A0-589E-46B7-95B4-C636FE4C782C}"/>
              </a:ext>
            </a:extLst>
          </p:cNvPr>
          <p:cNvCxnSpPr/>
          <p:nvPr/>
        </p:nvCxnSpPr>
        <p:spPr>
          <a:xfrm>
            <a:off x="8680174" y="2305620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89FF2136-2174-4138-9FCB-4F75ED909B36}"/>
              </a:ext>
            </a:extLst>
          </p:cNvPr>
          <p:cNvCxnSpPr/>
          <p:nvPr/>
        </p:nvCxnSpPr>
        <p:spPr>
          <a:xfrm>
            <a:off x="11337234" y="2332383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91CC569-2627-4405-9739-4A4A473B6F47}"/>
              </a:ext>
            </a:extLst>
          </p:cNvPr>
          <p:cNvCxnSpPr/>
          <p:nvPr/>
        </p:nvCxnSpPr>
        <p:spPr>
          <a:xfrm>
            <a:off x="10836406" y="2332383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187893CF-AFFE-4977-B0DC-87E2FBD96A7E}"/>
              </a:ext>
            </a:extLst>
          </p:cNvPr>
          <p:cNvCxnSpPr/>
          <p:nvPr/>
        </p:nvCxnSpPr>
        <p:spPr>
          <a:xfrm>
            <a:off x="10383078" y="2332383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6453FEF6-7905-4D4D-8ABB-BCB1846DFE83}"/>
              </a:ext>
            </a:extLst>
          </p:cNvPr>
          <p:cNvCxnSpPr/>
          <p:nvPr/>
        </p:nvCxnSpPr>
        <p:spPr>
          <a:xfrm>
            <a:off x="9932504" y="2365255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0A50533-6808-4791-A77C-AB576BC91497}"/>
              </a:ext>
            </a:extLst>
          </p:cNvPr>
          <p:cNvCxnSpPr/>
          <p:nvPr/>
        </p:nvCxnSpPr>
        <p:spPr>
          <a:xfrm>
            <a:off x="9510851" y="2365255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218A400-5498-4D2C-95B5-0A50F80535A4}"/>
              </a:ext>
            </a:extLst>
          </p:cNvPr>
          <p:cNvCxnSpPr/>
          <p:nvPr/>
        </p:nvCxnSpPr>
        <p:spPr>
          <a:xfrm>
            <a:off x="9057861" y="2365255"/>
            <a:ext cx="0" cy="3246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5E7D23E-8915-4D1F-975D-B3083DF9F2AB}"/>
              </a:ext>
            </a:extLst>
          </p:cNvPr>
          <p:cNvSpPr txBox="1"/>
          <p:nvPr/>
        </p:nvSpPr>
        <p:spPr>
          <a:xfrm>
            <a:off x="7701576" y="2812440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09FFF2F-1A3E-4D8B-89ED-A0F4D0CDE766}"/>
              </a:ext>
            </a:extLst>
          </p:cNvPr>
          <p:cNvSpPr txBox="1"/>
          <p:nvPr/>
        </p:nvSpPr>
        <p:spPr>
          <a:xfrm>
            <a:off x="7711500" y="37372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DD8E77A-1AA4-49F3-8BC1-C6F6C7948C6E}"/>
              </a:ext>
            </a:extLst>
          </p:cNvPr>
          <p:cNvSpPr txBox="1"/>
          <p:nvPr/>
        </p:nvSpPr>
        <p:spPr>
          <a:xfrm>
            <a:off x="7698879" y="48435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C8F9103-12AB-4041-B1D1-48A53A7282AE}"/>
              </a:ext>
            </a:extLst>
          </p:cNvPr>
          <p:cNvSpPr txBox="1"/>
          <p:nvPr/>
        </p:nvSpPr>
        <p:spPr>
          <a:xfrm>
            <a:off x="8026252" y="2964840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11B5E62-EEFB-4889-A048-A9D50986D67B}"/>
              </a:ext>
            </a:extLst>
          </p:cNvPr>
          <p:cNvSpPr txBox="1"/>
          <p:nvPr/>
        </p:nvSpPr>
        <p:spPr>
          <a:xfrm>
            <a:off x="8036176" y="38896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9450AEC-E0EB-4614-8D5F-D394D3EBD974}"/>
              </a:ext>
            </a:extLst>
          </p:cNvPr>
          <p:cNvSpPr txBox="1"/>
          <p:nvPr/>
        </p:nvSpPr>
        <p:spPr>
          <a:xfrm>
            <a:off x="8023555" y="499597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D92BD88C-052D-406E-B4F3-AA07209F1BD5}"/>
              </a:ext>
            </a:extLst>
          </p:cNvPr>
          <p:cNvSpPr txBox="1"/>
          <p:nvPr/>
        </p:nvSpPr>
        <p:spPr>
          <a:xfrm>
            <a:off x="8423822" y="2858824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4AEFD0C-46B7-46AF-AF8B-16E704498541}"/>
              </a:ext>
            </a:extLst>
          </p:cNvPr>
          <p:cNvSpPr txBox="1"/>
          <p:nvPr/>
        </p:nvSpPr>
        <p:spPr>
          <a:xfrm>
            <a:off x="8433746" y="37836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B3DC5DC-65E9-48CD-9CAC-468573711F41}"/>
              </a:ext>
            </a:extLst>
          </p:cNvPr>
          <p:cNvSpPr txBox="1"/>
          <p:nvPr/>
        </p:nvSpPr>
        <p:spPr>
          <a:xfrm>
            <a:off x="8421125" y="488996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288B582-9E5A-4F32-BAF0-6C24CE5B37B3}"/>
              </a:ext>
            </a:extLst>
          </p:cNvPr>
          <p:cNvSpPr txBox="1"/>
          <p:nvPr/>
        </p:nvSpPr>
        <p:spPr>
          <a:xfrm>
            <a:off x="8721994" y="2891956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02DE303-8932-409D-B84F-54020A3CACE6}"/>
              </a:ext>
            </a:extLst>
          </p:cNvPr>
          <p:cNvSpPr txBox="1"/>
          <p:nvPr/>
        </p:nvSpPr>
        <p:spPr>
          <a:xfrm>
            <a:off x="8731918" y="38167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6CAB702-46A3-4A38-A350-5404C2B5EA89}"/>
              </a:ext>
            </a:extLst>
          </p:cNvPr>
          <p:cNvSpPr txBox="1"/>
          <p:nvPr/>
        </p:nvSpPr>
        <p:spPr>
          <a:xfrm>
            <a:off x="8719297" y="492309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B1CA25F-F1D0-473E-9BF0-057C977E57DA}"/>
              </a:ext>
            </a:extLst>
          </p:cNvPr>
          <p:cNvSpPr txBox="1"/>
          <p:nvPr/>
        </p:nvSpPr>
        <p:spPr>
          <a:xfrm>
            <a:off x="9179194" y="2858828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2CA4CBB-3D12-47CB-BDA5-1CE61D4207E3}"/>
              </a:ext>
            </a:extLst>
          </p:cNvPr>
          <p:cNvSpPr txBox="1"/>
          <p:nvPr/>
        </p:nvSpPr>
        <p:spPr>
          <a:xfrm>
            <a:off x="9189118" y="378366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416D358-C4B6-4BE1-9BB2-E64869E3F322}"/>
              </a:ext>
            </a:extLst>
          </p:cNvPr>
          <p:cNvSpPr txBox="1"/>
          <p:nvPr/>
        </p:nvSpPr>
        <p:spPr>
          <a:xfrm>
            <a:off x="9176497" y="48899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8755459-5482-407A-943E-168BF2CA3101}"/>
              </a:ext>
            </a:extLst>
          </p:cNvPr>
          <p:cNvSpPr txBox="1"/>
          <p:nvPr/>
        </p:nvSpPr>
        <p:spPr>
          <a:xfrm>
            <a:off x="9596637" y="2865456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CAF5FC6-82C7-49F6-B883-DA61FC425265}"/>
              </a:ext>
            </a:extLst>
          </p:cNvPr>
          <p:cNvSpPr txBox="1"/>
          <p:nvPr/>
        </p:nvSpPr>
        <p:spPr>
          <a:xfrm>
            <a:off x="9606561" y="379029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C9A1CBB-0B93-457A-A02B-7F2EFD3B8B88}"/>
              </a:ext>
            </a:extLst>
          </p:cNvPr>
          <p:cNvSpPr txBox="1"/>
          <p:nvPr/>
        </p:nvSpPr>
        <p:spPr>
          <a:xfrm>
            <a:off x="9593940" y="489659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A40B927-346E-4684-9868-034EB6DC5152}"/>
              </a:ext>
            </a:extLst>
          </p:cNvPr>
          <p:cNvSpPr txBox="1"/>
          <p:nvPr/>
        </p:nvSpPr>
        <p:spPr>
          <a:xfrm>
            <a:off x="10020710" y="2958220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5ACF547A-1F1B-49B9-B13F-F7E5397D4949}"/>
              </a:ext>
            </a:extLst>
          </p:cNvPr>
          <p:cNvSpPr txBox="1"/>
          <p:nvPr/>
        </p:nvSpPr>
        <p:spPr>
          <a:xfrm>
            <a:off x="10030634" y="388306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5B327E55-5873-4482-8B5D-44E82812DAE6}"/>
              </a:ext>
            </a:extLst>
          </p:cNvPr>
          <p:cNvSpPr txBox="1"/>
          <p:nvPr/>
        </p:nvSpPr>
        <p:spPr>
          <a:xfrm>
            <a:off x="10018013" y="498935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7963525A-E0B3-443F-8247-990860F221B2}"/>
              </a:ext>
            </a:extLst>
          </p:cNvPr>
          <p:cNvSpPr txBox="1"/>
          <p:nvPr/>
        </p:nvSpPr>
        <p:spPr>
          <a:xfrm>
            <a:off x="10511038" y="3011228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43B61947-2BFD-4405-B826-EEB0DEB7E7DF}"/>
              </a:ext>
            </a:extLst>
          </p:cNvPr>
          <p:cNvSpPr txBox="1"/>
          <p:nvPr/>
        </p:nvSpPr>
        <p:spPr>
          <a:xfrm>
            <a:off x="10520962" y="393606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F42AF3CF-4E9D-45AD-87CA-8A1593BBEB6E}"/>
              </a:ext>
            </a:extLst>
          </p:cNvPr>
          <p:cNvSpPr txBox="1"/>
          <p:nvPr/>
        </p:nvSpPr>
        <p:spPr>
          <a:xfrm>
            <a:off x="10508341" y="504236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9C0E5B6-B46C-4FC8-96F2-D7AAAC6D0B30}"/>
              </a:ext>
            </a:extLst>
          </p:cNvPr>
          <p:cNvSpPr txBox="1"/>
          <p:nvPr/>
        </p:nvSpPr>
        <p:spPr>
          <a:xfrm>
            <a:off x="10915229" y="3004604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03C74E59-3EAA-4C2E-A94E-E77808010A21}"/>
              </a:ext>
            </a:extLst>
          </p:cNvPr>
          <p:cNvSpPr txBox="1"/>
          <p:nvPr/>
        </p:nvSpPr>
        <p:spPr>
          <a:xfrm>
            <a:off x="10925153" y="392944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486688E2-20EB-4436-B210-56024F575A27}"/>
              </a:ext>
            </a:extLst>
          </p:cNvPr>
          <p:cNvSpPr txBox="1"/>
          <p:nvPr/>
        </p:nvSpPr>
        <p:spPr>
          <a:xfrm>
            <a:off x="10912532" y="503574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FB90346-C3EA-45AB-821F-CB4A123C1024}"/>
              </a:ext>
            </a:extLst>
          </p:cNvPr>
          <p:cNvSpPr txBox="1"/>
          <p:nvPr/>
        </p:nvSpPr>
        <p:spPr>
          <a:xfrm>
            <a:off x="11372426" y="2918468"/>
            <a:ext cx="254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26E671D-D3C5-4DDC-BE3F-4D2C68A8B022}"/>
              </a:ext>
            </a:extLst>
          </p:cNvPr>
          <p:cNvSpPr txBox="1"/>
          <p:nvPr/>
        </p:nvSpPr>
        <p:spPr>
          <a:xfrm>
            <a:off x="11382350" y="384330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80B352BF-A5C1-42E4-A16A-1A9B60871300}"/>
              </a:ext>
            </a:extLst>
          </p:cNvPr>
          <p:cNvSpPr txBox="1"/>
          <p:nvPr/>
        </p:nvSpPr>
        <p:spPr>
          <a:xfrm>
            <a:off x="11369729" y="494960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1725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447850-B99A-4FFA-AA93-11E5C053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Semanalmente</a:t>
            </a:r>
            <a:r>
              <a:rPr lang="pt-BR" dirty="0"/>
              <a:t> todo </a:t>
            </a:r>
            <a:r>
              <a:rPr lang="pt-BR" b="1" dirty="0"/>
              <a:t>agente comunitário de saúde </a:t>
            </a:r>
            <a:r>
              <a:rPr lang="pt-BR" dirty="0"/>
              <a:t>entrevistará 7 pessoas </a:t>
            </a:r>
            <a:r>
              <a:rPr lang="pt-BR" b="1" dirty="0"/>
              <a:t>aleatórias e diferentes </a:t>
            </a:r>
            <a:r>
              <a:rPr lang="pt-BR" dirty="0"/>
              <a:t>dentro da sua área de abrangência perguntando se esta/esteve com sintomas de gripe na semana e sua idade. Esta informação curta e simples é digitada em um link para acesso em qualquer celular e enviada o para a plataforma do estado que agrega a informação e analisa qual a incidência de SG no território estadual, regional e municipal (desde que haja coleta em pelo menos 30 microáreas). Essa </a:t>
            </a:r>
            <a:r>
              <a:rPr lang="pt-BR" b="1" dirty="0"/>
              <a:t>incidência é calculada semanalmente </a:t>
            </a:r>
            <a:r>
              <a:rPr lang="pt-BR" dirty="0"/>
              <a:t>e comparada com a anterior. O aumento da incidência de SG na comunidade possivelmente se refletirá no aumento da incidência de SRAG.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566C45-914E-4B9E-A039-CBAFFE185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00400D-4734-4866-8419-29A6959E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dirty="0"/>
              <a:t>Proposta metodológica</a:t>
            </a:r>
          </a:p>
        </p:txBody>
      </p:sp>
    </p:spTree>
    <p:extLst>
      <p:ext uri="{BB962C8B-B14F-4D97-AF65-F5344CB8AC3E}">
        <p14:creationId xmlns:p14="http://schemas.microsoft.com/office/powerpoint/2010/main" val="286332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1463-6408-4168-90B6-2604D664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Proposta metodológica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D75636-3132-4748-99A1-979338D5C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CRITÉRIOS DE INCLUSÃO</a:t>
            </a:r>
          </a:p>
          <a:p>
            <a:r>
              <a:rPr lang="pt-BR" dirty="0"/>
              <a:t>Serão incluídas pessoas residentes em locais cobertos pela atenção primária a saúde dos municípios que tenham mais de 18 anos.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CRITÉRIOS DE EXCLUSÃO</a:t>
            </a:r>
          </a:p>
          <a:p>
            <a:r>
              <a:rPr lang="pt-BR" dirty="0"/>
              <a:t>Serão excluídas pessoas com menos de 18 ou que não residam na microárea de abrangência ou que não tenha capacidade de responder ao questionário.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CE82D5-465A-43F7-BAA1-36FF4EE5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5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8D9956-F92F-413C-AACA-75DB338E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FDAF2D-1AAE-4FE4-B9FF-70B74EA4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Amostra complexa – efeito de desenho </a:t>
            </a:r>
          </a:p>
          <a:p>
            <a:r>
              <a:rPr lang="pt-BR" dirty="0"/>
              <a:t>Semanalmente calculada – para as regiões, municípios, aglomerado de municípios </a:t>
            </a:r>
          </a:p>
          <a:p>
            <a:pPr lvl="8"/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5955CE-CC70-4366-9F42-4471CB572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7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122BB-4607-412E-B96E-2A041110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Formulário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CD4847-606A-463C-A3BA-73DEB2133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538129" cy="3760891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Município</a:t>
            </a:r>
          </a:p>
          <a:p>
            <a:r>
              <a:rPr lang="pt-BR" dirty="0"/>
              <a:t>Área + </a:t>
            </a:r>
            <a:r>
              <a:rPr lang="pt-BR" dirty="0" err="1"/>
              <a:t>Micro-área</a:t>
            </a:r>
            <a:r>
              <a:rPr lang="pt-BR" dirty="0"/>
              <a:t> (divisão do projeto)</a:t>
            </a:r>
          </a:p>
          <a:p>
            <a:r>
              <a:rPr lang="pt-BR" dirty="0"/>
              <a:t>Idade do entrevistado</a:t>
            </a:r>
          </a:p>
          <a:p>
            <a:r>
              <a:rPr lang="pt-BR" dirty="0"/>
              <a:t>Pergunta: Sentiu algum destes sintomas nesta semana? Sim /Não / Não sei informar</a:t>
            </a:r>
          </a:p>
          <a:p>
            <a:pPr lvl="1"/>
            <a:r>
              <a:rPr lang="pt-BR" dirty="0"/>
              <a:t>Febre</a:t>
            </a:r>
          </a:p>
          <a:p>
            <a:pPr lvl="1"/>
            <a:r>
              <a:rPr lang="pt-BR" dirty="0"/>
              <a:t>Tosse</a:t>
            </a:r>
          </a:p>
          <a:p>
            <a:pPr lvl="1"/>
            <a:r>
              <a:rPr lang="pt-BR" dirty="0"/>
              <a:t>Dor de Cabeça</a:t>
            </a:r>
          </a:p>
          <a:p>
            <a:pPr lvl="1"/>
            <a:r>
              <a:rPr lang="pt-BR" dirty="0"/>
              <a:t>Dor de garganta</a:t>
            </a:r>
          </a:p>
          <a:p>
            <a:pPr lvl="1"/>
            <a:r>
              <a:rPr lang="pt-BR" dirty="0"/>
              <a:t>Perda de paladar</a:t>
            </a:r>
          </a:p>
          <a:p>
            <a:pPr lvl="1"/>
            <a:r>
              <a:rPr lang="pt-BR" dirty="0"/>
              <a:t>Perda de olfato</a:t>
            </a:r>
          </a:p>
          <a:p>
            <a:pPr marL="201168" lvl="1" indent="0">
              <a:buNone/>
            </a:pPr>
            <a:endParaRPr lang="pt-BR" dirty="0"/>
          </a:p>
          <a:p>
            <a:pPr marL="201168" lvl="1" indent="0">
              <a:buNone/>
            </a:pPr>
            <a:r>
              <a:rPr lang="pt-BR" dirty="0"/>
              <a:t>Tem diagnóstico confirmado de </a:t>
            </a:r>
            <a:r>
              <a:rPr lang="pt-BR" dirty="0" err="1"/>
              <a:t>coronavírus</a:t>
            </a:r>
            <a:r>
              <a:rPr lang="pt-BR" dirty="0"/>
              <a:t>?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AFB3DE-E451-4780-927E-373042B40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3252B5-F3E6-4058-A723-196087E9E541}" type="datetime1">
              <a:rPr lang="pt-BR" smtClean="0"/>
              <a:t>13/07/2020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4148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20_TF56160789" id="{B2A6CC81-05B9-4965-ACA7-26996AEDFC91}" vid="{618108A3-190A-4DA1-A261-3F406864D78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{8DBB33BB-0CB8-49D9-8839-76BDDA0917B1}tf56160789</Template>
  <TotalTime>0</TotalTime>
  <Words>575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Bookman Old Style</vt:lpstr>
      <vt:lpstr>Calibri</vt:lpstr>
      <vt:lpstr>Franklin Gothic Book</vt:lpstr>
      <vt:lpstr>1_RetrospectVTI</vt:lpstr>
      <vt:lpstr>Inquérito Rápido de Síndrome Gripal (SG) na Comunidade</vt:lpstr>
      <vt:lpstr>Justificativa</vt:lpstr>
      <vt:lpstr>Objetivo</vt:lpstr>
      <vt:lpstr>Proposta metodológica</vt:lpstr>
      <vt:lpstr>Proposta metodológica</vt:lpstr>
      <vt:lpstr>Proposta metodológica</vt:lpstr>
      <vt:lpstr>Análise</vt:lpstr>
      <vt:lpstr>Formulário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2020-07-08T20:43:31Z</dcterms:created>
  <dcterms:modified xsi:type="dcterms:W3CDTF">2020-07-13T18:35:30Z</dcterms:modified>
</cp:coreProperties>
</file>