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A881739-D825-457F-8E19-183EE4DBCA64}">
  <a:tblStyle styleId="{FA881739-D825-457F-8E19-183EE4DBCA6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8169aa80f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8169aa80f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8169aa80f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8169aa80f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8169aa80f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8169aa80f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8169aa80f_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8169aa80f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8169aa80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8169aa80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8169aa80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8169aa80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8169aa80f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8169aa80f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8169aa80f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8169aa80f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8169aa80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8169aa80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8169aa80f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8169aa80f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8169aa80f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8169aa80f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8169aa80f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8169aa80f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8169aa80f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8169aa80f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57200" y="810950"/>
            <a:ext cx="88296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DENGUE EM SC/2020</a:t>
            </a:r>
            <a:endParaRPr b="1" sz="3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Análise dos municípios em condição de epidemia</a:t>
            </a:r>
            <a:endParaRPr b="1" i="0" sz="3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630900" y="3695696"/>
            <a:ext cx="32709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João A. B. Fuck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Florianópolis, junho 2020</a:t>
            </a:r>
            <a:endParaRPr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1752600" y="64025"/>
            <a:ext cx="707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Caibi</a:t>
            </a:r>
            <a:endParaRPr/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1752600" y="3889775"/>
            <a:ext cx="7079700" cy="10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Casos confirmados entre os notificados - 48,1%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Casos pendentes - 0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Inconclusivos - 0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Resultado do LIRAa - </a:t>
            </a:r>
            <a:r>
              <a:rPr lang="pt-BR" sz="1500">
                <a:highlight>
                  <a:srgbClr val="FFFF00"/>
                </a:highlight>
              </a:rPr>
              <a:t>3,4</a:t>
            </a:r>
            <a:endParaRPr sz="1500">
              <a:highlight>
                <a:srgbClr val="FFFF00"/>
              </a:highlight>
            </a:endParaRPr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" y="0"/>
            <a:ext cx="162581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9950" y="571500"/>
            <a:ext cx="7151499" cy="31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1752600" y="64025"/>
            <a:ext cx="707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Águas de Chapecó</a:t>
            </a:r>
            <a:endParaRPr/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1752600" y="3889775"/>
            <a:ext cx="7079700" cy="10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Casos confirmados entre os notificados - 36,1%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Casos pendentes - 0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Inconclusivos - 1 (1,4%)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Resultado do LIRAa - </a:t>
            </a:r>
            <a:r>
              <a:rPr lang="pt-BR" sz="1500">
                <a:solidFill>
                  <a:srgbClr val="D9D9D9"/>
                </a:solidFill>
                <a:highlight>
                  <a:srgbClr val="38761D"/>
                </a:highlight>
              </a:rPr>
              <a:t>0,0</a:t>
            </a:r>
            <a:endParaRPr sz="1500">
              <a:solidFill>
                <a:srgbClr val="D9D9D9"/>
              </a:solidFill>
              <a:highlight>
                <a:srgbClr val="38761D"/>
              </a:highlight>
            </a:endParaRPr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" y="0"/>
            <a:ext cx="162581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8200" y="636726"/>
            <a:ext cx="7213399" cy="305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1752600" y="64025"/>
            <a:ext cx="707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São Miguel do Oeste</a:t>
            </a:r>
            <a:endParaRPr/>
          </a:p>
        </p:txBody>
      </p:sp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1752600" y="3889775"/>
            <a:ext cx="7079700" cy="10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Casos confirmados entre os notificados - 46,6%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Casos pendentes - 1,3%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Inconclusivos - 3 (1%)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Resultado do LIRAa - </a:t>
            </a:r>
            <a:r>
              <a:rPr lang="pt-BR" sz="1500">
                <a:highlight>
                  <a:srgbClr val="FFFF00"/>
                </a:highlight>
              </a:rPr>
              <a:t>2,5</a:t>
            </a:r>
            <a:endParaRPr sz="1500">
              <a:highlight>
                <a:srgbClr val="FFFF00"/>
              </a:highlight>
            </a:endParaRPr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" y="0"/>
            <a:ext cx="162581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8200" y="636725"/>
            <a:ext cx="7215000" cy="31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1752600" y="216425"/>
            <a:ext cx="707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Considerações Finais</a:t>
            </a:r>
            <a:endParaRPr/>
          </a:p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1752600" y="857250"/>
            <a:ext cx="7079700" cy="36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●"/>
            </a:pPr>
            <a:r>
              <a:rPr lang="pt-BR" sz="1500"/>
              <a:t>Importância das ações de controle vetorial - casa a casa;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●"/>
            </a:pPr>
            <a:r>
              <a:rPr lang="pt-BR" sz="1500"/>
              <a:t>Ações de Comunicação;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●"/>
            </a:pPr>
            <a:r>
              <a:rPr lang="pt-BR" sz="1500"/>
              <a:t>Sala de Situação;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●"/>
            </a:pPr>
            <a:r>
              <a:rPr lang="pt-BR" sz="1500"/>
              <a:t>Inspeção de depósitos de difícil acesso;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●"/>
            </a:pPr>
            <a:r>
              <a:rPr lang="pt-BR" sz="1500"/>
              <a:t>Ações em áreas com transmissão;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●"/>
            </a:pPr>
            <a:r>
              <a:rPr lang="pt-BR" sz="1500"/>
              <a:t>Notificação e encerramento dos casos;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●"/>
            </a:pPr>
            <a:r>
              <a:rPr lang="pt-BR" sz="1500"/>
              <a:t>Uso de inseticidas;</a:t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500"/>
              <a:buChar char="●"/>
            </a:pPr>
            <a:r>
              <a:rPr lang="pt-BR" sz="1500"/>
              <a:t>Novas tecnologias.</a:t>
            </a:r>
            <a:endParaRPr sz="1500"/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" y="0"/>
            <a:ext cx="162581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1765575" y="73550"/>
            <a:ext cx="707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Municípios com transmissão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" y="0"/>
            <a:ext cx="162581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1765575" y="623625"/>
            <a:ext cx="7310400" cy="10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- 49 municípios com transmissão em 2020;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- Circulação simultânea de 3 sorotipos: Denv1, Denv2 e Denv4;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- 10 municípios com transmissão em nível epidêmico (300 casos/ 100 mil hab.);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- 86% dos casos em 2020 estão concentrados nesses municípios (Joinville - 74,4%)</a:t>
            </a:r>
            <a:endParaRPr sz="1500"/>
          </a:p>
        </p:txBody>
      </p:sp>
      <p:graphicFrame>
        <p:nvGraphicFramePr>
          <p:cNvPr id="64" name="Google Shape;64;p14"/>
          <p:cNvGraphicFramePr/>
          <p:nvPr/>
        </p:nvGraphicFramePr>
        <p:xfrm>
          <a:off x="2788413" y="1797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{FA881739-D825-457F-8E19-183EE4DBCA64}</a:tableStyleId>
              </a:tblPr>
              <a:tblGrid>
                <a:gridCol w="1625125"/>
                <a:gridCol w="1086800"/>
                <a:gridCol w="1076650"/>
                <a:gridCol w="995375"/>
              </a:tblGrid>
              <a:tr h="235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/>
                        <a:t>Municípios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/>
                        <a:t>Nº de Casos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/>
                        <a:t>População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/>
                        <a:t>Incidência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235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/>
                        <a:t>Formosa do Sul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34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2510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1354,6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/>
                        <a:t>São Carlos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112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11281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992,8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/>
                        <a:t>Joinville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5294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590466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896,6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/>
                        <a:t>Coronel Freitas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85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9981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851,6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/>
                        <a:t>Bombinhas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123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19769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622,2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/>
                        <a:t>Maravilha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121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25762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469,7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/>
                        <a:t>Tijucas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174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38407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453,0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/>
                        <a:t>Caibi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25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6148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406,6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/>
                        <a:t>Á</a:t>
                      </a:r>
                      <a:r>
                        <a:rPr b="1" lang="pt-BR" sz="1200"/>
                        <a:t>guas de Chapecó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26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6486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400,9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8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/>
                        <a:t>São Miguel do Oeste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139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40482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343,4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9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/>
                        <a:t>TOTAL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6133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751292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/>
                        <a:t>816,3</a:t>
                      </a:r>
                      <a:endParaRPr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5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/>
                        <a:t>SANTA CATARINA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/>
                        <a:t>7112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/>
                        <a:t>7164788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/>
                        <a:t>99,3</a:t>
                      </a:r>
                      <a:endParaRPr b="1" sz="1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1752600" y="64025"/>
            <a:ext cx="707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Formosa do Sul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1752600" y="3889775"/>
            <a:ext cx="7079700" cy="10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Casos confirmados entre os notificados - 53,1%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Casos pendentes - 9,4%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Inconclusivos - 0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Resultado do LIRAa - </a:t>
            </a:r>
            <a:r>
              <a:rPr lang="pt-BR" sz="1500">
                <a:highlight>
                  <a:srgbClr val="FFFF00"/>
                </a:highlight>
              </a:rPr>
              <a:t>3,7</a:t>
            </a:r>
            <a:r>
              <a:rPr lang="pt-BR" sz="1500"/>
              <a:t> </a:t>
            </a:r>
            <a:endParaRPr sz="1500"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" y="0"/>
            <a:ext cx="162581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4399" y="643746"/>
            <a:ext cx="7054099" cy="3169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1752600" y="64025"/>
            <a:ext cx="707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São Carlos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1752600" y="3889775"/>
            <a:ext cx="7079700" cy="10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Casos confirmados entre os notificados - 65,9%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Casos pendentes - 4,1%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Inconclusivos - 7 (4,1%)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Resultado do LIRAa - </a:t>
            </a:r>
            <a:r>
              <a:rPr lang="pt-BR" sz="1500">
                <a:solidFill>
                  <a:srgbClr val="D9D9D9"/>
                </a:solidFill>
                <a:highlight>
                  <a:srgbClr val="38761D"/>
                </a:highlight>
              </a:rPr>
              <a:t>0,3</a:t>
            </a:r>
            <a:endParaRPr sz="1500">
              <a:solidFill>
                <a:srgbClr val="D9D9D9"/>
              </a:solidFill>
              <a:highlight>
                <a:srgbClr val="38761D"/>
              </a:highlight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" y="0"/>
            <a:ext cx="162581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8200" y="636725"/>
            <a:ext cx="7180452" cy="31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1752600" y="64025"/>
            <a:ext cx="707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Joinville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1752600" y="3889775"/>
            <a:ext cx="7079700" cy="10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Casos confirmados entre os notificados - 53,8%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Casos pendentes - 34,9%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Inconclusivos - 43 (0,4%)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Resultado do LIRAa - NR</a:t>
            </a:r>
            <a:endParaRPr sz="1500"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" y="0"/>
            <a:ext cx="162581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8200" y="682625"/>
            <a:ext cx="7213400" cy="30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1752600" y="64025"/>
            <a:ext cx="707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Coronel Freitas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1752600" y="3889775"/>
            <a:ext cx="7079700" cy="10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Casos confirmados entre os notificados - 61,3%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Casos pendentes - 2,2%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Inconclusivos - 0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Resultado do LIRAa - </a:t>
            </a:r>
            <a:r>
              <a:rPr lang="pt-BR" sz="1500">
                <a:highlight>
                  <a:srgbClr val="FFFF00"/>
                </a:highlight>
              </a:rPr>
              <a:t>3,3</a:t>
            </a:r>
            <a:endParaRPr sz="1500">
              <a:highlight>
                <a:srgbClr val="FFFF00"/>
              </a:highlight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" y="0"/>
            <a:ext cx="162581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8200" y="636725"/>
            <a:ext cx="7213399" cy="308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1752600" y="64025"/>
            <a:ext cx="707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Bombinhas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1752600" y="3889775"/>
            <a:ext cx="7079700" cy="10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Casos confirmados entre os notificados - 70,3%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Casos pendentes - 1,7%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Inconclusivos - 1 (0,6%)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Resultado do LIRAa - </a:t>
            </a:r>
            <a:r>
              <a:rPr lang="pt-BR" sz="1500">
                <a:solidFill>
                  <a:srgbClr val="D9D9D9"/>
                </a:solidFill>
                <a:highlight>
                  <a:srgbClr val="38761D"/>
                </a:highlight>
              </a:rPr>
              <a:t>0,8</a:t>
            </a:r>
            <a:endParaRPr sz="1500">
              <a:solidFill>
                <a:srgbClr val="D9D9D9"/>
              </a:solidFill>
              <a:highlight>
                <a:srgbClr val="38761D"/>
              </a:highlight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" y="0"/>
            <a:ext cx="162581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8200" y="572850"/>
            <a:ext cx="7183250" cy="316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1752600" y="64025"/>
            <a:ext cx="707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Maravilha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1752600" y="3889775"/>
            <a:ext cx="7079700" cy="10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Casos confirmados entre os notificados - 48%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Casos pendentes - 2,8%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Inconclusivos - 1 (0,4%)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Resultado do LIRAa - </a:t>
            </a:r>
            <a:r>
              <a:rPr lang="pt-BR" sz="1500">
                <a:solidFill>
                  <a:srgbClr val="D9D9D9"/>
                </a:solidFill>
                <a:highlight>
                  <a:srgbClr val="FF0000"/>
                </a:highlight>
              </a:rPr>
              <a:t>5,9</a:t>
            </a:r>
            <a:endParaRPr sz="1500">
              <a:solidFill>
                <a:srgbClr val="D9D9D9"/>
              </a:solidFill>
              <a:highlight>
                <a:srgbClr val="FF0000"/>
              </a:highlight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" y="0"/>
            <a:ext cx="162581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8200" y="603251"/>
            <a:ext cx="7213401" cy="311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1752600" y="64025"/>
            <a:ext cx="707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Tijucas</a:t>
            </a:r>
            <a:endParaRPr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1752600" y="3889775"/>
            <a:ext cx="7079700" cy="10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Casos confirmados entre os notificados - 32,8%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Casos pendentes - 33,4%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Inconclusivos - 0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/>
              <a:t>Resultado do LIRAa - NR</a:t>
            </a:r>
            <a:endParaRPr sz="1500"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" y="0"/>
            <a:ext cx="162581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8200" y="636724"/>
            <a:ext cx="7213400" cy="306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